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411" r:id="rId62"/>
    <p:sldId id="414"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413" r:id="rId78"/>
    <p:sldId id="412"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415" r:id="rId130"/>
    <p:sldId id="416" r:id="rId131"/>
    <p:sldId id="417" r:id="rId132"/>
    <p:sldId id="418" r:id="rId133"/>
    <p:sldId id="419" r:id="rId134"/>
    <p:sldId id="420" r:id="rId135"/>
    <p:sldId id="421"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5" r:id="rId179"/>
    <p:sldId id="436" r:id="rId180"/>
    <p:sldId id="437" r:id="rId181"/>
    <p:sldId id="438" r:id="rId182"/>
    <p:sldId id="439"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4" r:id="rId218"/>
    <p:sldId id="475" r:id="rId219"/>
    <p:sldId id="476" r:id="rId220"/>
    <p:sldId id="477" r:id="rId221"/>
    <p:sldId id="478" r:id="rId222"/>
    <p:sldId id="479" r:id="rId223"/>
    <p:sldId id="480" r:id="rId224"/>
    <p:sldId id="481" r:id="rId225"/>
    <p:sldId id="482" r:id="rId226"/>
    <p:sldId id="483" r:id="rId227"/>
    <p:sldId id="484" r:id="rId228"/>
  </p:sldIdLst>
  <p:sldSz cx="9144000" cy="5143500" type="screen16x9"/>
  <p:notesSz cx="6858000" cy="9144000"/>
  <p:embeddedFontLst>
    <p:embeddedFont>
      <p:font typeface="Calibri" panose="020F0502020204030204" pitchFamily="34" charset="0"/>
      <p:regular r:id="rId230"/>
      <p:bold r:id="rId231"/>
      <p:italic r:id="rId232"/>
      <p:boldItalic r:id="rId233"/>
    </p:embeddedFont>
    <p:embeddedFont>
      <p:font typeface="Cambria" panose="02040503050406030204" pitchFamily="18" charset="0"/>
      <p:regular r:id="rId234"/>
      <p:bold r:id="rId235"/>
      <p:italic r:id="rId236"/>
      <p:boldItalic r:id="rId237"/>
    </p:embeddedFont>
    <p:embeddedFont>
      <p:font typeface="Chivo" panose="020B0604020202020204" charset="0"/>
      <p:regular r:id="rId238"/>
      <p:bold r:id="rId239"/>
      <p:italic r:id="rId240"/>
      <p:boldItalic r:id="rId241"/>
    </p:embeddedFont>
    <p:embeddedFont>
      <p:font typeface="Consolas" panose="020B0609020204030204" pitchFamily="49" charset="0"/>
      <p:regular r:id="rId242"/>
      <p:bold r:id="rId243"/>
      <p:italic r:id="rId244"/>
      <p:boldItalic r:id="rId245"/>
    </p:embeddedFont>
    <p:embeddedFont>
      <p:font typeface="Quattrocento Sans" panose="020B0604020202020204" charset="0"/>
      <p:regular r:id="rId246"/>
      <p:bold r:id="rId247"/>
      <p:italic r:id="rId248"/>
      <p:boldItalic r:id="rId249"/>
    </p:embeddedFont>
    <p:embeddedFont>
      <p:font typeface="Roboto Slab" panose="020B0604020202020204" charset="0"/>
      <p:regular r:id="rId250"/>
      <p:bold r:id="rId251"/>
    </p:embeddedFont>
    <p:embeddedFont>
      <p:font typeface="Source Sans Pro" panose="020B0503030403020204" pitchFamily="34" charset="0"/>
      <p:regular r:id="rId252"/>
      <p:bold r:id="rId253"/>
      <p:italic r:id="rId254"/>
      <p:boldItalic r:id="rId255"/>
    </p:embeddedFont>
    <p:embeddedFont>
      <p:font typeface="Trebuchet MS" panose="020B0603020202020204" pitchFamily="34" charset="0"/>
      <p:regular r:id="rId256"/>
      <p:bold r:id="rId257"/>
      <p:italic r:id="rId258"/>
      <p:boldItalic r:id="rId259"/>
    </p:embeddedFont>
    <p:embeddedFont>
      <p:font typeface="Ubuntu" panose="020B0604020202020204" charset="0"/>
      <p:regular r:id="rId260"/>
      <p:bold r:id="rId261"/>
      <p:italic r:id="rId262"/>
      <p:boldItalic r:id="rId263"/>
    </p:embeddedFont>
    <p:embeddedFont>
      <p:font typeface="Verdana" panose="020B0604030504040204" pitchFamily="34" charset="0"/>
      <p:regular r:id="rId264"/>
      <p:bold r:id="rId265"/>
      <p:italic r:id="rId266"/>
      <p:boldItalic r:id="rId2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9BBBA8-BB3A-4A42-8A00-8C4FFC0E77FC}">
  <a:tblStyle styleId="{189BBBA8-BB3A-4A42-8A00-8C4FFC0E77F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658D01-FB2F-487F-899E-874338C8578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99" autoAdjust="0"/>
  </p:normalViewPr>
  <p:slideViewPr>
    <p:cSldViewPr snapToGrid="0">
      <p:cViewPr varScale="1">
        <p:scale>
          <a:sx n="96" d="100"/>
          <a:sy n="96" d="100"/>
        </p:scale>
        <p:origin x="3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18.fntdata"/><Relationship Id="rId107" Type="http://schemas.openxmlformats.org/officeDocument/2006/relationships/slide" Target="slides/slide106.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8.fntdata"/><Relationship Id="rId258" Type="http://schemas.openxmlformats.org/officeDocument/2006/relationships/font" Target="fonts/font2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9.fntdata"/><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9.fntdata"/><Relationship Id="rId259" Type="http://schemas.openxmlformats.org/officeDocument/2006/relationships/font" Target="fonts/font30.fntdata"/><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font" Target="fonts/font15.fntdata"/><Relationship Id="rId249" Type="http://schemas.openxmlformats.org/officeDocument/2006/relationships/font" Target="fonts/font2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font" Target="fonts/font31.fntdata"/><Relationship Id="rId265" Type="http://schemas.openxmlformats.org/officeDocument/2006/relationships/font" Target="fonts/font3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font" Target="fonts/font5.fntdata"/><Relationship Id="rId239"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font" Target="fonts/font21.fntdata"/><Relationship Id="rId255" Type="http://schemas.openxmlformats.org/officeDocument/2006/relationships/font" Target="fonts/font26.fntdata"/><Relationship Id="rId271"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font" Target="fonts/font11.fntdata"/><Relationship Id="rId245" Type="http://schemas.openxmlformats.org/officeDocument/2006/relationships/font" Target="fonts/font16.fntdata"/><Relationship Id="rId261" Type="http://schemas.openxmlformats.org/officeDocument/2006/relationships/font" Target="fonts/font32.fntdata"/><Relationship Id="rId266" Type="http://schemas.openxmlformats.org/officeDocument/2006/relationships/font" Target="fonts/font37.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font" Target="fonts/font1.fntdata"/><Relationship Id="rId235" Type="http://schemas.openxmlformats.org/officeDocument/2006/relationships/font" Target="fonts/font6.fntdata"/><Relationship Id="rId251" Type="http://schemas.openxmlformats.org/officeDocument/2006/relationships/font" Target="fonts/font22.fntdata"/><Relationship Id="rId256" Type="http://schemas.openxmlformats.org/officeDocument/2006/relationships/font" Target="fonts/font27.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font" Target="fonts/font12.fntdata"/><Relationship Id="rId246" Type="http://schemas.openxmlformats.org/officeDocument/2006/relationships/font" Target="fonts/font17.fntdata"/><Relationship Id="rId267" Type="http://schemas.openxmlformats.org/officeDocument/2006/relationships/font" Target="fonts/font3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font" Target="fonts/font3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7.fntdata"/><Relationship Id="rId257" Type="http://schemas.openxmlformats.org/officeDocument/2006/relationships/font" Target="fonts/font28.fntdata"/><Relationship Id="rId26" Type="http://schemas.openxmlformats.org/officeDocument/2006/relationships/slide" Target="slides/slide25.xml"/><Relationship Id="rId231" Type="http://schemas.openxmlformats.org/officeDocument/2006/relationships/font" Target="fonts/font2.fntdata"/><Relationship Id="rId252" Type="http://schemas.openxmlformats.org/officeDocument/2006/relationships/font" Target="fonts/font2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3.fntdata"/><Relationship Id="rId263" Type="http://schemas.openxmlformats.org/officeDocument/2006/relationships/font" Target="fonts/font3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3.fntdata"/><Relationship Id="rId253"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14.fntdata"/><Relationship Id="rId264" Type="http://schemas.openxmlformats.org/officeDocument/2006/relationships/font" Target="fonts/font3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4.fntdata"/><Relationship Id="rId254" Type="http://schemas.openxmlformats.org/officeDocument/2006/relationships/font" Target="fonts/font25.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universidad-de-los-andes.gitbooks.io/fundamentos-de-programacion/content/GLOSSARY.html#m%C3%A9todo" TargetMode="External"/><Relationship Id="rId2" Type="http://schemas.openxmlformats.org/officeDocument/2006/relationships/slide" Target="../slides/slide154.xml"/><Relationship Id="rId1" Type="http://schemas.openxmlformats.org/officeDocument/2006/relationships/notesMaster" Target="../notesMasters/notesMaster1.xml"/><Relationship Id="rId5" Type="http://schemas.openxmlformats.org/officeDocument/2006/relationships/hyperlink" Target="https://universidad-de-los-andes.gitbooks.io/fundamentos-de-programacion/content/GLOSSARY.html#clase" TargetMode="External"/><Relationship Id="rId4" Type="http://schemas.openxmlformats.org/officeDocument/2006/relationships/hyperlink" Target="https://universidad-de-los-andes.gitbooks.io/fundamentos-de-programacion/content/GLOSSARY.html#excepci%C3%B3n" TargetMode="Externa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s://www.arquitecturajava.com/comparando-java-vs-equals/" TargetMode="External"/><Relationship Id="rId2" Type="http://schemas.openxmlformats.org/officeDocument/2006/relationships/slide" Target="../slides/slide226.xml"/><Relationship Id="rId1" Type="http://schemas.openxmlformats.org/officeDocument/2006/relationships/notesMaster" Target="../notesMasters/notesMaster1.xml"/><Relationship Id="rId5" Type="http://schemas.openxmlformats.org/officeDocument/2006/relationships/hyperlink" Target="https://www.arquitecturajava.com/entiendo-los-metodos-de-java-equals-y-hashcode/" TargetMode="External"/><Relationship Id="rId4" Type="http://schemas.openxmlformats.org/officeDocument/2006/relationships/hyperlink" Target="https://www.aprenderaprogramar.com/index.php?option=com_content&amp;view=article&amp;id=628:el-metodo-equals-en-java-diferencia-entre-igualdad-e-identidad-comparar-objetos-ejemplos-cu00662b&amp;catid=68&amp;Itemid=188" TargetMode="Externa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s.wikipedia.org/wiki/API_Jav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oracle.com/en/java/javase/11/docs/api/java.base/java/lang/String.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aprendiendo-java-facil.blogspot.com/2016/03/ejercicios-resueltos-usando-la-clase.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programaenlinea.net/poo-programacion-orientada-a-objeto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guru99.com/java-data-abstraction.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guru99.com/java-data-abstraction.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sevnasoftware.com/2018/12/07/four-pillars-of-object-oriented-programmin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avilanch.wordpress.com/2018/07/05/los-4-pilares-de-la-programacion-orientada-a-objeto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d069beb57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d069beb57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Los programas Java se compilan mediante un compilador Java. El formato resultante de un programa de Java compilado es código de byte de tecnología Java independiente de la plataforma en lugar de código de máquina específico de CPU. </a:t>
            </a:r>
            <a:endParaRPr/>
          </a:p>
          <a:p>
            <a:pPr marL="0" lvl="0" indent="0" algn="l" rtl="0">
              <a:spcBef>
                <a:spcPts val="0"/>
              </a:spcBef>
              <a:spcAft>
                <a:spcPts val="0"/>
              </a:spcAft>
              <a:buNone/>
            </a:pPr>
            <a:r>
              <a:rPr lang="en"/>
              <a:t>El código de byte creado es interpretado por un intérprete de código de byte denominado Java Virtual Machine (JVM). Una máquina virtual es un programa específico de la plataforma que comprende el código de byte independiente de la plataforma y puede ejecutarlo en una plataforma concreta. Por este motivo, el lenguaje de programación Java se suele denominar lenguaje interpretado y se dice que los programas de tecnología Java son portátiles o ejecutables en cualquier plataforma.</a:t>
            </a:r>
            <a:endParaRPr/>
          </a:p>
          <a:p>
            <a:pPr marL="0" lvl="0" indent="0" algn="l" rtl="0">
              <a:spcBef>
                <a:spcPts val="0"/>
              </a:spcBef>
              <a:spcAft>
                <a:spcPts val="0"/>
              </a:spcAft>
              <a:buNone/>
            </a:pPr>
            <a:r>
              <a:rPr lang="en"/>
              <a:t>Para que los programas Java sean independientes de la plataforma, es necesaria una JVM en cada plataforma donde se va a ejecutar el programa. La JVM es responsable de interpretar el código Java, cargar las clases Java y ejecutar programas Java.</a:t>
            </a:r>
            <a:endParaRPr/>
          </a:p>
          <a:p>
            <a:pPr marL="0" lvl="0" indent="0" algn="l" rtl="0">
              <a:spcBef>
                <a:spcPts val="0"/>
              </a:spcBef>
              <a:spcAft>
                <a:spcPts val="0"/>
              </a:spcAft>
              <a:buNone/>
            </a:pPr>
            <a:r>
              <a:rPr lang="en"/>
              <a:t>Sin embargo, un programa Java necesita que se ejecute más de una JVM. También necesita un juego de bibliotecas de clases Java estándar para la plataforma. Las bibliotecas de clases Java son bibliotecas de código escrito previamente que se puede combinar con el código que escribe para crear aplicacionessólidas.</a:t>
            </a:r>
            <a:endParaRPr/>
          </a:p>
          <a:p>
            <a:pPr marL="0" lvl="0" indent="0" algn="l" rtl="0">
              <a:spcBef>
                <a:spcPts val="0"/>
              </a:spcBef>
              <a:spcAft>
                <a:spcPts val="0"/>
              </a:spcAft>
              <a:buNone/>
            </a:pPr>
            <a:r>
              <a:rPr lang="en"/>
              <a:t>Combinados, el software de la JVM y las bibliotecas de clases Java se denominan Java Runtime Environment (JRE). El JRE está disponible en Oracle para muchas plataformas comunes.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5cc1f81fa0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5cc1f81fa0_0_7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https://jarroba.com/arraylist-en-java-ejemplos/</a:t>
            </a:r>
            <a:endParaRPr/>
          </a:p>
        </p:txBody>
      </p:sp>
      <p:sp>
        <p:nvSpPr>
          <p:cNvPr id="926" name="Google Shape;926;g5cc1f81fa0_0_7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5cc1f81fa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5cc1f81fa0_0_7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5cc1f81fa0_0_7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5cc1f81fa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5cc1f81fa0_0_7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g5cc1f81fa0_0_7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5cc1f81fa0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5cc1f81fa0_0_7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http://puntocomnoesunlenguaje.blogspot.com/2012/12/arraylist-en-java.html</a:t>
            </a:r>
            <a:endParaRPr/>
          </a:p>
        </p:txBody>
      </p:sp>
      <p:sp>
        <p:nvSpPr>
          <p:cNvPr id="950" name="Google Shape;950;g5cc1f81fa0_0_7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cc1f81fa0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cc1f81fa0_0_7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g5cc1f81fa0_0_7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cc1f81fa0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5cc1f81fa0_0_7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https://docs.oracle.com/javase/7/docs/api/java/util/Iterator.html</a:t>
            </a:r>
            <a:endParaRPr/>
          </a:p>
        </p:txBody>
      </p:sp>
      <p:sp>
        <p:nvSpPr>
          <p:cNvPr id="966" name="Google Shape;966;g5cc1f81fa0_0_7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5cc1f81fa0_0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5cc1f81fa0_0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https://docs.oracle.com/javase/7/docs/api/java/util/Iterator.html</a:t>
            </a:r>
            <a:endParaRPr/>
          </a:p>
        </p:txBody>
      </p:sp>
      <p:sp>
        <p:nvSpPr>
          <p:cNvPr id="974" name="Google Shape;974;g5cc1f81fa0_0_7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5cc1f81fa0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5cc1f81fa0_0_8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g5cc1f81fa0_0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5bb45bdc1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5bb45bdc1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g5bb45bdc17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5bb45bdc1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5bb45bdc17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g5bb45bdc17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d069beb57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d069beb57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bb45bdc1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bb45bdc17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g5bb45bdc17_0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bb45bdc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5bb45bdc17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g5bb45bdc17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5bb45bdc1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5bb45bdc17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g5bb45bdc17_0_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5bb45bdc1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5bb45bdc17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g5bb45bdc17_0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5bb45bdc1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5bb45bdc1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g5bb45bdc17_0_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5bb45bdc1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5bb45bdc1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g5bb45bdc17_0_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5bb45bdc1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5bb45bdc17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g5bb45bdc17_0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bb45bdc1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bb45bdc17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g5bb45bdc17_0_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5bb45bdc1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5bb45bdc17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g5bb45bdc17_0_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bb45bdc1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bb45bdc17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g5bb45bdc17_0_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d069beb57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d069beb57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bb45bdc1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bb45bdc17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g5bb45bdc17_0_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bb45bdc1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bb45bdc17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69850" algn="l" rtl="0">
              <a:spcBef>
                <a:spcPts val="0"/>
              </a:spcBef>
              <a:spcAft>
                <a:spcPts val="0"/>
              </a:spcAft>
              <a:buClr>
                <a:schemeClr val="dk1"/>
              </a:buClr>
              <a:buSzPts val="1100"/>
              <a:buChar char="●"/>
            </a:pPr>
            <a:r>
              <a:rPr lang="en" sz="1100">
                <a:solidFill>
                  <a:schemeClr val="dk1"/>
                </a:solidFill>
              </a:rPr>
              <a:t> vamos a decir que una persona es más grande que otra si tiene la edad mayor, en cambio será menor si tiene una edad menor y serán iguales si y solo si su edad es igual y el dni también es igual. En este último caso si dos personas tienen la misma edad, se considerará mayor el que tenga el dni más grande.</a:t>
            </a:r>
            <a:endParaRPr/>
          </a:p>
        </p:txBody>
      </p:sp>
      <p:sp>
        <p:nvSpPr>
          <p:cNvPr id="1103" name="Google Shape;1103;g5bb45bdc17_0_1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bb45bdc1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bb45bdc17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69850" algn="l" rtl="0">
              <a:spcBef>
                <a:spcPts val="0"/>
              </a:spcBef>
              <a:spcAft>
                <a:spcPts val="0"/>
              </a:spcAft>
              <a:buClr>
                <a:schemeClr val="dk1"/>
              </a:buClr>
              <a:buSzPts val="1100"/>
              <a:buChar char="●"/>
            </a:pPr>
            <a:endParaRPr/>
          </a:p>
        </p:txBody>
      </p:sp>
      <p:sp>
        <p:nvSpPr>
          <p:cNvPr id="1112" name="Google Shape;1112;g5bb45bdc17_0_1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bb45bdc17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bb45bdc17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g5bb45bdc17_0_1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bb45bdc1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bb45bdc17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g5bb45bdc17_0_1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5bb45bdc1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6" name="Google Shape;1136;g5bb45bdc17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https://www.luaces-novo.es/enlace-dinamico-en-java/</a:t>
            </a:r>
            <a:endParaRPr/>
          </a:p>
          <a:p>
            <a:pPr marL="0" marR="0" lvl="0" indent="-69850" algn="l" rtl="0">
              <a:spcBef>
                <a:spcPts val="0"/>
              </a:spcBef>
              <a:spcAft>
                <a:spcPts val="0"/>
              </a:spcAft>
              <a:buClr>
                <a:schemeClr val="dk1"/>
              </a:buClr>
              <a:buSzPts val="1100"/>
              <a:buFont typeface="Arial"/>
              <a:buChar char="●"/>
            </a:pPr>
            <a:r>
              <a:rPr lang="en" sz="1100" b="0" i="0" u="none" strike="noStrike" cap="none">
                <a:solidFill>
                  <a:schemeClr val="dk1"/>
                </a:solidFill>
                <a:latin typeface="Arial"/>
                <a:ea typeface="Arial"/>
                <a:cs typeface="Arial"/>
                <a:sym typeface="Arial"/>
              </a:rPr>
              <a:t> ¿como sabe la JVM de qué tipo es cuando un mismo tipo estático puede albergar un número indefinido de clases?, la respuesta es: conociendo su tipo dinámico.</a:t>
            </a: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5bb45bdc1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4" name="Google Shape;1144;g5bb45bdc1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5cc1f81fa0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2" name="Google Shape;1152;g5cc1f81fa0_0_1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cc1f81fa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0" name="Google Shape;1160;g5cc1f81fa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cc1f81fa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s-EC" dirty="0"/>
              <a:t>Propósitos:</a:t>
            </a:r>
          </a:p>
          <a:p>
            <a:pPr marL="685800" lvl="1" indent="-228600" algn="l" rtl="0">
              <a:lnSpc>
                <a:spcPct val="90000"/>
              </a:lnSpc>
              <a:spcBef>
                <a:spcPts val="500"/>
              </a:spcBef>
              <a:spcAft>
                <a:spcPts val="0"/>
              </a:spcAft>
              <a:buSzPts val="2800"/>
              <a:buChar char="•"/>
            </a:pPr>
            <a:r>
              <a:rPr lang="es-EC" sz="2800" dirty="0"/>
              <a:t>Datos primitivos puedan realizar actividades reservadas para los objetos. (agregar a </a:t>
            </a:r>
            <a:r>
              <a:rPr lang="es-EC" sz="2800" dirty="0" err="1"/>
              <a:t>ArrayList</a:t>
            </a:r>
            <a:r>
              <a:rPr lang="es-EC" sz="2800" dirty="0"/>
              <a:t>, </a:t>
            </a:r>
            <a:r>
              <a:rPr lang="es-EC" sz="2800" dirty="0" err="1"/>
              <a:t>Hashset</a:t>
            </a:r>
            <a:r>
              <a:rPr lang="es-EC" sz="2800" dirty="0"/>
              <a:t>, </a:t>
            </a:r>
            <a:r>
              <a:rPr lang="es-EC" sz="2800" dirty="0" err="1"/>
              <a:t>Hashmap</a:t>
            </a:r>
            <a:r>
              <a:rPr lang="es-EC" sz="2800" dirty="0"/>
              <a:t>)</a:t>
            </a:r>
            <a:endParaRPr lang="es-EC" dirty="0"/>
          </a:p>
          <a:p>
            <a:pPr marL="685800" lvl="1" indent="-228600" algn="l" rtl="0">
              <a:lnSpc>
                <a:spcPct val="90000"/>
              </a:lnSpc>
              <a:spcBef>
                <a:spcPts val="500"/>
              </a:spcBef>
              <a:spcAft>
                <a:spcPts val="0"/>
              </a:spcAft>
              <a:buSzPts val="2800"/>
              <a:buChar char="•"/>
            </a:pPr>
            <a:r>
              <a:rPr lang="es-EC" sz="2800" dirty="0"/>
              <a:t>Proveer conjunto de funciones como convertir tipo desde y a </a:t>
            </a:r>
            <a:r>
              <a:rPr lang="es-EC" sz="2800" dirty="0" err="1"/>
              <a:t>Strings</a:t>
            </a:r>
            <a:r>
              <a:rPr lang="es-EC" sz="2800" dirty="0"/>
              <a:t>, comparar objetos</a:t>
            </a:r>
            <a:endParaRPr lang="es-EC" dirty="0"/>
          </a:p>
          <a:p>
            <a:pPr marL="0" lvl="0" indent="0" algn="l" rtl="0">
              <a:spcBef>
                <a:spcPts val="0"/>
              </a:spcBef>
              <a:spcAft>
                <a:spcPts val="0"/>
              </a:spcAft>
              <a:buNone/>
            </a:pPr>
            <a:endParaRPr dirty="0"/>
          </a:p>
        </p:txBody>
      </p:sp>
      <p:sp>
        <p:nvSpPr>
          <p:cNvPr id="1160" name="Google Shape;1160;g5cc1f81fa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48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cc1f81f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cc1f81f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cc1f81fa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0" name="Google Shape;1160;g5cc1f81fa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76338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s" sz="1100" b="0" i="0" u="none" strike="noStrike" cap="none">
                <a:solidFill>
                  <a:schemeClr val="dk1"/>
                </a:solidFill>
                <a:latin typeface="Arial"/>
                <a:ea typeface="Arial"/>
                <a:cs typeface="Arial"/>
                <a:sym typeface="Arial"/>
              </a:rPr>
              <a:t>https://www.w3resource.com/java-tutorial/java-wrapper-classes.php</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s" sz="1100" b="0" i="0" u="none" strike="noStrike" cap="none">
                <a:solidFill>
                  <a:schemeClr val="dk1"/>
                </a:solidFill>
                <a:latin typeface="Arial"/>
                <a:ea typeface="Arial"/>
                <a:cs typeface="Arial"/>
                <a:sym typeface="Arial"/>
              </a:rPr>
              <a:t>https://www.w3resource.com/java-tutorial/java-wrapper-classes.php</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69850" algn="l" rtl="0">
              <a:spcBef>
                <a:spcPts val="0"/>
              </a:spcBef>
              <a:spcAft>
                <a:spcPts val="0"/>
              </a:spcAft>
              <a:buClr>
                <a:schemeClr val="dk1"/>
              </a:buClr>
              <a:buSzPts val="1100"/>
              <a:buFont typeface="Arial"/>
              <a:buChar char="●"/>
            </a:pPr>
            <a:r>
              <a:rPr lang="es" sz="1100" b="0" i="0" u="none" strike="noStrike" cap="none">
                <a:solidFill>
                  <a:schemeClr val="dk1"/>
                </a:solidFill>
                <a:latin typeface="Arial"/>
                <a:ea typeface="Arial"/>
                <a:cs typeface="Arial"/>
                <a:sym typeface="Arial"/>
              </a:rPr>
              <a:t>https://www.w3resource.com/java-tutorial/java-wrapper-classes.php</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4" name="Google Shape;1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0" name="Google Shape;17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5cc1f81fa0_0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5cc1f81fa0_0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5cc1f81fa0_0_1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cc1f81fa0_0_1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g5cc1f81fa0_0_13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cc1f81fa0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cc1f81fa0_0_1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g5cc1f81fa0_0_13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5cc1f81fa0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5cc1f81fa0_0_1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g5cc1f81fa0_0_13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cc1f81f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cc1f81f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5cc1f81fa0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5cc1f81fa0_0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g5cc1f81fa0_0_13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cc1f81fa0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cc1f81fa0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g5cc1f81fa0_0_13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5cc1f81fa0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5cc1f81fa0_0_1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g5cc1f81fa0_0_13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5cc1f81fa0_0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5cc1f81fa0_0_1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g5cc1f81fa0_0_13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cc1f81fa0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cc1f81fa0_0_1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g5cc1f81fa0_0_13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5cc1f81fa0_0_1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5cc1f81fa0_0_1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g5cc1f81fa0_0_13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cc1f81fa0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cc1f81fa0_0_1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g5cc1f81fa0_0_1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5cc1f81fa0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5cc1f81fa0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https://interpolados.wordpress.com/2017/01/27/excepciones-en-java/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5cc1f81fa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5cc1f81fa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5cc1f81fa0_0_1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5cc1f81fa0_0_1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cc1f81fa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cc1f81fa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5cc1f81fa0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5cc1f81fa0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cc1f81fa0_0_1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cc1f81fa0_0_1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cc1f81fa0_0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5cc1f81fa0_0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cc1f81fa0_0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cc1f81fa0_0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5cc1f81fa0_0_1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5cc1f81fa0_0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Cuando en un método queremos indicar que éste puede disparar una excepción en caso de que detecte una situación que considera anormal, esta indicación debe formar parte de la signatura del método.</a:t>
            </a:r>
            <a:endParaRPr/>
          </a:p>
          <a:p>
            <a:pPr marL="0" lvl="0" indent="0" algn="l" rtl="0">
              <a:spcBef>
                <a:spcPts val="0"/>
              </a:spcBef>
              <a:spcAft>
                <a:spcPts val="0"/>
              </a:spcAft>
              <a:buNone/>
            </a:pPr>
            <a:r>
              <a:rPr lang="en" sz="1200">
                <a:solidFill>
                  <a:srgbClr val="858585"/>
                </a:solidFill>
                <a:highlight>
                  <a:srgbClr val="FFFFFF"/>
                </a:highlight>
              </a:rPr>
              <a:t>Al informar que un </a:t>
            </a:r>
            <a:r>
              <a:rPr lang="en" sz="1200" u="sng">
                <a:solidFill>
                  <a:srgbClr val="4183C4"/>
                </a:solidFill>
                <a:highlight>
                  <a:srgbClr val="FFFFFF"/>
                </a:highlight>
                <a:hlinkClick r:id="rId3"/>
              </a:rPr>
              <a:t>método</a:t>
            </a:r>
            <a:r>
              <a:rPr lang="en" sz="1200">
                <a:solidFill>
                  <a:srgbClr val="858585"/>
                </a:solidFill>
                <a:highlight>
                  <a:srgbClr val="FFFFFF"/>
                </a:highlight>
              </a:rPr>
              <a:t> lanza una </a:t>
            </a:r>
            <a:r>
              <a:rPr lang="en" sz="1200" u="sng">
                <a:solidFill>
                  <a:srgbClr val="4183C4"/>
                </a:solidFill>
                <a:highlight>
                  <a:srgbClr val="FFFFFF"/>
                </a:highlight>
                <a:hlinkClick r:id="rId4"/>
              </a:rPr>
              <a:t>excepción</a:t>
            </a:r>
            <a:r>
              <a:rPr lang="en" sz="1200">
                <a:solidFill>
                  <a:srgbClr val="858585"/>
                </a:solidFill>
                <a:highlight>
                  <a:srgbClr val="FFFFFF"/>
                </a:highlight>
              </a:rPr>
              <a:t>, estamos agrupando dos casos posibles: Caso 1: la </a:t>
            </a:r>
            <a:r>
              <a:rPr lang="en" sz="1200" u="sng">
                <a:solidFill>
                  <a:srgbClr val="4183C4"/>
                </a:solidFill>
                <a:highlight>
                  <a:srgbClr val="FFFFFF"/>
                </a:highlight>
                <a:hlinkClick r:id="rId4"/>
              </a:rPr>
              <a:t>excepción</a:t>
            </a:r>
            <a:r>
              <a:rPr lang="en" sz="1200">
                <a:solidFill>
                  <a:srgbClr val="858585"/>
                </a:solidFill>
                <a:highlight>
                  <a:srgbClr val="FFFFFF"/>
                </a:highlight>
              </a:rPr>
              <a:t> va a ser creada y lanzada por el mismo </a:t>
            </a:r>
            <a:r>
              <a:rPr lang="en" sz="1200" u="sng">
                <a:solidFill>
                  <a:srgbClr val="4183C4"/>
                </a:solidFill>
                <a:highlight>
                  <a:srgbClr val="FFFFFF"/>
                </a:highlight>
                <a:hlinkClick r:id="rId3"/>
              </a:rPr>
              <a:t>método</a:t>
            </a:r>
            <a:r>
              <a:rPr lang="en" sz="1200">
                <a:solidFill>
                  <a:srgbClr val="858585"/>
                </a:solidFill>
                <a:highlight>
                  <a:srgbClr val="FFFFFF"/>
                </a:highlight>
              </a:rPr>
              <a:t> que la declara. Esto quiere decir que es el mismo </a:t>
            </a:r>
            <a:r>
              <a:rPr lang="en" sz="1200" u="sng">
                <a:solidFill>
                  <a:srgbClr val="4183C4"/>
                </a:solidFill>
                <a:highlight>
                  <a:srgbClr val="FFFFFF"/>
                </a:highlight>
                <a:hlinkClick r:id="rId3"/>
              </a:rPr>
              <a:t>método</a:t>
            </a:r>
            <a:r>
              <a:rPr lang="en" sz="1200">
                <a:solidFill>
                  <a:srgbClr val="858585"/>
                </a:solidFill>
                <a:highlight>
                  <a:srgbClr val="FFFFFF"/>
                </a:highlight>
              </a:rPr>
              <a:t> el que se encarga de detectar el problema, de crear la instancia de la </a:t>
            </a:r>
            <a:r>
              <a:rPr lang="en" sz="1200" u="sng">
                <a:solidFill>
                  <a:srgbClr val="4183C4"/>
                </a:solidFill>
                <a:highlight>
                  <a:srgbClr val="FFFFFF"/>
                </a:highlight>
                <a:hlinkClick r:id="rId5"/>
              </a:rPr>
              <a:t>clase</a:t>
            </a:r>
            <a:r>
              <a:rPr lang="en" sz="1200">
                <a:solidFill>
                  <a:srgbClr val="858585"/>
                </a:solidFill>
                <a:highlight>
                  <a:srgbClr val="FFFFFF"/>
                </a:highlight>
              </a:rPr>
              <a:t>Exception y de lanzarla. Caso 2: la </a:t>
            </a:r>
            <a:r>
              <a:rPr lang="en" sz="1200" u="sng">
                <a:solidFill>
                  <a:srgbClr val="4183C4"/>
                </a:solidFill>
                <a:highlight>
                  <a:srgbClr val="FFFFFF"/>
                </a:highlight>
                <a:hlinkClick r:id="rId4"/>
              </a:rPr>
              <a:t>excepción</a:t>
            </a:r>
            <a:r>
              <a:rPr lang="en" sz="1200">
                <a:solidFill>
                  <a:srgbClr val="858585"/>
                </a:solidFill>
                <a:highlight>
                  <a:srgbClr val="FFFFFF"/>
                </a:highlight>
              </a:rPr>
              <a:t> fue producida por alguna instrucción en el cuerpo del </a:t>
            </a:r>
            <a:r>
              <a:rPr lang="en" sz="1200" u="sng">
                <a:solidFill>
                  <a:srgbClr val="4183C4"/>
                </a:solidFill>
                <a:highlight>
                  <a:srgbClr val="FFFFFF"/>
                </a:highlight>
                <a:hlinkClick r:id="rId3"/>
              </a:rPr>
              <a:t>método</a:t>
            </a:r>
            <a:r>
              <a:rPr lang="en" sz="1200">
                <a:solidFill>
                  <a:srgbClr val="858585"/>
                </a:solidFill>
                <a:highlight>
                  <a:srgbClr val="FFFFFF"/>
                </a:highlight>
              </a:rPr>
              <a:t> que hace la declaración, el cual decide no atraparla sino dejarla seguir. Este "dejarla seguir" se informa también con la misma cláusula throws.</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cc1f81fa0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cc1f81fa0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https://universidad-de-los-andes.gitbooks.io/fundamentos-de-programacion/content/Nivel4/5_ManejoDeLasExcepciones.html</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5cc1f81fa0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5cc1f81fa0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5cc1f81fa0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5cc1f81fa0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5cc1f81fa0_0_1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5cc1f81fa0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5cc1f81fa0_0_1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5cc1f81fa0_0_1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cc1f81fa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cc1f81fa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cc1f81fa0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5cc1f81fa0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5cc1f81fa0_0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5cc1f81fa0_0_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5cc1f81fa0_0_1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5cc1f81fa0_0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5cc1f81fa0_0_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5cc1f81fa0_0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5cc1f81fa0_0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5cc1f81fa0_0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https://elbauldelprogramador.com/manejar-excepciones-en-java/</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5cc1f81fa0_0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5cc1f81fa0_0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Ejemplo y buenas prácticas </a:t>
            </a:r>
            <a:r>
              <a:rPr lang="en" sz="1400">
                <a:solidFill>
                  <a:srgbClr val="00001A"/>
                </a:solidFill>
              </a:rPr>
              <a:t>https://www.javacodegeeks.com/2013/07/java-exception-handling-tutorial-with-examples-and-best-practices.html</a:t>
            </a:r>
            <a:endParaRPr sz="14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5f04b3caf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5f04b3caf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5f04b3caf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5f04b3caf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5f04b3caf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5f04b3caf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 interfaces básicas y sus implementaciones</a:t>
            </a:r>
            <a:endParaRPr/>
          </a:p>
          <a:p>
            <a:pPr marL="0" lvl="0" indent="0" algn="l" rtl="0">
              <a:spcBef>
                <a:spcPts val="0"/>
              </a:spcBef>
              <a:spcAft>
                <a:spcPts val="0"/>
              </a:spcAft>
              <a:buNone/>
            </a:pPr>
            <a:r>
              <a:rPr lang="en"/>
              <a:t>http://www.lcc.uma.es/~vicente/docencia/poo/teoria/poo_5_colecc.pdf</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5f04b3caf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5f04b3caf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90000"/>
              </a:lnSpc>
              <a:spcBef>
                <a:spcPts val="1000"/>
              </a:spcBef>
              <a:spcAft>
                <a:spcPts val="0"/>
              </a:spcAft>
              <a:buClr>
                <a:srgbClr val="00B0F0"/>
              </a:buClr>
              <a:buSzPts val="1400"/>
              <a:buChar char="•"/>
            </a:pPr>
            <a:r>
              <a:rPr lang="en" sz="1400">
                <a:solidFill>
                  <a:schemeClr val="dk1"/>
                </a:solidFill>
                <a:latin typeface="Calibri"/>
                <a:ea typeface="Calibri"/>
                <a:cs typeface="Calibri"/>
                <a:sym typeface="Calibri"/>
              </a:rPr>
              <a:t>Permite usar colecciones basándonos en su interfaz en lugar de en la implementación.</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cc1f81fa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cc1f81fa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https://es.wikipedia.org/wiki/Tipo_de_dato</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5f04b3caf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5f04b3caf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f04b3caf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f04b3caf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5f04b3caf1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5f04b3caf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5f04b3caf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5f04b3caf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5f04b3caf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5f04b3caf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5f04b3caf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5f04b3caf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5f04b3caf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5f04b3caf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04b3caf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04b3caf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5f04b3caf1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5f04b3caf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5f04b3caf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5f04b3caf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dirty="0">
                <a:solidFill>
                  <a:srgbClr val="666666"/>
                </a:solidFill>
                <a:highlight>
                  <a:srgbClr val="FFFFFF"/>
                </a:highlight>
                <a:latin typeface="Source Sans Pro"/>
                <a:ea typeface="Source Sans Pro"/>
                <a:cs typeface="Source Sans Pro"/>
                <a:sym typeface="Source Sans Pro"/>
              </a:rPr>
              <a:t>. A tree is nothing but a data type that simulates an actual tree when it comes to storing data. There is one root value with countless subtrees having numerous children. Each joining vertex is called a node.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cc1f81fa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cc1f81fa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5f04b3ca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5f04b3ca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http://dumbitdude.com/hashset-in-java/</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5f04b3caf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5f04b3caf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5f04b3caf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5f04b3caf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5f04b3caf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5f04b3caf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666666"/>
                </a:solidFill>
                <a:highlight>
                  <a:srgbClr val="FFFFFF"/>
                </a:highlight>
                <a:latin typeface="Source Sans Pro"/>
                <a:ea typeface="Source Sans Pro"/>
                <a:cs typeface="Source Sans Pro"/>
                <a:sym typeface="Source Sans Pro"/>
              </a:rPr>
              <a:t>It is a data structure that entails storage of elements mapping keys to values. It makes use of hash function where the actual computation of indices of arrays happen. Eventually, these are put into buckets or slots. This mechanism of storing data like that is known as hashing.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f04b3caf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f04b3caf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http://dumbitdude.com/hashset-in-java/</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5f04b3caf1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5f04b3caf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0000"/>
              </a:lnSpc>
              <a:spcBef>
                <a:spcPts val="800"/>
              </a:spcBef>
              <a:spcAft>
                <a:spcPts val="0"/>
              </a:spcAft>
              <a:buClr>
                <a:schemeClr val="dk1"/>
              </a:buClr>
              <a:buSzPts val="1100"/>
              <a:buFont typeface="Arial"/>
              <a:buNone/>
            </a:pPr>
            <a:r>
              <a:rPr lang="en" sz="1350">
                <a:solidFill>
                  <a:srgbClr val="212121"/>
                </a:solidFill>
              </a:rPr>
              <a:t>Load Factor/Fill Ratio</a:t>
            </a:r>
            <a:endParaRPr sz="1350">
              <a:solidFill>
                <a:srgbClr val="212121"/>
              </a:solidFill>
            </a:endParaRPr>
          </a:p>
          <a:p>
            <a:pPr marL="0" lvl="0" indent="0" algn="just" rtl="0">
              <a:lnSpc>
                <a:spcPct val="170000"/>
              </a:lnSpc>
              <a:spcBef>
                <a:spcPts val="800"/>
              </a:spcBef>
              <a:spcAft>
                <a:spcPts val="0"/>
              </a:spcAft>
              <a:buClr>
                <a:schemeClr val="dk1"/>
              </a:buClr>
              <a:buSzPts val="1100"/>
              <a:buFont typeface="Arial"/>
              <a:buNone/>
            </a:pPr>
            <a:r>
              <a:rPr lang="en" sz="1350">
                <a:solidFill>
                  <a:srgbClr val="424242"/>
                </a:solidFill>
                <a:latin typeface="Source Sans Pro"/>
                <a:ea typeface="Source Sans Pro"/>
                <a:cs typeface="Source Sans Pro"/>
                <a:sym typeface="Source Sans Pro"/>
              </a:rPr>
              <a:t>Load Factor determines how full the Map can be before it is resized upward. when the number of elements is greater than the capacity of the Map multiplied by its load factor/fill ratio, the Map is expanded. Default value of load factor is 0.75.</a:t>
            </a:r>
            <a:endParaRPr sz="1350">
              <a:solidFill>
                <a:srgbClr val="424242"/>
              </a:solidFill>
              <a:latin typeface="Source Sans Pro"/>
              <a:ea typeface="Source Sans Pro"/>
              <a:cs typeface="Source Sans Pro"/>
              <a:sym typeface="Source Sans Pro"/>
            </a:endParaRPr>
          </a:p>
          <a:p>
            <a:pPr marL="0" lvl="0" indent="0" algn="l" rtl="0">
              <a:spcBef>
                <a:spcPts val="170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5f04b3caf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5f04b3caf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5f04b3caf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5f04b3caf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Otro ejemplo: https://www.javatpoint.com/java-hashset</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5f04b3caf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5f04b3caf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5f04b3caf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5f04b3caf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cc1f81fa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cc1f81fa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5f04b3caf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5f04b3caf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5f04b3caf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5f04b3caf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5f04b3caf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5f04b3caf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5f04b3caf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5f04b3caf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5f04b3caf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5f04b3caf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5f04b3caf1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5f04b3caf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https://www.tutorialspoint.com/java/java_hashmap_class.htm</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5f04b3caf1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5f04b3caf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http://dumbitdude.com/map-interface-in-java/</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5f04b3caf1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5f04b3caf1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5f04b3caf1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5f04b3caf1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5f04b3caf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5f04b3caf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cc1f81fa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cc1f81fa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5f04b3caf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5f04b3caf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f04b3caf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f04b3caf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5f04b3caf1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5f04b3caf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5f04b3caf1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5f04b3caf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5f04b3caf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5f04b3caf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5f04b3caf1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5f04b3caf1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5f04b3caf1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5f04b3caf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5f04b3caf1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5f04b3caf1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5f04b3caf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5f04b3caf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5f04b3caf1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5f04b3caf1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Otro ejemplo: https://www.aprenderaprogramar.com/index.php?option=com_content&amp;view=article&amp;id=599:interface-comparator-api-java-diferencias-con-comparable-clase-collections-codigo-ejemplo-cu00918c&amp;catid=58&amp;Itemid=180</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cc1f81fa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cc1f81fa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f04b3caf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5f04b3caf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 utilizan iteradores para que el código que realiza el recorrido no conozca las particularidades de la estructura de datos: lista enlazada, lista basada en arrays, etc.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f04b3caf1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f04b3caf1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5f04b3caf1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5f04b3caf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5f04b3caf1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5f04b3caf1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5f04b3caf1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5f04b3caf1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5f04b3caf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5f04b3caf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ejemplo completo: https://www.aprenderaprogramar.com/index.php?option=com_content&amp;view=article&amp;id=589:interface-iterable-y-metodo-iterator-api-java-recorrer-colecciones-ejercicio-y-ejemplo-resuelto-cu00915c&amp;catid=58&amp;Itemid=180</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5f04b3caf1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5f04b3caf1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5f04b3caf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5f04b3caf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5f04b3caf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5f04b3caf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5f04b3caf1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5f04b3caf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https://www.arquitecturajava.com/comparando-java-vs-equals/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cc1f81fa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cc1f81fa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5f04b3caf1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5f04b3caf1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f04b3caf1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f04b3caf1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5f04b3caf1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5f04b3caf1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5f04b3caf1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5f04b3caf1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https://www.arquitecturajava.com/comparando-java-vs-equals/</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5f04b3caf1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5f04b3caf1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5f04b3caf1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5f04b3caf1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5f04b3caf1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5f04b3caf1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https://www.arquitecturajava.com/comparando-java-vs-equals/</a:t>
            </a:r>
            <a:endParaRPr/>
          </a:p>
          <a:p>
            <a:pPr marL="0" lvl="0" indent="0" algn="l" rtl="0">
              <a:spcBef>
                <a:spcPts val="0"/>
              </a:spcBef>
              <a:spcAft>
                <a:spcPts val="0"/>
              </a:spcAft>
              <a:buNone/>
            </a:pPr>
            <a:r>
              <a:rPr lang="en"/>
              <a:t>Otros enlaces</a:t>
            </a:r>
            <a:endParaRPr/>
          </a:p>
          <a:p>
            <a:pPr marL="0" lvl="0" indent="0" algn="l" rtl="0">
              <a:spcBef>
                <a:spcPts val="0"/>
              </a:spcBef>
              <a:spcAft>
                <a:spcPts val="0"/>
              </a:spcAft>
              <a:buNone/>
            </a:pPr>
            <a:r>
              <a:rPr lang="en" u="sng">
                <a:solidFill>
                  <a:schemeClr val="hlink"/>
                </a:solidFill>
                <a:hlinkClick r:id="rId4"/>
              </a:rPr>
              <a:t>https://www.aprenderaprogramar.com/index.php?option=com_content&amp;view=article&amp;id=628:el-metodo-equals-en-java-diferencia-entre-igualdad-e-identidad-comparar-objetos-ejemplos-cu00662b&amp;catid=68&amp;Itemid=188</a:t>
            </a:r>
            <a:endParaRPr/>
          </a:p>
          <a:p>
            <a:pPr marL="0" lvl="0" indent="0" algn="l" rtl="0">
              <a:spcBef>
                <a:spcPts val="0"/>
              </a:spcBef>
              <a:spcAft>
                <a:spcPts val="0"/>
              </a:spcAft>
              <a:buNone/>
            </a:pPr>
            <a:r>
              <a:rPr lang="en" u="sng">
                <a:solidFill>
                  <a:schemeClr val="hlink"/>
                </a:solidFill>
                <a:hlinkClick r:id="rId5"/>
              </a:rPr>
              <a:t>https://www.arquitecturajava.com/entiendo-los-metodos-de-java-equals-y-hashcode/</a:t>
            </a:r>
            <a:endParaRPr/>
          </a:p>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5f04b3caf1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5f04b3caf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cc1f81fa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cc1f81fa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cc1f81fa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cc1f81fa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cc1f81f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cc1f81fa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cc1f81fa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cc1f81fa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cc1f81fa0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cc1f81fa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cc1f81fa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cc1f81f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https://es.wikipedia.org/wiki/API_Java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cc1f81f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cc1f81f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cc1f81fa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cc1f81fa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Solicitar el ingreso de 5 notas y calcular el promedio.  Utilizar for, while y do while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cc1f81fa0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cc1f81fa0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cc1f81fa0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cc1f81fa0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cc1f81fa0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cc1f81fa0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https://docs.oracle.com/en/java/javase/11/docs/api/java.base/java/lang/String.html</a:t>
            </a:r>
            <a:endParaRPr lang="en" u="sng" dirty="0">
              <a:solidFill>
                <a:schemeClr val="hlink"/>
              </a:solidFill>
            </a:endParaRPr>
          </a:p>
          <a:p>
            <a:pPr marL="0" lvl="0" indent="0" algn="l" rtl="0">
              <a:spcBef>
                <a:spcPts val="0"/>
              </a:spcBef>
              <a:spcAft>
                <a:spcPts val="0"/>
              </a:spcAft>
              <a:buNone/>
            </a:pPr>
            <a:r>
              <a:rPr lang="es-EC" u="sng" dirty="0">
                <a:solidFill>
                  <a:schemeClr val="hlink"/>
                </a:solidFill>
              </a:rPr>
              <a:t>Ejercicios</a:t>
            </a:r>
            <a:endParaRPr lang="en" u="sng" dirty="0">
              <a:solidFill>
                <a:schemeClr val="hlink"/>
              </a:solidFill>
            </a:endParaRPr>
          </a:p>
          <a:p>
            <a:pPr marL="0" lvl="0" indent="0" algn="l" rtl="0">
              <a:spcBef>
                <a:spcPts val="0"/>
              </a:spcBef>
              <a:spcAft>
                <a:spcPts val="0"/>
              </a:spcAft>
              <a:buNone/>
            </a:pPr>
            <a:r>
              <a:rPr lang="es-EC" dirty="0">
                <a:hlinkClick r:id="rId4"/>
              </a:rPr>
              <a:t>http://aprendiendo-java-facil.blogspot.com/2016/03/ejercicios-resueltos-usando-la-clase.html</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cc1f81fa0_0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cc1f81fa0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cc1f81fa0_0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cc1f81fa0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cc1f81fa0_0_1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cc1f81fa0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cc1f81fa0_0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cc1f81fa0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cc1f81fa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cc1f81fa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cc1f81fa0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cc1f81fa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d069beb5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d069beb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cc1f81fa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cc1f81fa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http://www.4rsoluciones.com/blog/que-son-los-paradigmas-de-programacion-2/</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cc1f81fa0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cc1f81fa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http://www.4rsoluciones.com/blog/que-son-los-paradigmas-de-programacion-2/</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cc1f81fa0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cc1f81fa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cc1f81fa0_0_203: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45454"/>
              </a:buClr>
              <a:buSzPts val="1000"/>
              <a:buFont typeface="Calibri"/>
              <a:buNone/>
            </a:pPr>
            <a:r>
              <a:rPr lang="en" sz="1000">
                <a:solidFill>
                  <a:srgbClr val="545454"/>
                </a:solidFill>
                <a:highlight>
                  <a:srgbClr val="FFFFFF"/>
                </a:highlight>
              </a:rPr>
              <a:t>La abstracción es la capacidad de obtener y aislar toda la información y cualidades de un objeto que no nos parezcan relevantes, para poder encapsularlos. Para ello separamos “mentalmente” los objetos y nos centramos en su comportamiento fundamental.</a:t>
            </a:r>
            <a:endParaRPr sz="1000">
              <a:solidFill>
                <a:srgbClr val="545454"/>
              </a:solidFill>
              <a:highlight>
                <a:srgbClr val="FFFFFF"/>
              </a:highlight>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http://programaenlinea.net/poo-programacion-orientada-a-objetos/</a:t>
            </a:r>
            <a:endParaRPr sz="1000">
              <a:solidFill>
                <a:srgbClr val="545454"/>
              </a:solidFill>
              <a:highlight>
                <a:srgbClr val="FFFFFF"/>
              </a:highlight>
            </a:endParaRPr>
          </a:p>
        </p:txBody>
      </p:sp>
      <p:sp>
        <p:nvSpPr>
          <p:cNvPr id="491" name="Google Shape;491;g5cc1f81fa0_0_20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43</a:t>
            </a:fld>
            <a:endParaRPr sz="1800" b="0" i="0" u="none" strike="noStrike" cap="none">
              <a:solidFill>
                <a:srgbClr val="000000"/>
              </a:solidFill>
              <a:latin typeface="Cambria"/>
              <a:ea typeface="Cambria"/>
              <a:cs typeface="Cambria"/>
              <a:sym typeface="Cambria"/>
            </a:endParaRPr>
          </a:p>
        </p:txBody>
      </p:sp>
      <p:sp>
        <p:nvSpPr>
          <p:cNvPr id="492" name="Google Shape;492;g5cc1f81fa0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cc1f81fa0_0_209: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Podemos identificar muchas características del cliente, pero para el dominio del problema solo las 4 primeras son relevantes.  En siguiente diapositiva se marcan las válidas para el problema</a:t>
            </a:r>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https://www.guru99.com/java-data-abstraction.html</a:t>
            </a:r>
            <a:endParaRPr sz="2000" b="0" i="0" u="none" strike="noStrike" cap="none">
              <a:solidFill>
                <a:srgbClr val="000000"/>
              </a:solidFill>
              <a:latin typeface="Cambria"/>
              <a:ea typeface="Cambria"/>
              <a:cs typeface="Cambria"/>
              <a:sym typeface="Cambria"/>
            </a:endParaRPr>
          </a:p>
        </p:txBody>
      </p:sp>
      <p:sp>
        <p:nvSpPr>
          <p:cNvPr id="499" name="Google Shape;499;g5cc1f81fa0_0_20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44</a:t>
            </a:fld>
            <a:endParaRPr sz="1800" b="0" i="0" u="none" strike="noStrike" cap="none">
              <a:solidFill>
                <a:srgbClr val="000000"/>
              </a:solidFill>
              <a:latin typeface="Cambria"/>
              <a:ea typeface="Cambria"/>
              <a:cs typeface="Cambria"/>
              <a:sym typeface="Cambria"/>
            </a:endParaRPr>
          </a:p>
        </p:txBody>
      </p:sp>
      <p:sp>
        <p:nvSpPr>
          <p:cNvPr id="500" name="Google Shape;500;g5cc1f81fa0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cc1f81fa0_0_216: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Podemos identificar muchas características del cliente, pero para el dominio del problema solo las 4 primeras son relevantes</a:t>
            </a:r>
            <a:endParaRPr/>
          </a:p>
          <a:p>
            <a:pPr marL="0" marR="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https://www.guru99.com/java-data-abstraction.html</a:t>
            </a:r>
            <a:endParaRPr sz="2000" b="0" i="0" u="none" strike="noStrike" cap="none">
              <a:solidFill>
                <a:srgbClr val="000000"/>
              </a:solidFill>
              <a:latin typeface="Cambria"/>
              <a:ea typeface="Cambria"/>
              <a:cs typeface="Cambria"/>
              <a:sym typeface="Cambria"/>
            </a:endParaRPr>
          </a:p>
        </p:txBody>
      </p:sp>
      <p:sp>
        <p:nvSpPr>
          <p:cNvPr id="508" name="Google Shape;508;g5cc1f81fa0_0_216: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45</a:t>
            </a:fld>
            <a:endParaRPr sz="1800" b="0" i="0" u="none" strike="noStrike" cap="none">
              <a:solidFill>
                <a:srgbClr val="000000"/>
              </a:solidFill>
              <a:latin typeface="Cambria"/>
              <a:ea typeface="Cambria"/>
              <a:cs typeface="Cambria"/>
              <a:sym typeface="Cambria"/>
            </a:endParaRPr>
          </a:p>
        </p:txBody>
      </p:sp>
      <p:sp>
        <p:nvSpPr>
          <p:cNvPr id="509" name="Google Shape;509;g5cc1f81fa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cc1f81fa0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17" name="Google Shape;517;g5cc1f81fa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cc1f81fa0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26" name="Google Shape;526;g5cc1f81fa0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cc1f81fa0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33" name="Google Shape;533;g5cc1f81fa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cc1f81fa0_0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https://www.sevnasoftware.com/2018/12/07/four-pillars-of-object-oriented-programming/</a:t>
            </a:r>
            <a:endParaRPr/>
          </a:p>
        </p:txBody>
      </p:sp>
      <p:sp>
        <p:nvSpPr>
          <p:cNvPr id="541" name="Google Shape;541;g5cc1f81fa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d069beb5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d069beb5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cc1f81fa0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50" name="Google Shape;550;g5cc1f81fa0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cc1f81fa0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58" name="Google Shape;558;g5cc1f81fa0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cc1f81fa0_0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r>
              <a:rPr lang="en" sz="1100" u="sng">
                <a:solidFill>
                  <a:schemeClr val="hlink"/>
                </a:solidFill>
                <a:hlinkClick r:id="rId3"/>
              </a:rPr>
              <a:t>https://gavilanch.wordpress.com/2018/07/05/los-4-pilares-de-la-programacion-orientada-a-objetos/</a:t>
            </a:r>
            <a:endParaRPr/>
          </a:p>
        </p:txBody>
      </p:sp>
      <p:sp>
        <p:nvSpPr>
          <p:cNvPr id="565" name="Google Shape;565;g5cc1f81fa0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cc1f81fa0_0_10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hlink"/>
              </a:buClr>
              <a:buSzPts val="1100"/>
              <a:buFont typeface="Calibri"/>
              <a:buNone/>
            </a:pPr>
            <a:endParaRPr/>
          </a:p>
        </p:txBody>
      </p:sp>
      <p:sp>
        <p:nvSpPr>
          <p:cNvPr id="573" name="Google Shape;573;g5cc1f81fa0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5cc1f81fa0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g5cc1f81fa0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cc1f81fa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5cc1f81fa0_0_3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https://users.dcc.uchile.cl/~psalinas/uml/modelo.html</a:t>
            </a:r>
            <a:endParaRPr/>
          </a:p>
        </p:txBody>
      </p:sp>
      <p:sp>
        <p:nvSpPr>
          <p:cNvPr id="588" name="Google Shape;588;g5cc1f81fa0_0_3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cc1f81fa0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g5cc1f81fa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cc1f81fa0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5cc1f81fa0_0_4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04" name="Google Shape;604;g5cc1f81fa0_0_4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cc1f81fa0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5cc1f81fa0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14" name="Google Shape;614;g5cc1f81fa0_0_4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cc1f81fa0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g5cc1f81fa0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 La declaración de un objeto simplemente asocia el objeto con una clase,  haciendo al objeto una instancia de esa clase. La declaración  no crear el objeto. Para crear realmente miVehiculo(objeto de la clase Vehiculo)  se necesita utilizar el operador new con el objeto de indicar a la computadora que cree un objeto miVehiculo y asigne espacio de memoria para el</a:t>
            </a:r>
            <a:endParaRPr sz="1200" b="0" i="0" u="none" strike="noStrike" cap="none">
              <a:solidFill>
                <a:schemeClr val="dk1"/>
              </a:solidFill>
              <a:latin typeface="Calibri"/>
              <a:ea typeface="Calibri"/>
              <a:cs typeface="Calibri"/>
              <a:sym typeface="Calibri"/>
            </a:endParaRPr>
          </a:p>
        </p:txBody>
      </p:sp>
      <p:sp>
        <p:nvSpPr>
          <p:cNvPr id="622" name="Google Shape;622;g5cc1f81fa0_0_4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d069beb57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d069beb5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cc1f81fa0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g5cc1f81fa0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0" name="Google Shape;630;g5cc1f81fa0_0_4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61</a:t>
            </a:fld>
            <a:endParaRPr/>
          </a:p>
        </p:txBody>
      </p:sp>
    </p:spTree>
    <p:extLst>
      <p:ext uri="{BB962C8B-B14F-4D97-AF65-F5344CB8AC3E}">
        <p14:creationId xmlns:p14="http://schemas.microsoft.com/office/powerpoint/2010/main" val="35969605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62</a:t>
            </a:fld>
            <a:endParaRPr/>
          </a:p>
        </p:txBody>
      </p:sp>
    </p:spTree>
    <p:extLst>
      <p:ext uri="{BB962C8B-B14F-4D97-AF65-F5344CB8AC3E}">
        <p14:creationId xmlns:p14="http://schemas.microsoft.com/office/powerpoint/2010/main" val="3518957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cc1f81fa0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g5cc1f81fa0_0_4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 La palabra reservada “null” indica que una variable que referencia a un objeto se encuentra “sin objeto”</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8" name="Google Shape;638;g5cc1f81fa0_0_4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63</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5cc1f81fa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5cc1f81fa0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https://www.aprenderaprogramar.com/index.php?option=com_content&amp;view=article&amp;id=634:objetos-null-en-java-error-javalangnullpointerexception-autoboxing-unbox-objetos-anonimos-cu00668b&amp;catid=68&amp;Itemid=188</a:t>
            </a:r>
            <a:endParaRPr/>
          </a:p>
        </p:txBody>
      </p:sp>
      <p:sp>
        <p:nvSpPr>
          <p:cNvPr id="646" name="Google Shape;646;g5cc1f81fa0_0_4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64</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cc1f81fa0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5cc1f81fa0_0_4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https://es.wikipedia.org/wiki/Paquete_Java</a:t>
            </a:r>
            <a:endParaRPr/>
          </a:p>
        </p:txBody>
      </p:sp>
      <p:sp>
        <p:nvSpPr>
          <p:cNvPr id="654" name="Google Shape;654;g5cc1f81fa0_0_4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65</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5cc1f81fa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g5cc1f81fa0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https://es.wikipedia.org/wiki/Paquete_Java</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Si una clase incluida en un paquete no se relaciona con su respectiva estructura de directorio, la clase no podrá usarse.</a:t>
            </a: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662" name="Google Shape;662;g5cc1f81fa0_0_4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66</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5cc1f81fa0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g5cc1f81fa0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Revisar el ejemplo</a:t>
            </a:r>
            <a:endParaRPr/>
          </a:p>
        </p:txBody>
      </p:sp>
      <p:sp>
        <p:nvSpPr>
          <p:cNvPr id="670" name="Google Shape;670;g5cc1f81fa0_0_4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67</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cc1f81fa0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5cc1f81fa0_0_4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De forma predeterminada, también conocido como el </a:t>
            </a:r>
            <a:r>
              <a:rPr lang="en" sz="1200" b="1" i="0" u="none" strike="noStrike" cap="none">
                <a:solidFill>
                  <a:schemeClr val="dk1"/>
                </a:solidFill>
                <a:latin typeface="Calibri"/>
                <a:ea typeface="Calibri"/>
                <a:cs typeface="Calibri"/>
                <a:sym typeface="Calibri"/>
              </a:rPr>
              <a:t>predeterminado,</a:t>
            </a:r>
            <a:r>
              <a:rPr lang="en" sz="1200" b="0" i="0" u="none" strike="noStrike" cap="none">
                <a:solidFill>
                  <a:schemeClr val="dk1"/>
                </a:solidFill>
                <a:latin typeface="Calibri"/>
                <a:ea typeface="Calibri"/>
                <a:cs typeface="Calibri"/>
                <a:sym typeface="Calibri"/>
              </a:rPr>
              <a:t> visible dentro del mismo paquete, no utilice ningún modificador.</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Privada, que se especifica modificador </a:t>
            </a:r>
            <a:r>
              <a:rPr lang="en" sz="1200" b="1" i="0" u="none" strike="noStrike" cap="none">
                <a:solidFill>
                  <a:schemeClr val="dk1"/>
                </a:solidFill>
                <a:latin typeface="Calibri"/>
                <a:ea typeface="Calibri"/>
                <a:cs typeface="Calibri"/>
                <a:sym typeface="Calibri"/>
              </a:rPr>
              <a:t>privado,</a:t>
            </a:r>
            <a:r>
              <a:rPr lang="en" sz="1200" b="0" i="0" u="none" strike="noStrike" cap="none">
                <a:solidFill>
                  <a:schemeClr val="dk1"/>
                </a:solidFill>
                <a:latin typeface="Calibri"/>
                <a:ea typeface="Calibri"/>
                <a:cs typeface="Calibri"/>
                <a:sym typeface="Calibri"/>
              </a:rPr>
              <a:t> visible dentro de la misma clase.</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Hay, con el fin de especificar el modificador </a:t>
            </a:r>
            <a:r>
              <a:rPr lang="en" sz="1200" b="1" i="0" u="none" strike="noStrike" cap="none">
                <a:solidFill>
                  <a:schemeClr val="dk1"/>
                </a:solidFill>
                <a:latin typeface="Calibri"/>
                <a:ea typeface="Calibri"/>
                <a:cs typeface="Calibri"/>
                <a:sym typeface="Calibri"/>
              </a:rPr>
              <a:t>público,</a:t>
            </a:r>
            <a:r>
              <a:rPr lang="en" sz="1200" b="0" i="0" u="none" strike="noStrike" cap="none">
                <a:solidFill>
                  <a:schemeClr val="dk1"/>
                </a:solidFill>
                <a:latin typeface="Calibri"/>
                <a:ea typeface="Calibri"/>
                <a:cs typeface="Calibri"/>
                <a:sym typeface="Calibri"/>
              </a:rPr>
              <a:t> visible a todas las clases.</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Protegida, modificador de </a:t>
            </a:r>
            <a:r>
              <a:rPr lang="en" sz="1200" b="1" i="0" u="none" strike="noStrike" cap="none">
                <a:solidFill>
                  <a:schemeClr val="dk1"/>
                </a:solidFill>
                <a:latin typeface="Calibri"/>
                <a:ea typeface="Calibri"/>
                <a:cs typeface="Calibri"/>
                <a:sym typeface="Calibri"/>
              </a:rPr>
              <a:t>protección</a:t>
            </a:r>
            <a:r>
              <a:rPr lang="en" sz="1200" b="0" i="0" u="none" strike="noStrike" cap="none">
                <a:solidFill>
                  <a:schemeClr val="dk1"/>
                </a:solidFill>
                <a:latin typeface="Calibri"/>
                <a:ea typeface="Calibri"/>
                <a:cs typeface="Calibri"/>
                <a:sym typeface="Calibri"/>
              </a:rPr>
              <a:t> especifica que, para todas las clases y subclases dentro del mismo paquete visible.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8" name="Google Shape;678;g5cc1f81fa0_0_4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68</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cc1f81fa0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5cc1f81fa0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7" name="Google Shape;687;g5cc1f81fa0_0_4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69</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cc1f81fa0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5cc1f81fa0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95" name="Google Shape;695;g5cc1f81fa0_0_4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70</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cc1f81fa0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5cc1f81fa0_0_4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04" name="Google Shape;704;g5cc1f81fa0_0_4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cc1f81fa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g5cc1f81fa0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12" name="Google Shape;712;g5cc1f81fa0_0_5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72</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cc1f81fa0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5cc1f81fa0_0_5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Any member declared as ‘</a:t>
            </a:r>
            <a:r>
              <a:rPr lang="en" sz="1200" b="1" i="0"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can only be accessed within the class where it is declared. Any class or interface cannot be declared as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The ‘</a:t>
            </a:r>
            <a:r>
              <a:rPr lang="en" sz="1200" b="0" i="1" u="none" strike="noStrike" cap="none">
                <a:solidFill>
                  <a:schemeClr val="dk1"/>
                </a:solidFill>
                <a:latin typeface="Calibri"/>
                <a:ea typeface="Calibri"/>
                <a:cs typeface="Calibri"/>
                <a:sym typeface="Calibri"/>
              </a:rPr>
              <a:t>private</a:t>
            </a:r>
            <a:r>
              <a:rPr lang="en" sz="1200" b="0" i="0" u="none" strike="noStrike" cap="none">
                <a:solidFill>
                  <a:schemeClr val="dk1"/>
                </a:solidFill>
                <a:latin typeface="Calibri"/>
                <a:ea typeface="Calibri"/>
                <a:cs typeface="Calibri"/>
                <a:sym typeface="Calibri"/>
              </a:rPr>
              <a:t>‘ access specifier is the most restricted access specifier.</a:t>
            </a:r>
            <a:endParaRPr/>
          </a:p>
          <a:p>
            <a:pPr marL="0" marR="0" lvl="0" indent="0" algn="l" rtl="0">
              <a:spcBef>
                <a:spcPts val="0"/>
              </a:spcBef>
              <a:spcAft>
                <a:spcPts val="0"/>
              </a:spcAft>
              <a:buNone/>
            </a:pP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p:txBody>
      </p:sp>
      <p:sp>
        <p:nvSpPr>
          <p:cNvPr id="721" name="Google Shape;721;g5cc1f81fa0_0_5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73</a:t>
            </a:fld>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cc1f81fa0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g5cc1f81fa0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cc1f81fa0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g5cc1f81fa0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cc1f81fa0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5cc1f81fa0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77</a:t>
            </a:fld>
            <a:endParaRPr/>
          </a:p>
        </p:txBody>
      </p:sp>
    </p:spTree>
    <p:extLst>
      <p:ext uri="{BB962C8B-B14F-4D97-AF65-F5344CB8AC3E}">
        <p14:creationId xmlns:p14="http://schemas.microsoft.com/office/powerpoint/2010/main" val="31021067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78</a:t>
            </a:fld>
            <a:endParaRPr/>
          </a:p>
        </p:txBody>
      </p:sp>
    </p:spTree>
    <p:extLst>
      <p:ext uri="{BB962C8B-B14F-4D97-AF65-F5344CB8AC3E}">
        <p14:creationId xmlns:p14="http://schemas.microsoft.com/office/powerpoint/2010/main" val="34323049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cc1f81fa0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g5cc1f81fa0_0_5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de Instancia (Campos No-Estáticos).</a:t>
            </a:r>
            <a:r>
              <a:rPr lang="en" sz="1200" b="0" i="0" u="none" strike="noStrike" cap="none">
                <a:solidFill>
                  <a:schemeClr val="dk1"/>
                </a:solidFill>
                <a:latin typeface="Calibri"/>
                <a:ea typeface="Calibri"/>
                <a:cs typeface="Calibri"/>
                <a:sym typeface="Calibri"/>
              </a:rPr>
              <a:t> Los objetos almacenan su estado individual en campos no-estáticos. Son declarados sin la palabra clave </a:t>
            </a:r>
            <a:r>
              <a:rPr lang="en" sz="1200" b="0" i="1" u="none" strike="noStrike" cap="none">
                <a:solidFill>
                  <a:schemeClr val="dk1"/>
                </a:solidFill>
                <a:latin typeface="Calibri"/>
                <a:ea typeface="Calibri"/>
                <a:cs typeface="Calibri"/>
                <a:sym typeface="Calibri"/>
              </a:rPr>
              <a:t>static</a:t>
            </a:r>
            <a:r>
              <a:rPr lang="en" sz="1200" b="0" i="0" u="none" strike="noStrike" cap="none">
                <a:solidFill>
                  <a:schemeClr val="dk1"/>
                </a:solidFill>
                <a:latin typeface="Calibri"/>
                <a:ea typeface="Calibri"/>
                <a:cs typeface="Calibri"/>
                <a:sym typeface="Calibri"/>
              </a:rPr>
              <a:t>. Sus valores son únicos para cada instancia u objeto.</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de Clase (Campos Estáticos).</a:t>
            </a:r>
            <a:r>
              <a:rPr lang="en" sz="1200" b="0" i="0" u="none" strike="noStrike" cap="none">
                <a:solidFill>
                  <a:schemeClr val="dk1"/>
                </a:solidFill>
                <a:latin typeface="Calibri"/>
                <a:ea typeface="Calibri"/>
                <a:cs typeface="Calibri"/>
                <a:sym typeface="Calibri"/>
              </a:rPr>
              <a:t> Son campos declarados con el modificador </a:t>
            </a:r>
            <a:r>
              <a:rPr lang="en" sz="1200" b="0" i="1" u="none" strike="noStrike" cap="none">
                <a:solidFill>
                  <a:schemeClr val="dk1"/>
                </a:solidFill>
                <a:latin typeface="Calibri"/>
                <a:ea typeface="Calibri"/>
                <a:cs typeface="Calibri"/>
                <a:sym typeface="Calibri"/>
              </a:rPr>
              <a:t>static</a:t>
            </a:r>
            <a:r>
              <a:rPr lang="en" sz="1200" b="0" i="0" u="none" strike="noStrike" cap="none">
                <a:solidFill>
                  <a:schemeClr val="dk1"/>
                </a:solidFill>
                <a:latin typeface="Calibri"/>
                <a:ea typeface="Calibri"/>
                <a:cs typeface="Calibri"/>
                <a:sym typeface="Calibri"/>
              </a:rPr>
              <a:t>. Hay sólo una copia de esta variable para todas la instancias de la clase.</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Variables Locales.</a:t>
            </a:r>
            <a:r>
              <a:rPr lang="en" sz="1200" b="0" i="0" u="none" strike="noStrike" cap="none">
                <a:solidFill>
                  <a:schemeClr val="dk1"/>
                </a:solidFill>
                <a:latin typeface="Calibri"/>
                <a:ea typeface="Calibri"/>
                <a:cs typeface="Calibri"/>
                <a:sym typeface="Calibri"/>
              </a:rPr>
              <a:t> Es en donde los métodos de los objetos almacenan su estado temporal. Se declaran parecido a los campos. No existe una palabra clave para especificar que una variable es local sino que depende donde la variable es declarada: dentro de los corchetes que definen un método. Son accesibles sólo dentro del método que las declaró y no son accesibles del resto de la clase.</a:t>
            </a:r>
            <a:endParaRPr/>
          </a:p>
          <a:p>
            <a:pPr marL="0" marR="0" lvl="0" indent="0" algn="l" rtl="0">
              <a:spcBef>
                <a:spcPts val="0"/>
              </a:spcBef>
              <a:spcAft>
                <a:spcPts val="0"/>
              </a:spcAft>
              <a:buNone/>
            </a:pPr>
            <a:r>
              <a:rPr lang="en" sz="1200" b="1" i="0" u="none" strike="noStrike" cap="none">
                <a:solidFill>
                  <a:schemeClr val="dk1"/>
                </a:solidFill>
                <a:latin typeface="Calibri"/>
                <a:ea typeface="Calibri"/>
                <a:cs typeface="Calibri"/>
                <a:sym typeface="Calibri"/>
              </a:rPr>
              <a:t>Parámetros.</a:t>
            </a:r>
            <a:r>
              <a:rPr lang="en" sz="1200" b="0" i="0" u="none" strike="noStrike" cap="none">
                <a:solidFill>
                  <a:schemeClr val="dk1"/>
                </a:solidFill>
                <a:latin typeface="Calibri"/>
                <a:ea typeface="Calibri"/>
                <a:cs typeface="Calibri"/>
                <a:sym typeface="Calibri"/>
              </a:rPr>
              <a:t> Son las variables que conforman la firma de un método. Son siempre clasificados como variables y no como campos. También se encuentran en otras construcciones que aceptan parámetros como los son los constructores y manipuladores de excepciones.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52" name="Google Shape;752;g5cc1f81fa0_0_5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79</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d069beb57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d069beb5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cc1f81fa0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cc1f81fa0_0_5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g5cc1f81fa0_0_5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5cc1f81fa0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5cc1f81fa0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http://www.clubdetecnologia.net/blog/2017/java-paso-de-valores-por-referencia-o-por-valor/</a:t>
            </a:r>
            <a:endParaRPr/>
          </a:p>
        </p:txBody>
      </p:sp>
      <p:sp>
        <p:nvSpPr>
          <p:cNvPr id="769" name="Google Shape;769;g5cc1f81fa0_0_5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5cc1f81fa0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5cc1f81fa0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http://lineadecodigo.com/java/parametros-por-referencia-en-java/</a:t>
            </a:r>
            <a:endParaRPr/>
          </a:p>
        </p:txBody>
      </p:sp>
      <p:sp>
        <p:nvSpPr>
          <p:cNvPr id="777" name="Google Shape;777;g5cc1f81fa0_0_5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5cc1f81fa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5cc1f81fa0_0_5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5cc1f81fa0_0_5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cc1f81fa0_0_1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cc1f81fa0_0_1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5cc1f81fa0_0_11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cc1f81fa0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cc1f81fa0_0_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g5cc1f81fa0_0_6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5cc1f81fa0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cc1f81fa0_0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g5cc1f81fa0_0_6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5cc1f81fa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5cc1f81fa0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7800" lvl="0" indent="0" algn="l" rtl="0">
              <a:lnSpc>
                <a:spcPct val="90000"/>
              </a:lnSpc>
              <a:spcBef>
                <a:spcPts val="1000"/>
              </a:spcBef>
              <a:spcAft>
                <a:spcPts val="0"/>
              </a:spcAft>
              <a:buClr>
                <a:schemeClr val="dk1"/>
              </a:buClr>
              <a:buSzPts val="1100"/>
              <a:buFont typeface="Arial"/>
              <a:buNone/>
            </a:pPr>
            <a:r>
              <a:rPr lang="en" sz="1400"/>
              <a:t>será invocado cada vez que se construya un objeto sin especificar ningún argumento, en cuyo caso el objeto será iniciado con los valores predeterminados por el sistema (los atributos numéricos a cero, los alfanuméricos a nuloPeq, y las referencias a objetos a null).</a:t>
            </a:r>
            <a:endParaRPr sz="1400"/>
          </a:p>
          <a:p>
            <a:pPr marL="0" lvl="0" indent="0" algn="l" rtl="0">
              <a:spcBef>
                <a:spcPts val="0"/>
              </a:spcBef>
              <a:spcAft>
                <a:spcPts val="0"/>
              </a:spcAft>
              <a:buNone/>
            </a:pPr>
            <a:endParaRPr sz="1400"/>
          </a:p>
        </p:txBody>
      </p:sp>
      <p:sp>
        <p:nvSpPr>
          <p:cNvPr id="818" name="Google Shape;818;g5cc1f81fa0_0_6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5cc1f81fa0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5cc1f81fa0_0_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http://aprendiendo.prodastur.com/libro/java-m%C3%A9todos-y-encapsulado/constructores</a:t>
            </a:r>
            <a:endParaRPr/>
          </a:p>
        </p:txBody>
      </p:sp>
      <p:sp>
        <p:nvSpPr>
          <p:cNvPr id="826" name="Google Shape;826;g5cc1f81fa0_0_6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cc1f81fa0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5cc1f81fa0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50">
                <a:solidFill>
                  <a:srgbClr val="7A7A7A"/>
                </a:solidFill>
                <a:highlight>
                  <a:srgbClr val="E8E8E8"/>
                </a:highlight>
                <a:latin typeface="Arial"/>
                <a:ea typeface="Arial"/>
                <a:cs typeface="Arial"/>
                <a:sym typeface="Arial"/>
              </a:rPr>
              <a:t>La palabra </a:t>
            </a:r>
            <a:r>
              <a:rPr lang="en" sz="950">
                <a:solidFill>
                  <a:srgbClr val="7A7A7A"/>
                </a:solidFill>
                <a:highlight>
                  <a:srgbClr val="E8E8E8"/>
                </a:highlight>
                <a:latin typeface="Courier New"/>
                <a:ea typeface="Courier New"/>
                <a:cs typeface="Courier New"/>
                <a:sym typeface="Courier New"/>
              </a:rPr>
              <a:t>this</a:t>
            </a:r>
            <a:r>
              <a:rPr lang="en" sz="950">
                <a:solidFill>
                  <a:srgbClr val="7A7A7A"/>
                </a:solidFill>
                <a:highlight>
                  <a:srgbClr val="E8E8E8"/>
                </a:highlight>
                <a:latin typeface="Arial"/>
                <a:ea typeface="Arial"/>
                <a:cs typeface="Arial"/>
                <a:sym typeface="Arial"/>
              </a:rPr>
              <a:t> le dice a Java que se refiere a la variable de instancia. Normalmente es opcional, se utiliza cuando hay 2 variables con el mismo nombre, por ejemplo, cuando una es parámetro del constructor y la otra es una variable de instancia</a:t>
            </a:r>
            <a:r>
              <a:rPr lang="en" sz="950" b="1">
                <a:solidFill>
                  <a:srgbClr val="7A7A7A"/>
                </a:solidFill>
                <a:highlight>
                  <a:srgbClr val="E8E8E8"/>
                </a:highlight>
                <a:latin typeface="Arial"/>
                <a:ea typeface="Arial"/>
                <a:cs typeface="Arial"/>
                <a:sym typeface="Arial"/>
              </a:rPr>
              <a:t>.</a:t>
            </a:r>
            <a:endParaRPr/>
          </a:p>
        </p:txBody>
      </p:sp>
      <p:sp>
        <p:nvSpPr>
          <p:cNvPr id="834" name="Google Shape;834;g5cc1f81fa0_0_6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d069beb57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d069beb57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 lenguajes de programación populares, como C y C++, necesitan que los programadores compilen y enlacen sus programas, cuyo resultado es un programa ejecutable único en una plataforma. Un compilador es una aplicación que convierte un programa que escribe en un código específico de CPU denominado código de máquina. Estos archivos específicos de la plataforma (archivos binarios) a menudo se combinan con otros archivos, como bibliotecas de código escrito previamente. Un enlace crea un programa dependiente de la plataforma, denominado ejecutable, que puede ejecutar un usuario final.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cc1f81fa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cc1f81fa0_0_6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5cc1f81fa0_0_6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cc1f81fa0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cc1f81fa0_0_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http://www.java2success.com/core-java/oops/method-overloading-tutorial.jsp</a:t>
            </a:r>
            <a:endParaRPr/>
          </a:p>
        </p:txBody>
      </p:sp>
      <p:sp>
        <p:nvSpPr>
          <p:cNvPr id="850" name="Google Shape;850;g5cc1f81fa0_0_6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5cc1f81fa0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5cc1f81fa0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a:t>
            </a:r>
            <a:r>
              <a:rPr lang="en" sz="1350" b="1">
                <a:solidFill>
                  <a:srgbClr val="333333"/>
                </a:solidFill>
                <a:highlight>
                  <a:srgbClr val="FFFFFF"/>
                </a:highlight>
                <a:latin typeface="Arial"/>
                <a:ea typeface="Arial"/>
                <a:cs typeface="Arial"/>
                <a:sym typeface="Arial"/>
              </a:rPr>
              <a:t>ype promotion is an automatic type conversion from a "lesser" base type to a "greater" one</a:t>
            </a:r>
            <a:endParaRPr sz="1350" b="1">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a:t>http://www.java2success.com/core-java/oops/method-overloading-tutorial.jsp</a:t>
            </a:r>
            <a:endParaRPr/>
          </a:p>
        </p:txBody>
      </p:sp>
      <p:sp>
        <p:nvSpPr>
          <p:cNvPr id="859" name="Google Shape;859;g5cc1f81fa0_0_6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cc1f81fa0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cc1f81fa0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g5cc1f81fa0_0_6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cc1f81fa0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5cc1f81fa0_0_6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Setters: Del Inglés Set, que significa establecer, pues nos sirve para asignar un valor a un atributo, pero de forma explícita,  y solo nos permite dar acceso público a ciertos atributos que deseemos el usuario pueda modificar. Es decir permiten cambiar el valor de los atributos.</a:t>
            </a:r>
            <a:endParaRPr/>
          </a:p>
          <a:p>
            <a:pPr marL="0" lvl="0" indent="0" algn="l" rtl="0">
              <a:spcBef>
                <a:spcPts val="0"/>
              </a:spcBef>
              <a:spcAft>
                <a:spcPts val="0"/>
              </a:spcAft>
              <a:buClr>
                <a:schemeClr val="dk1"/>
              </a:buClr>
              <a:buSzPts val="1100"/>
              <a:buFont typeface="Arial"/>
              <a:buNone/>
            </a:pPr>
            <a:r>
              <a:rPr lang="en"/>
              <a:t>Getters: Del Inglés Get, que significa obtener, pues nos sirve para obtener (recuperar o acceder) el valor ya asignado a un atributo y utilizarlo para cierto método. Por lo que devuelven el valor de los atributos.</a:t>
            </a:r>
            <a:endParaRPr/>
          </a:p>
          <a:p>
            <a:pPr marL="0" lvl="0" indent="0" algn="l" rtl="0">
              <a:spcBef>
                <a:spcPts val="0"/>
              </a:spcBef>
              <a:spcAft>
                <a:spcPts val="0"/>
              </a:spcAft>
              <a:buNone/>
            </a:pPr>
            <a:endParaRPr/>
          </a:p>
        </p:txBody>
      </p:sp>
      <p:sp>
        <p:nvSpPr>
          <p:cNvPr id="877" name="Google Shape;877;g5cc1f81fa0_0_6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cc1f81fa0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5cc1f81fa0_0_6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g5cc1f81fa0_0_6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cc1f81fa0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cc1f81fa0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5cc1f81fa0_0_7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cc1f81fa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5cc1f81fa0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https://jarroba.com/arraylist-en-java-ejemplos/</a:t>
            </a:r>
            <a:endParaRPr/>
          </a:p>
        </p:txBody>
      </p:sp>
      <p:sp>
        <p:nvSpPr>
          <p:cNvPr id="902" name="Google Shape;902;g5cc1f81fa0_0_7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cc1f81fa0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5cc1f81fa0_0_7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http://puntocomnoesunlenguaje.blogspot.com/2012/12/arraylist-en-java.html</a:t>
            </a:r>
            <a:endParaRPr/>
          </a:p>
        </p:txBody>
      </p:sp>
      <p:sp>
        <p:nvSpPr>
          <p:cNvPr id="910" name="Google Shape;910;g5cc1f81fa0_0_7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cc1f81fa0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cc1f81fa0_0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5cc1f81fa0_0_7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19;p2"/>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grpSp>
        <p:nvGrpSpPr>
          <p:cNvPr id="116" name="Google Shape;116;p11"/>
          <p:cNvGrpSpPr/>
          <p:nvPr/>
        </p:nvGrpSpPr>
        <p:grpSpPr>
          <a:xfrm>
            <a:off x="-120" y="0"/>
            <a:ext cx="9143821" cy="5144623"/>
            <a:chOff x="2973586" y="0"/>
            <a:chExt cx="2856819" cy="1607343"/>
          </a:xfrm>
        </p:grpSpPr>
        <p:sp>
          <p:nvSpPr>
            <p:cNvPr id="117" name="Google Shape;117;p11"/>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1"/>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1"/>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1"/>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1"/>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2" name="Google Shape;122;p1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507870" y="457110"/>
            <a:ext cx="6447300" cy="990300"/>
          </a:xfrm>
          <a:prstGeom prst="rect">
            <a:avLst/>
          </a:prstGeom>
          <a:noFill/>
          <a:ln>
            <a:noFill/>
          </a:ln>
        </p:spPr>
        <p:txBody>
          <a:bodyPr spcFirstLastPara="1" wrap="square" lIns="0" tIns="0" rIns="0" bIns="0" anchor="ctr" anchorCtr="0">
            <a:noAutofit/>
          </a:bodyPr>
          <a:lstStyle>
            <a:lvl1pPr marL="0" marR="0" lvl="0" indent="0" algn="l" rtl="0">
              <a:spcBef>
                <a:spcPts val="0"/>
              </a:spcBef>
              <a:spcAft>
                <a:spcPts val="0"/>
              </a:spcAft>
              <a:buSzPts val="3200"/>
              <a:buNone/>
              <a:defRPr sz="1800" b="0" i="0" u="none" strike="noStrike" cap="none"/>
            </a:lvl1pPr>
            <a:lvl2pPr marL="0" marR="0" lvl="1" indent="0" algn="l" rtl="0">
              <a:spcBef>
                <a:spcPts val="0"/>
              </a:spcBef>
              <a:spcAft>
                <a:spcPts val="0"/>
              </a:spcAft>
              <a:buSzPts val="3200"/>
              <a:buNone/>
              <a:defRPr sz="1800" b="0" i="0" u="none" strike="noStrike" cap="none"/>
            </a:lvl2pPr>
            <a:lvl3pPr marL="0" marR="0" lvl="2" indent="0" algn="l" rtl="0">
              <a:spcBef>
                <a:spcPts val="0"/>
              </a:spcBef>
              <a:spcAft>
                <a:spcPts val="0"/>
              </a:spcAft>
              <a:buSzPts val="3200"/>
              <a:buNone/>
              <a:defRPr sz="1800" b="0" i="0" u="none" strike="noStrike" cap="none"/>
            </a:lvl3pPr>
            <a:lvl4pPr marL="0" marR="0" lvl="3" indent="0" algn="l" rtl="0">
              <a:spcBef>
                <a:spcPts val="0"/>
              </a:spcBef>
              <a:spcAft>
                <a:spcPts val="0"/>
              </a:spcAft>
              <a:buSzPts val="3200"/>
              <a:buNone/>
              <a:defRPr sz="1800" b="0" i="0" u="none" strike="noStrike" cap="none"/>
            </a:lvl4pPr>
            <a:lvl5pPr marL="0" marR="0" lvl="4" indent="0" algn="l" rtl="0">
              <a:spcBef>
                <a:spcPts val="0"/>
              </a:spcBef>
              <a:spcAft>
                <a:spcPts val="0"/>
              </a:spcAft>
              <a:buSzPts val="3200"/>
              <a:buNone/>
              <a:defRPr sz="1800" b="0" i="0" u="none" strike="noStrike" cap="none"/>
            </a:lvl5pPr>
            <a:lvl6pPr marL="0" marR="0" lvl="5" indent="0" algn="l" rtl="0">
              <a:spcBef>
                <a:spcPts val="0"/>
              </a:spcBef>
              <a:spcAft>
                <a:spcPts val="0"/>
              </a:spcAft>
              <a:buSzPts val="3200"/>
              <a:buNone/>
              <a:defRPr sz="1800" b="0" i="0" u="none" strike="noStrike" cap="none"/>
            </a:lvl6pPr>
            <a:lvl7pPr marL="0" marR="0" lvl="6" indent="0" algn="l" rtl="0">
              <a:spcBef>
                <a:spcPts val="0"/>
              </a:spcBef>
              <a:spcAft>
                <a:spcPts val="0"/>
              </a:spcAft>
              <a:buSzPts val="3200"/>
              <a:buNone/>
              <a:defRPr sz="1800" b="0" i="0" u="none" strike="noStrike" cap="none"/>
            </a:lvl7pPr>
            <a:lvl8pPr marL="0" marR="0" lvl="7" indent="0" algn="l" rtl="0">
              <a:spcBef>
                <a:spcPts val="0"/>
              </a:spcBef>
              <a:spcAft>
                <a:spcPts val="0"/>
              </a:spcAft>
              <a:buSzPts val="3200"/>
              <a:buNone/>
              <a:defRPr sz="1800" b="0" i="0" u="none" strike="noStrike" cap="none"/>
            </a:lvl8pPr>
            <a:lvl9pPr marL="0" marR="0" lvl="8" indent="0" algn="l" rtl="0">
              <a:spcBef>
                <a:spcPts val="0"/>
              </a:spcBef>
              <a:spcAft>
                <a:spcPts val="0"/>
              </a:spcAft>
              <a:buSzPts val="3200"/>
              <a:buNone/>
              <a:defRPr sz="1800" b="0" i="0" u="none" strike="noStrike" cap="none"/>
            </a:lvl9pPr>
          </a:lstStyle>
          <a:p>
            <a:endParaRPr/>
          </a:p>
        </p:txBody>
      </p:sp>
      <p:sp>
        <p:nvSpPr>
          <p:cNvPr id="138" name="Google Shape;138;p13"/>
          <p:cNvSpPr txBox="1">
            <a:spLocks noGrp="1"/>
          </p:cNvSpPr>
          <p:nvPr>
            <p:ph type="body" idx="1"/>
          </p:nvPr>
        </p:nvSpPr>
        <p:spPr>
          <a:xfrm>
            <a:off x="507870" y="1620540"/>
            <a:ext cx="6447300" cy="2910300"/>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2400"/>
              <a:buNone/>
              <a:defRPr sz="1800" b="0" i="0" u="none" strike="noStrike" cap="none"/>
            </a:lvl1pPr>
            <a:lvl2pPr marL="914400" marR="0" lvl="1" indent="-228600" algn="l" rtl="0">
              <a:spcBef>
                <a:spcPts val="480"/>
              </a:spcBef>
              <a:spcAft>
                <a:spcPts val="0"/>
              </a:spcAft>
              <a:buSzPts val="2400"/>
              <a:buNone/>
              <a:defRPr sz="1800" b="0" i="0" u="none" strike="noStrike" cap="none"/>
            </a:lvl2pPr>
            <a:lvl3pPr marL="1371600" marR="0" lvl="2" indent="-228600" algn="l" rtl="0">
              <a:spcBef>
                <a:spcPts val="480"/>
              </a:spcBef>
              <a:spcAft>
                <a:spcPts val="0"/>
              </a:spcAft>
              <a:buSzPts val="2400"/>
              <a:buNone/>
              <a:defRPr sz="1800" b="0" i="0" u="none" strike="noStrike" cap="none"/>
            </a:lvl3pPr>
            <a:lvl4pPr marL="1828800" marR="0" lvl="3" indent="-228600" algn="l" rtl="0">
              <a:spcBef>
                <a:spcPts val="360"/>
              </a:spcBef>
              <a:spcAft>
                <a:spcPts val="0"/>
              </a:spcAft>
              <a:buSzPts val="2400"/>
              <a:buNone/>
              <a:defRPr sz="1800" b="0" i="0" u="none" strike="noStrike" cap="none"/>
            </a:lvl4pPr>
            <a:lvl5pPr marL="2286000" marR="0" lvl="4" indent="-228600" algn="l" rtl="0">
              <a:spcBef>
                <a:spcPts val="360"/>
              </a:spcBef>
              <a:spcAft>
                <a:spcPts val="0"/>
              </a:spcAft>
              <a:buSzPts val="2400"/>
              <a:buNone/>
              <a:defRPr sz="1800" b="0" i="0" u="none" strike="noStrike" cap="none"/>
            </a:lvl5pPr>
            <a:lvl6pPr marL="2743200" marR="0" lvl="5" indent="-228600" algn="l" rtl="0">
              <a:spcBef>
                <a:spcPts val="360"/>
              </a:spcBef>
              <a:spcAft>
                <a:spcPts val="0"/>
              </a:spcAft>
              <a:buSzPts val="2400"/>
              <a:buNone/>
              <a:defRPr sz="1800" b="0" i="0" u="none" strike="noStrike" cap="none"/>
            </a:lvl6pPr>
            <a:lvl7pPr marL="3200400" marR="0" lvl="6" indent="-228600" algn="l" rtl="0">
              <a:spcBef>
                <a:spcPts val="360"/>
              </a:spcBef>
              <a:spcAft>
                <a:spcPts val="0"/>
              </a:spcAft>
              <a:buSzPts val="2400"/>
              <a:buNone/>
              <a:defRPr sz="1800" b="0" i="0" u="none" strike="noStrike" cap="none"/>
            </a:lvl7pPr>
            <a:lvl8pPr marL="3657600" marR="0" lvl="7" indent="-228600" algn="l" rtl="0">
              <a:spcBef>
                <a:spcPts val="360"/>
              </a:spcBef>
              <a:spcAft>
                <a:spcPts val="0"/>
              </a:spcAft>
              <a:buSzPts val="2400"/>
              <a:buNone/>
              <a:defRPr sz="1800" b="0" i="0" u="none" strike="noStrike" cap="none"/>
            </a:lvl8pPr>
            <a:lvl9pPr marL="4114800" marR="0" lvl="8" indent="-228600" algn="l" rtl="0">
              <a:spcBef>
                <a:spcPts val="360"/>
              </a:spcBef>
              <a:spcAft>
                <a:spcPts val="0"/>
              </a:spcAft>
              <a:buSzPts val="2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31" name="Google Shape;31;p3"/>
          <p:cNvSpPr txBox="1">
            <a:spLocks noGrp="1"/>
          </p:cNvSpPr>
          <p:nvPr>
            <p:ph type="subTitle" idx="1"/>
          </p:nvPr>
        </p:nvSpPr>
        <p:spPr>
          <a:xfrm>
            <a:off x="457200" y="2763852"/>
            <a:ext cx="5486400" cy="784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2"/>
        <p:cNvGrpSpPr/>
        <p:nvPr/>
      </p:nvGrpSpPr>
      <p:grpSpPr>
        <a:xfrm>
          <a:off x="0" y="0"/>
          <a:ext cx="0" cy="0"/>
          <a:chOff x="0" y="0"/>
          <a:chExt cx="0" cy="0"/>
        </a:xfrm>
      </p:grpSpPr>
      <p:grpSp>
        <p:nvGrpSpPr>
          <p:cNvPr id="33" name="Google Shape;33;p4"/>
          <p:cNvGrpSpPr/>
          <p:nvPr/>
        </p:nvGrpSpPr>
        <p:grpSpPr>
          <a:xfrm>
            <a:off x="-238" y="-200"/>
            <a:ext cx="9143821" cy="5143302"/>
            <a:chOff x="6316957" y="5250656"/>
            <a:chExt cx="2856819" cy="1606930"/>
          </a:xfrm>
        </p:grpSpPr>
        <p:sp>
          <p:nvSpPr>
            <p:cNvPr id="34" name="Google Shape;34;p4"/>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 name="Google Shape;44;p4"/>
          <p:cNvSpPr txBox="1">
            <a:spLocks noGrp="1"/>
          </p:cNvSpPr>
          <p:nvPr>
            <p:ph type="body" idx="1"/>
          </p:nvPr>
        </p:nvSpPr>
        <p:spPr>
          <a:xfrm>
            <a:off x="1006900" y="677700"/>
            <a:ext cx="4936800" cy="3409800"/>
          </a:xfrm>
          <a:prstGeom prst="rect">
            <a:avLst/>
          </a:prstGeom>
        </p:spPr>
        <p:txBody>
          <a:bodyPr spcFirstLastPara="1" wrap="square" lIns="0" tIns="0" rIns="0" bIns="0" anchor="t" anchorCtr="0">
            <a:noAutofit/>
          </a:bodyPr>
          <a:lstStyle>
            <a:lvl1pPr marL="457200" lvl="0" indent="-419100" rtl="0">
              <a:spcBef>
                <a:spcPts val="600"/>
              </a:spcBef>
              <a:spcAft>
                <a:spcPts val="0"/>
              </a:spcAft>
              <a:buClr>
                <a:srgbClr val="FFFFFF"/>
              </a:buClr>
              <a:buSzPts val="3000"/>
              <a:buChar char="▰"/>
              <a:defRPr sz="3000">
                <a:solidFill>
                  <a:srgbClr val="FFFFFF"/>
                </a:solidFill>
              </a:defRPr>
            </a:lvl1pPr>
            <a:lvl2pPr marL="914400" lvl="1" indent="-419100" rtl="0">
              <a:spcBef>
                <a:spcPts val="0"/>
              </a:spcBef>
              <a:spcAft>
                <a:spcPts val="0"/>
              </a:spcAft>
              <a:buClr>
                <a:srgbClr val="FFFFFF"/>
              </a:buClr>
              <a:buSzPts val="3000"/>
              <a:buChar char="▰"/>
              <a:defRPr sz="3000">
                <a:solidFill>
                  <a:srgbClr val="FFFFFF"/>
                </a:solidFill>
              </a:defRPr>
            </a:lvl2pPr>
            <a:lvl3pPr marL="1371600" lvl="2" indent="-419100" rtl="0">
              <a:spcBef>
                <a:spcPts val="0"/>
              </a:spcBef>
              <a:spcAft>
                <a:spcPts val="0"/>
              </a:spcAft>
              <a:buClr>
                <a:srgbClr val="FFFFFF"/>
              </a:buClr>
              <a:buSzPts val="3000"/>
              <a:buChar char="▰"/>
              <a:defRPr sz="3000">
                <a:solidFill>
                  <a:srgbClr val="FFFFFF"/>
                </a:solidFill>
              </a:defRPr>
            </a:lvl3pPr>
            <a:lvl4pPr marL="1828800" lvl="3" indent="-419100" rtl="0">
              <a:spcBef>
                <a:spcPts val="0"/>
              </a:spcBef>
              <a:spcAft>
                <a:spcPts val="0"/>
              </a:spcAft>
              <a:buClr>
                <a:srgbClr val="FFFFFF"/>
              </a:buClr>
              <a:buSzPts val="3000"/>
              <a:buChar char="▰"/>
              <a:defRPr sz="3000">
                <a:solidFill>
                  <a:srgbClr val="FFFFFF"/>
                </a:solidFill>
              </a:defRPr>
            </a:lvl4pPr>
            <a:lvl5pPr marL="2286000" lvl="4" indent="-419100" rtl="0">
              <a:spcBef>
                <a:spcPts val="0"/>
              </a:spcBef>
              <a:spcAft>
                <a:spcPts val="0"/>
              </a:spcAft>
              <a:buClr>
                <a:srgbClr val="FFFFFF"/>
              </a:buClr>
              <a:buSzPts val="3000"/>
              <a:buChar char="▰"/>
              <a:defRPr sz="3000">
                <a:solidFill>
                  <a:srgbClr val="FFFFFF"/>
                </a:solidFill>
              </a:defRPr>
            </a:lvl5pPr>
            <a:lvl6pPr marL="2743200" lvl="5" indent="-419100" rtl="0">
              <a:spcBef>
                <a:spcPts val="0"/>
              </a:spcBef>
              <a:spcAft>
                <a:spcPts val="0"/>
              </a:spcAft>
              <a:buClr>
                <a:srgbClr val="FFFFFF"/>
              </a:buClr>
              <a:buSzPts val="3000"/>
              <a:buChar char="▰"/>
              <a:defRPr sz="3000">
                <a:solidFill>
                  <a:srgbClr val="FFFFFF"/>
                </a:solidFill>
              </a:defRPr>
            </a:lvl6pPr>
            <a:lvl7pPr marL="3200400" lvl="6" indent="-419100" rtl="0">
              <a:spcBef>
                <a:spcPts val="0"/>
              </a:spcBef>
              <a:spcAft>
                <a:spcPts val="0"/>
              </a:spcAft>
              <a:buClr>
                <a:srgbClr val="FFFFFF"/>
              </a:buClr>
              <a:buSzPts val="3000"/>
              <a:buChar char="▰"/>
              <a:defRPr sz="3000">
                <a:solidFill>
                  <a:srgbClr val="FFFFFF"/>
                </a:solidFill>
              </a:defRPr>
            </a:lvl7pPr>
            <a:lvl8pPr marL="3657600" lvl="7" indent="-419100" rtl="0">
              <a:spcBef>
                <a:spcPts val="0"/>
              </a:spcBef>
              <a:spcAft>
                <a:spcPts val="0"/>
              </a:spcAft>
              <a:buClr>
                <a:srgbClr val="FFFFFF"/>
              </a:buClr>
              <a:buSzPts val="3000"/>
              <a:buChar char="▰"/>
              <a:defRPr sz="3000">
                <a:solidFill>
                  <a:srgbClr val="FFFFFF"/>
                </a:solidFill>
              </a:defRPr>
            </a:lvl8pPr>
            <a:lvl9pPr marL="4114800" lvl="8" indent="-419100" rtl="0">
              <a:spcBef>
                <a:spcPts val="0"/>
              </a:spcBef>
              <a:spcAft>
                <a:spcPts val="0"/>
              </a:spcAft>
              <a:buClr>
                <a:srgbClr val="FFFFFF"/>
              </a:buClr>
              <a:buSzPts val="3000"/>
              <a:buChar char="▰"/>
              <a:defRPr sz="3000">
                <a:solidFill>
                  <a:srgbClr val="FFFFFF"/>
                </a:solidFill>
              </a:defRPr>
            </a:lvl9pPr>
          </a:lstStyle>
          <a:p>
            <a:endParaRPr/>
          </a:p>
        </p:txBody>
      </p:sp>
      <p:sp>
        <p:nvSpPr>
          <p:cNvPr id="45" name="Google Shape;45;p4"/>
          <p:cNvSpPr txBox="1"/>
          <p:nvPr/>
        </p:nvSpPr>
        <p:spPr>
          <a:xfrm>
            <a:off x="239550" y="339696"/>
            <a:ext cx="777000" cy="6537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0000">
                <a:solidFill>
                  <a:srgbClr val="FFFFFF"/>
                </a:solidFill>
                <a:latin typeface="Chivo"/>
                <a:ea typeface="Chivo"/>
                <a:cs typeface="Chivo"/>
                <a:sym typeface="Chivo"/>
              </a:rPr>
              <a:t>“</a:t>
            </a:r>
            <a:endParaRPr sz="10000">
              <a:solidFill>
                <a:srgbClr val="FFFFFF"/>
              </a:solidFill>
              <a:latin typeface="Chivo"/>
              <a:ea typeface="Chivo"/>
              <a:cs typeface="Chivo"/>
              <a:sym typeface="Chivo"/>
            </a:endParaRPr>
          </a:p>
        </p:txBody>
      </p:sp>
      <p:sp>
        <p:nvSpPr>
          <p:cNvPr id="46" name="Google Shape;46;p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 name="Google Shape;55;p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 name="Google Shape;56;p5"/>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7" name="Google Shape;57;p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8"/>
        <p:cNvGrpSpPr/>
        <p:nvPr/>
      </p:nvGrpSpPr>
      <p:grpSpPr>
        <a:xfrm>
          <a:off x="0" y="0"/>
          <a:ext cx="0" cy="0"/>
          <a:chOff x="0" y="0"/>
          <a:chExt cx="0" cy="0"/>
        </a:xfrm>
      </p:grpSpPr>
      <p:grpSp>
        <p:nvGrpSpPr>
          <p:cNvPr id="59" name="Google Shape;59;p6"/>
          <p:cNvGrpSpPr/>
          <p:nvPr/>
        </p:nvGrpSpPr>
        <p:grpSpPr>
          <a:xfrm>
            <a:off x="-239" y="-106"/>
            <a:ext cx="9143821" cy="5143317"/>
            <a:chOff x="6361595" y="2777133"/>
            <a:chExt cx="2856819" cy="1606935"/>
          </a:xfrm>
        </p:grpSpPr>
        <p:sp>
          <p:nvSpPr>
            <p:cNvPr id="60" name="Google Shape;60;p6"/>
            <p:cNvSpPr/>
            <p:nvPr/>
          </p:nvSpPr>
          <p:spPr>
            <a:xfrm>
              <a:off x="6361595" y="3328877"/>
              <a:ext cx="2856819" cy="1055191"/>
            </a:xfrm>
            <a:custGeom>
              <a:avLst/>
              <a:gdLst/>
              <a:ahLst/>
              <a:cxnLst/>
              <a:rect l="l" t="t" r="r" b="b"/>
              <a:pathLst>
                <a:path w="2856819" h="1055191" extrusionOk="0">
                  <a:moveTo>
                    <a:pt x="0" y="1055599"/>
                  </a:moveTo>
                  <a:lnTo>
                    <a:pt x="2856819" y="1055599"/>
                  </a:lnTo>
                  <a:lnTo>
                    <a:pt x="2856819" y="0"/>
                  </a:lnTo>
                  <a:lnTo>
                    <a:pt x="0" y="503854"/>
                  </a:lnTo>
                  <a:lnTo>
                    <a:pt x="0" y="105559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6"/>
            <p:cNvSpPr/>
            <p:nvPr/>
          </p:nvSpPr>
          <p:spPr>
            <a:xfrm>
              <a:off x="6361595" y="3581367"/>
              <a:ext cx="471672" cy="250031"/>
            </a:xfrm>
            <a:custGeom>
              <a:avLst/>
              <a:gdLst/>
              <a:ahLst/>
              <a:cxnLst/>
              <a:rect l="l" t="t" r="r" b="b"/>
              <a:pathLst>
                <a:path w="471672" h="250031" extrusionOk="0">
                  <a:moveTo>
                    <a:pt x="0" y="83189"/>
                  </a:moveTo>
                  <a:lnTo>
                    <a:pt x="0" y="251365"/>
                  </a:lnTo>
                  <a:lnTo>
                    <a:pt x="471673" y="168176"/>
                  </a:lnTo>
                  <a:lnTo>
                    <a:pt x="471673" y="0"/>
                  </a:lnTo>
                  <a:lnTo>
                    <a:pt x="0" y="831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6"/>
            <p:cNvSpPr/>
            <p:nvPr/>
          </p:nvSpPr>
          <p:spPr>
            <a:xfrm>
              <a:off x="8188769" y="3160702"/>
              <a:ext cx="1029645" cy="349746"/>
            </a:xfrm>
            <a:custGeom>
              <a:avLst/>
              <a:gdLst/>
              <a:ahLst/>
              <a:cxnLst/>
              <a:rect l="l" t="t" r="r" b="b"/>
              <a:pathLst>
                <a:path w="1029645" h="349746" extrusionOk="0">
                  <a:moveTo>
                    <a:pt x="1029645" y="0"/>
                  </a:moveTo>
                  <a:lnTo>
                    <a:pt x="0" y="181597"/>
                  </a:lnTo>
                  <a:lnTo>
                    <a:pt x="0" y="349773"/>
                  </a:lnTo>
                  <a:lnTo>
                    <a:pt x="1029645" y="168176"/>
                  </a:lnTo>
                  <a:lnTo>
                    <a:pt x="1029645"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6"/>
            <p:cNvSpPr/>
            <p:nvPr/>
          </p:nvSpPr>
          <p:spPr>
            <a:xfrm>
              <a:off x="6361595" y="3343125"/>
              <a:ext cx="868949" cy="319980"/>
            </a:xfrm>
            <a:custGeom>
              <a:avLst/>
              <a:gdLst/>
              <a:ahLst/>
              <a:cxnLst/>
              <a:rect l="l" t="t" r="r" b="b"/>
              <a:pathLst>
                <a:path w="868949" h="319980" extrusionOk="0">
                  <a:moveTo>
                    <a:pt x="0" y="153256"/>
                  </a:moveTo>
                  <a:lnTo>
                    <a:pt x="0" y="321431"/>
                  </a:lnTo>
                  <a:lnTo>
                    <a:pt x="868949" y="168176"/>
                  </a:lnTo>
                  <a:lnTo>
                    <a:pt x="868949" y="0"/>
                  </a:lnTo>
                  <a:lnTo>
                    <a:pt x="0" y="153256"/>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6"/>
            <p:cNvSpPr/>
            <p:nvPr/>
          </p:nvSpPr>
          <p:spPr>
            <a:xfrm>
              <a:off x="6361595" y="3286479"/>
              <a:ext cx="236580" cy="209847"/>
            </a:xfrm>
            <a:custGeom>
              <a:avLst/>
              <a:gdLst/>
              <a:ahLst/>
              <a:cxnLst/>
              <a:rect l="l" t="t" r="r" b="b"/>
              <a:pathLst>
                <a:path w="236580" h="209847" extrusionOk="0">
                  <a:moveTo>
                    <a:pt x="0" y="41725"/>
                  </a:moveTo>
                  <a:lnTo>
                    <a:pt x="0" y="209901"/>
                  </a:lnTo>
                  <a:lnTo>
                    <a:pt x="236580" y="168176"/>
                  </a:lnTo>
                  <a:lnTo>
                    <a:pt x="236580" y="0"/>
                  </a:lnTo>
                  <a:lnTo>
                    <a:pt x="0" y="417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6"/>
            <p:cNvSpPr/>
            <p:nvPr/>
          </p:nvSpPr>
          <p:spPr>
            <a:xfrm>
              <a:off x="8331610" y="2824350"/>
              <a:ext cx="886804" cy="324445"/>
            </a:xfrm>
            <a:custGeom>
              <a:avLst/>
              <a:gdLst/>
              <a:ahLst/>
              <a:cxnLst/>
              <a:rect l="l" t="t" r="r" b="b"/>
              <a:pathLst>
                <a:path w="886804" h="324445" extrusionOk="0">
                  <a:moveTo>
                    <a:pt x="886804" y="0"/>
                  </a:moveTo>
                  <a:lnTo>
                    <a:pt x="0" y="156405"/>
                  </a:lnTo>
                  <a:lnTo>
                    <a:pt x="0" y="324581"/>
                  </a:lnTo>
                  <a:lnTo>
                    <a:pt x="886804" y="168176"/>
                  </a:lnTo>
                  <a:lnTo>
                    <a:pt x="886804"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6"/>
            <p:cNvSpPr/>
            <p:nvPr/>
          </p:nvSpPr>
          <p:spPr>
            <a:xfrm>
              <a:off x="6868978" y="2954026"/>
              <a:ext cx="660639" cy="284261"/>
            </a:xfrm>
            <a:custGeom>
              <a:avLst/>
              <a:gdLst/>
              <a:ahLst/>
              <a:cxnLst/>
              <a:rect l="l" t="t" r="r" b="b"/>
              <a:pathLst>
                <a:path w="660639" h="284261" extrusionOk="0">
                  <a:moveTo>
                    <a:pt x="0" y="116516"/>
                  </a:moveTo>
                  <a:lnTo>
                    <a:pt x="0" y="284692"/>
                  </a:lnTo>
                  <a:lnTo>
                    <a:pt x="660639" y="168176"/>
                  </a:lnTo>
                  <a:lnTo>
                    <a:pt x="660639" y="0"/>
                  </a:lnTo>
                  <a:lnTo>
                    <a:pt x="0" y="116516"/>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6"/>
            <p:cNvSpPr/>
            <p:nvPr/>
          </p:nvSpPr>
          <p:spPr>
            <a:xfrm>
              <a:off x="7093655" y="2777133"/>
              <a:ext cx="1438825" cy="253007"/>
            </a:xfrm>
            <a:custGeom>
              <a:avLst/>
              <a:gdLst/>
              <a:ahLst/>
              <a:cxnLst/>
              <a:rect l="l" t="t" r="r" b="b"/>
              <a:pathLst>
                <a:path w="1438825" h="253007" extrusionOk="0">
                  <a:moveTo>
                    <a:pt x="485388" y="0"/>
                  </a:moveTo>
                  <a:lnTo>
                    <a:pt x="0" y="85607"/>
                  </a:lnTo>
                  <a:lnTo>
                    <a:pt x="0" y="253783"/>
                  </a:lnTo>
                  <a:lnTo>
                    <a:pt x="1438932" y="0"/>
                  </a:lnTo>
                  <a:lnTo>
                    <a:pt x="485388"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68;p6"/>
          <p:cNvSpPr txBox="1">
            <a:spLocks noGrp="1"/>
          </p:cNvSpPr>
          <p:nvPr>
            <p:ph type="title"/>
          </p:nvPr>
        </p:nvSpPr>
        <p:spPr>
          <a:xfrm>
            <a:off x="457200" y="2394450"/>
            <a:ext cx="4114800" cy="420600"/>
          </a:xfrm>
          <a:prstGeom prst="rect">
            <a:avLst/>
          </a:prstGeom>
          <a:effectLst>
            <a:outerShdw blurRad="28575" dist="9525" dir="5400000" algn="bl" rotWithShape="0">
              <a:srgbClr val="00001A">
                <a:alpha val="15000"/>
              </a:srgbClr>
            </a:outerShdw>
          </a:effectLst>
        </p:spPr>
        <p:txBody>
          <a:bodyPr spcFirstLastPara="1" wrap="square" lIns="0" tIns="0" rIns="0" bIns="0"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9" name="Google Shape;69;p6"/>
          <p:cNvSpPr txBox="1">
            <a:spLocks noGrp="1"/>
          </p:cNvSpPr>
          <p:nvPr>
            <p:ph type="body" idx="1"/>
          </p:nvPr>
        </p:nvSpPr>
        <p:spPr>
          <a:xfrm>
            <a:off x="3200400" y="2800175"/>
            <a:ext cx="5486400" cy="2118900"/>
          </a:xfrm>
          <a:prstGeom prst="rect">
            <a:avLst/>
          </a:prstGeom>
        </p:spPr>
        <p:txBody>
          <a:bodyPr spcFirstLastPara="1" wrap="square" lIns="0" tIns="0" rIns="0" bIns="0" anchor="ctr"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0" name="Google Shape;70;p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79;p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7"/>
          <p:cNvSpPr txBox="1">
            <a:spLocks noGrp="1"/>
          </p:cNvSpPr>
          <p:nvPr>
            <p:ph type="body" idx="1"/>
          </p:nvPr>
        </p:nvSpPr>
        <p:spPr>
          <a:xfrm>
            <a:off x="3200375" y="1909300"/>
            <a:ext cx="2493600" cy="30165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1" name="Google Shape;81;p7"/>
          <p:cNvSpPr txBox="1">
            <a:spLocks noGrp="1"/>
          </p:cNvSpPr>
          <p:nvPr>
            <p:ph type="body" idx="2"/>
          </p:nvPr>
        </p:nvSpPr>
        <p:spPr>
          <a:xfrm>
            <a:off x="6193205" y="1909300"/>
            <a:ext cx="2493600" cy="30165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82" name="Google Shape;82;p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3"/>
        <p:cNvGrpSpPr/>
        <p:nvPr/>
      </p:nvGrpSpPr>
      <p:grpSpPr>
        <a:xfrm>
          <a:off x="0" y="0"/>
          <a:ext cx="0" cy="0"/>
          <a:chOff x="0" y="0"/>
          <a:chExt cx="0" cy="0"/>
        </a:xfrm>
      </p:grpSpPr>
      <p:grpSp>
        <p:nvGrpSpPr>
          <p:cNvPr id="84" name="Google Shape;84;p8"/>
          <p:cNvGrpSpPr/>
          <p:nvPr/>
        </p:nvGrpSpPr>
        <p:grpSpPr>
          <a:xfrm>
            <a:off x="-120" y="-106"/>
            <a:ext cx="9143821" cy="5143317"/>
            <a:chOff x="2973586" y="2777133"/>
            <a:chExt cx="2856819" cy="1606935"/>
          </a:xfrm>
        </p:grpSpPr>
        <p:sp>
          <p:nvSpPr>
            <p:cNvPr id="85" name="Google Shape;85;p8"/>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8"/>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8"/>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8"/>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8"/>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8"/>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 name="Google Shape;91;p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2" name="Google Shape;92;p8"/>
          <p:cNvSpPr txBox="1">
            <a:spLocks noGrp="1"/>
          </p:cNvSpPr>
          <p:nvPr>
            <p:ph type="body" idx="1"/>
          </p:nvPr>
        </p:nvSpPr>
        <p:spPr>
          <a:xfrm>
            <a:off x="4572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3" name="Google Shape;93;p8"/>
          <p:cNvSpPr txBox="1">
            <a:spLocks noGrp="1"/>
          </p:cNvSpPr>
          <p:nvPr>
            <p:ph type="body" idx="2"/>
          </p:nvPr>
        </p:nvSpPr>
        <p:spPr>
          <a:xfrm>
            <a:off x="3290238"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4" name="Google Shape;94;p8"/>
          <p:cNvSpPr txBox="1">
            <a:spLocks noGrp="1"/>
          </p:cNvSpPr>
          <p:nvPr>
            <p:ph type="body" idx="3"/>
          </p:nvPr>
        </p:nvSpPr>
        <p:spPr>
          <a:xfrm>
            <a:off x="6123300" y="2383150"/>
            <a:ext cx="2563500" cy="2219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5" name="Google Shape;95;p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120" y="-106"/>
            <a:ext cx="9143821" cy="5143317"/>
            <a:chOff x="2973586" y="2777133"/>
            <a:chExt cx="2856819" cy="1606935"/>
          </a:xfrm>
        </p:grpSpPr>
        <p:sp>
          <p:nvSpPr>
            <p:cNvPr id="98" name="Google Shape;98;p9"/>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9"/>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9"/>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9"/>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9"/>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9"/>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 name="Google Shape;104;p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grpSp>
        <p:nvGrpSpPr>
          <p:cNvPr id="107" name="Google Shape;107;p10"/>
          <p:cNvGrpSpPr/>
          <p:nvPr/>
        </p:nvGrpSpPr>
        <p:grpSpPr>
          <a:xfrm>
            <a:off x="-120" y="0"/>
            <a:ext cx="9143821" cy="5144623"/>
            <a:chOff x="2973586" y="0"/>
            <a:chExt cx="2856819" cy="1607343"/>
          </a:xfrm>
        </p:grpSpPr>
        <p:sp>
          <p:nvSpPr>
            <p:cNvPr id="108" name="Google Shape;108;p10"/>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0"/>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0"/>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0"/>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0"/>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3" name="Google Shape;113;p10"/>
          <p:cNvSpPr txBox="1">
            <a:spLocks noGrp="1"/>
          </p:cNvSpPr>
          <p:nvPr>
            <p:ph type="body" idx="1"/>
          </p:nvPr>
        </p:nvSpPr>
        <p:spPr>
          <a:xfrm>
            <a:off x="457200" y="1844275"/>
            <a:ext cx="2190000" cy="2709300"/>
          </a:xfrm>
          <a:prstGeom prst="rect">
            <a:avLst/>
          </a:prstGeom>
        </p:spPr>
        <p:txBody>
          <a:bodyPr spcFirstLastPara="1" wrap="square" lIns="0" tIns="0" rIns="0" bIns="0" anchor="t" anchorCtr="0">
            <a:noAutofit/>
          </a:bodyPr>
          <a:lstStyle>
            <a:lvl1pPr marL="457200" lvl="0" indent="-228600" rtl="0">
              <a:spcBef>
                <a:spcPts val="360"/>
              </a:spcBef>
              <a:spcAft>
                <a:spcPts val="0"/>
              </a:spcAft>
              <a:buSzPts val="1600"/>
              <a:buNone/>
              <a:defRPr sz="1600"/>
            </a:lvl1pPr>
          </a:lstStyle>
          <a:p>
            <a:endParaRPr/>
          </a:p>
        </p:txBody>
      </p:sp>
      <p:sp>
        <p:nvSpPr>
          <p:cNvPr id="114" name="Google Shape;114;p1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flip="none" rotWithShape="1">
          <a:gsLst>
            <a:gs pos="0">
              <a:srgbClr val="0070C0"/>
            </a:gs>
            <a:gs pos="100000">
              <a:schemeClr val="accent1">
                <a:lumMod val="97000"/>
                <a:lumOff val="3000"/>
              </a:schemeClr>
            </a:gs>
            <a:gs pos="100000">
              <a:schemeClr val="accent1">
                <a:lumMod val="60000"/>
                <a:lumOff val="40000"/>
              </a:schemeClr>
            </a:gs>
          </a:gsLst>
          <a:lin ang="0"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0"/>
            <a:ext cx="5486400" cy="18144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lvl1pPr lvl="0"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200400" y="1909300"/>
            <a:ext cx="5486400" cy="27648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rgbClr val="A6D683"/>
              </a:buClr>
              <a:buSzPts val="2400"/>
              <a:buFont typeface="Chivo"/>
              <a:buChar char="▰"/>
              <a:defRPr sz="2400">
                <a:solidFill>
                  <a:srgbClr val="00001A"/>
                </a:solidFill>
                <a:latin typeface="Chivo"/>
                <a:ea typeface="Chivo"/>
                <a:cs typeface="Chivo"/>
                <a:sym typeface="Chivo"/>
              </a:defRPr>
            </a:lvl1pPr>
            <a:lvl2pPr marL="914400" lvl="1"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2pPr>
            <a:lvl3pPr marL="1371600" lvl="2"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3pPr>
            <a:lvl4pPr marL="1828800" lvl="3"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4pPr>
            <a:lvl5pPr marL="2286000" lvl="4"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5pPr>
            <a:lvl6pPr marL="2743200" lvl="5"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6pPr>
            <a:lvl7pPr marL="3200400" lvl="6"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7pPr>
            <a:lvl8pPr marL="3657600" lvl="7"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8pPr>
            <a:lvl9pPr marL="4114800" lvl="8" indent="-381000" rtl="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259225" y="4674100"/>
            <a:ext cx="481500" cy="245100"/>
          </a:xfrm>
          <a:prstGeom prst="rect">
            <a:avLst/>
          </a:prstGeom>
          <a:noFill/>
          <a:ln>
            <a:noFill/>
          </a:ln>
        </p:spPr>
        <p:txBody>
          <a:bodyPr spcFirstLastPara="1" wrap="square" lIns="0" tIns="0" rIns="0" bIns="0" anchor="b" anchorCtr="0">
            <a:noAutofit/>
          </a:bodyPr>
          <a:lstStyle>
            <a:lvl1pPr lvl="0" rtl="0">
              <a:buNone/>
              <a:defRPr sz="1200">
                <a:solidFill>
                  <a:srgbClr val="9EB3C2"/>
                </a:solidFill>
                <a:latin typeface="Chivo"/>
                <a:ea typeface="Chivo"/>
                <a:cs typeface="Chivo"/>
                <a:sym typeface="Chivo"/>
              </a:defRPr>
            </a:lvl1pPr>
            <a:lvl2pPr lvl="1" rtl="0">
              <a:buNone/>
              <a:defRPr sz="1200">
                <a:solidFill>
                  <a:srgbClr val="9EB3C2"/>
                </a:solidFill>
                <a:latin typeface="Chivo"/>
                <a:ea typeface="Chivo"/>
                <a:cs typeface="Chivo"/>
                <a:sym typeface="Chivo"/>
              </a:defRPr>
            </a:lvl2pPr>
            <a:lvl3pPr lvl="2" rtl="0">
              <a:buNone/>
              <a:defRPr sz="1200">
                <a:solidFill>
                  <a:srgbClr val="9EB3C2"/>
                </a:solidFill>
                <a:latin typeface="Chivo"/>
                <a:ea typeface="Chivo"/>
                <a:cs typeface="Chivo"/>
                <a:sym typeface="Chivo"/>
              </a:defRPr>
            </a:lvl3pPr>
            <a:lvl4pPr lvl="3" rtl="0">
              <a:buNone/>
              <a:defRPr sz="1200">
                <a:solidFill>
                  <a:srgbClr val="9EB3C2"/>
                </a:solidFill>
                <a:latin typeface="Chivo"/>
                <a:ea typeface="Chivo"/>
                <a:cs typeface="Chivo"/>
                <a:sym typeface="Chivo"/>
              </a:defRPr>
            </a:lvl4pPr>
            <a:lvl5pPr lvl="4" rtl="0">
              <a:buNone/>
              <a:defRPr sz="1200">
                <a:solidFill>
                  <a:srgbClr val="9EB3C2"/>
                </a:solidFill>
                <a:latin typeface="Chivo"/>
                <a:ea typeface="Chivo"/>
                <a:cs typeface="Chivo"/>
                <a:sym typeface="Chivo"/>
              </a:defRPr>
            </a:lvl5pPr>
            <a:lvl6pPr lvl="5" rtl="0">
              <a:buNone/>
              <a:defRPr sz="1200">
                <a:solidFill>
                  <a:srgbClr val="9EB3C2"/>
                </a:solidFill>
                <a:latin typeface="Chivo"/>
                <a:ea typeface="Chivo"/>
                <a:cs typeface="Chivo"/>
                <a:sym typeface="Chivo"/>
              </a:defRPr>
            </a:lvl6pPr>
            <a:lvl7pPr lvl="6" rtl="0">
              <a:buNone/>
              <a:defRPr sz="1200">
                <a:solidFill>
                  <a:srgbClr val="9EB3C2"/>
                </a:solidFill>
                <a:latin typeface="Chivo"/>
                <a:ea typeface="Chivo"/>
                <a:cs typeface="Chivo"/>
                <a:sym typeface="Chivo"/>
              </a:defRPr>
            </a:lvl7pPr>
            <a:lvl8pPr lvl="7" rtl="0">
              <a:buNone/>
              <a:defRPr sz="1200">
                <a:solidFill>
                  <a:srgbClr val="9EB3C2"/>
                </a:solidFill>
                <a:latin typeface="Chivo"/>
                <a:ea typeface="Chivo"/>
                <a:cs typeface="Chivo"/>
                <a:sym typeface="Chivo"/>
              </a:defRPr>
            </a:lvl8pPr>
            <a:lvl9pPr lvl="8" rtl="0">
              <a:buNone/>
              <a:defRPr sz="1200">
                <a:solidFill>
                  <a:srgbClr val="9EB3C2"/>
                </a:solidFill>
                <a:latin typeface="Chivo"/>
                <a:ea typeface="Chivo"/>
                <a:cs typeface="Chivo"/>
                <a:sym typeface="Chivo"/>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0.xml"/><Relationship Id="rId1" Type="http://schemas.openxmlformats.org/officeDocument/2006/relationships/slideLayout" Target="../slideLayouts/slideLayout10.xml"/><Relationship Id="rId4" Type="http://schemas.openxmlformats.org/officeDocument/2006/relationships/hyperlink" Target="https://steemit.com/study/@riaz/wrapper-classes-in-java"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0.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1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1.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1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6.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pTB0EiLXUC8"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hyperlink" Target="https://sites.google.com/site/javafacilparatodos/temario-1/polimorfism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22.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www.google.com/search?hl=en&amp;q=allinurl%3ASystem+java.sun.com&amp;btnI=I%27m%20Feeling%20Lucky" TargetMode="External"/><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4"/>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Curso Básico</a:t>
            </a:r>
            <a:endParaRPr/>
          </a:p>
          <a:p>
            <a:pPr marL="0" lvl="0" indent="0" algn="l" rtl="0">
              <a:spcBef>
                <a:spcPts val="0"/>
              </a:spcBef>
              <a:spcAft>
                <a:spcPts val="0"/>
              </a:spcAft>
              <a:buNone/>
            </a:pPr>
            <a:r>
              <a:rPr lang="en"/>
              <a:t>JAVA</a:t>
            </a:r>
            <a:endParaRPr/>
          </a:p>
        </p:txBody>
      </p:sp>
      <p:pic>
        <p:nvPicPr>
          <p:cNvPr id="144" name="Google Shape;144;p14"/>
          <p:cNvPicPr preferRelativeResize="0"/>
          <p:nvPr/>
        </p:nvPicPr>
        <p:blipFill>
          <a:blip r:embed="rId3">
            <a:alphaModFix/>
          </a:blip>
          <a:stretch>
            <a:fillRect/>
          </a:stretch>
        </p:blipFill>
        <p:spPr>
          <a:xfrm>
            <a:off x="7140150" y="3981375"/>
            <a:ext cx="1913925" cy="1071800"/>
          </a:xfrm>
          <a:prstGeom prst="rect">
            <a:avLst/>
          </a:prstGeom>
          <a:noFill/>
          <a:ln>
            <a:noFill/>
          </a:ln>
        </p:spPr>
      </p:pic>
      <p:sp>
        <p:nvSpPr>
          <p:cNvPr id="145" name="Google Shape;145;p14"/>
          <p:cNvSpPr txBox="1"/>
          <p:nvPr/>
        </p:nvSpPr>
        <p:spPr>
          <a:xfrm>
            <a:off x="203850" y="4620000"/>
            <a:ext cx="65439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hivo"/>
                <a:ea typeface="Chivo"/>
                <a:cs typeface="Chivo"/>
                <a:sym typeface="Chivo"/>
              </a:rPr>
              <a:t>Gladys Carrillo</a:t>
            </a:r>
            <a:endParaRPr>
              <a:latin typeface="Chivo"/>
              <a:ea typeface="Chivo"/>
              <a:cs typeface="Chivo"/>
              <a:sym typeface="Chivo"/>
            </a:endParaRPr>
          </a:p>
          <a:p>
            <a:pPr marL="0" lvl="0" indent="0" algn="l" rtl="0">
              <a:spcBef>
                <a:spcPts val="0"/>
              </a:spcBef>
              <a:spcAft>
                <a:spcPts val="0"/>
              </a:spcAft>
              <a:buNone/>
            </a:pPr>
            <a:r>
              <a:rPr lang="en">
                <a:latin typeface="Chivo"/>
                <a:ea typeface="Chivo"/>
                <a:cs typeface="Chivo"/>
                <a:sym typeface="Chivo"/>
              </a:rPr>
              <a:t>2019</a:t>
            </a:r>
            <a:endParaRPr>
              <a:latin typeface="Chivo"/>
              <a:ea typeface="Chivo"/>
              <a:cs typeface="Chivo"/>
              <a:sym typeface="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19" name="Google Shape;219;p23"/>
          <p:cNvSpPr txBox="1">
            <a:spLocks noGrp="1"/>
          </p:cNvSpPr>
          <p:nvPr>
            <p:ph type="body" idx="1"/>
          </p:nvPr>
        </p:nvSpPr>
        <p:spPr>
          <a:xfrm>
            <a:off x="2554450" y="1607875"/>
            <a:ext cx="8000700" cy="59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000000"/>
                </a:solidFill>
              </a:rPr>
              <a:t>Java es un lenguaje independiente de la plataforma</a:t>
            </a:r>
            <a:endParaRPr sz="1800">
              <a:solidFill>
                <a:srgbClr val="000000"/>
              </a:solidFill>
            </a:endParaRPr>
          </a:p>
          <a:p>
            <a:pPr marL="13716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endParaRPr>
              <a:solidFill>
                <a:schemeClr val="dk1"/>
              </a:solidFill>
            </a:endParaRPr>
          </a:p>
          <a:p>
            <a:pPr marL="457200" lvl="0" indent="0" algn="l" rtl="0">
              <a:spcBef>
                <a:spcPts val="600"/>
              </a:spcBef>
              <a:spcAft>
                <a:spcPts val="0"/>
              </a:spcAft>
              <a:buNone/>
            </a:pPr>
            <a:endParaRPr>
              <a:solidFill>
                <a:schemeClr val="dk1"/>
              </a:solidFill>
            </a:endParaRPr>
          </a:p>
        </p:txBody>
      </p:sp>
      <p:sp>
        <p:nvSpPr>
          <p:cNvPr id="220" name="Google Shape;220;p2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a:t>
            </a:fld>
            <a:endParaRPr/>
          </a:p>
        </p:txBody>
      </p:sp>
      <p:pic>
        <p:nvPicPr>
          <p:cNvPr id="221" name="Google Shape;221;p23"/>
          <p:cNvPicPr preferRelativeResize="0"/>
          <p:nvPr/>
        </p:nvPicPr>
        <p:blipFill>
          <a:blip r:embed="rId3">
            <a:alphaModFix/>
          </a:blip>
          <a:stretch>
            <a:fillRect/>
          </a:stretch>
        </p:blipFill>
        <p:spPr>
          <a:xfrm>
            <a:off x="522896" y="2511200"/>
            <a:ext cx="4332250" cy="1334000"/>
          </a:xfrm>
          <a:prstGeom prst="rect">
            <a:avLst/>
          </a:prstGeom>
          <a:noFill/>
          <a:ln>
            <a:noFill/>
          </a:ln>
        </p:spPr>
      </p:pic>
      <p:pic>
        <p:nvPicPr>
          <p:cNvPr id="222" name="Google Shape;222;p23"/>
          <p:cNvPicPr preferRelativeResize="0"/>
          <p:nvPr/>
        </p:nvPicPr>
        <p:blipFill rotWithShape="1">
          <a:blip r:embed="rId4">
            <a:alphaModFix/>
          </a:blip>
          <a:srcRect l="16100" t="-1350" b="1349"/>
          <a:stretch/>
        </p:blipFill>
        <p:spPr>
          <a:xfrm>
            <a:off x="5129225" y="1995200"/>
            <a:ext cx="3776949" cy="2814525"/>
          </a:xfrm>
          <a:prstGeom prst="rect">
            <a:avLst/>
          </a:prstGeom>
          <a:noFill/>
          <a:ln>
            <a:noFill/>
          </a:ln>
        </p:spPr>
      </p:pic>
      <p:sp>
        <p:nvSpPr>
          <p:cNvPr id="223" name="Google Shape;223;p23"/>
          <p:cNvSpPr txBox="1"/>
          <p:nvPr/>
        </p:nvSpPr>
        <p:spPr>
          <a:xfrm>
            <a:off x="36683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09"/>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
        <p:nvSpPr>
          <p:cNvPr id="929" name="Google Shape;929;p109"/>
          <p:cNvSpPr txBox="1">
            <a:spLocks noGrp="1"/>
          </p:cNvSpPr>
          <p:nvPr>
            <p:ph type="body" idx="4294967295"/>
          </p:nvPr>
        </p:nvSpPr>
        <p:spPr>
          <a:xfrm>
            <a:off x="507876" y="1620544"/>
            <a:ext cx="8100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add(elemento)</a:t>
            </a:r>
            <a:endParaRPr b="1"/>
          </a:p>
          <a:p>
            <a:pPr marL="0" lvl="0" indent="0" algn="l" rtl="0">
              <a:spcBef>
                <a:spcPts val="600"/>
              </a:spcBef>
              <a:spcAft>
                <a:spcPts val="0"/>
              </a:spcAft>
              <a:buNone/>
            </a:pPr>
            <a:r>
              <a:rPr lang="en"/>
              <a:t>Añade el elemento al arraylist</a:t>
            </a:r>
            <a:endParaRPr/>
          </a:p>
          <a:p>
            <a:pPr marL="0" lvl="0" indent="0" algn="l" rtl="0">
              <a:spcBef>
                <a:spcPts val="600"/>
              </a:spcBef>
              <a:spcAft>
                <a:spcPts val="0"/>
              </a:spcAft>
              <a:buNone/>
            </a:pPr>
            <a:endParaRPr/>
          </a:p>
          <a:p>
            <a:pPr marL="0" lvl="0" indent="0" algn="l" rtl="0">
              <a:spcBef>
                <a:spcPts val="600"/>
              </a:spcBef>
              <a:spcAft>
                <a:spcPts val="0"/>
              </a:spcAft>
              <a:buNone/>
            </a:pPr>
            <a:r>
              <a:rPr lang="en" sz="2400"/>
              <a:t>ArrayList&lt;String&gt; nombreArrayList = new ArrayList&lt;String&gt;()</a:t>
            </a:r>
            <a:endParaRPr sz="2400"/>
          </a:p>
          <a:p>
            <a:pPr marL="0" lvl="0" indent="0" algn="l" rtl="0">
              <a:spcBef>
                <a:spcPts val="600"/>
              </a:spcBef>
              <a:spcAft>
                <a:spcPts val="0"/>
              </a:spcAft>
              <a:buNone/>
            </a:pPr>
            <a:r>
              <a:rPr lang="en" sz="2400"/>
              <a:t>nombreArrayList.add("Elemento");</a:t>
            </a:r>
            <a:endParaRPr sz="2400"/>
          </a:p>
        </p:txBody>
      </p:sp>
      <p:sp>
        <p:nvSpPr>
          <p:cNvPr id="930" name="Google Shape;930;p10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10"/>
          <p:cNvSpPr txBox="1">
            <a:spLocks noGrp="1"/>
          </p:cNvSpPr>
          <p:nvPr>
            <p:ph type="body" idx="4294967295"/>
          </p:nvPr>
        </p:nvSpPr>
        <p:spPr>
          <a:xfrm>
            <a:off x="507876" y="1620544"/>
            <a:ext cx="7972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t>add(n,elemento)</a:t>
            </a:r>
            <a:endParaRPr sz="1800" b="1"/>
          </a:p>
          <a:p>
            <a:pPr marL="0" lvl="0" indent="0" algn="l" rtl="0">
              <a:spcBef>
                <a:spcPts val="600"/>
              </a:spcBef>
              <a:spcAft>
                <a:spcPts val="0"/>
              </a:spcAft>
              <a:buNone/>
            </a:pPr>
            <a:r>
              <a:rPr lang="en" sz="1800"/>
              <a:t>Añade el elemento al ArrayList en la posición 'n' </a:t>
            </a:r>
            <a:endParaRPr sz="1800"/>
          </a:p>
          <a:p>
            <a:pPr marL="0" lvl="0" indent="0" algn="l" rtl="0">
              <a:spcBef>
                <a:spcPts val="600"/>
              </a:spcBef>
              <a:spcAft>
                <a:spcPts val="0"/>
              </a:spcAft>
              <a:buNone/>
            </a:pPr>
            <a:r>
              <a:rPr lang="en" sz="1800"/>
              <a:t>nombreArrayList.add(n, "Elemento 2");</a:t>
            </a:r>
            <a:endParaRPr sz="1800"/>
          </a:p>
          <a:p>
            <a:pPr marL="0" lvl="0" indent="0" algn="l" rtl="0">
              <a:spcBef>
                <a:spcPts val="600"/>
              </a:spcBef>
              <a:spcAft>
                <a:spcPts val="0"/>
              </a:spcAft>
              <a:buNone/>
            </a:pPr>
            <a:endParaRPr sz="1800"/>
          </a:p>
          <a:p>
            <a:pPr marL="0" lvl="0" indent="0" algn="l" rtl="0">
              <a:spcBef>
                <a:spcPts val="600"/>
              </a:spcBef>
              <a:spcAft>
                <a:spcPts val="0"/>
              </a:spcAft>
              <a:buClr>
                <a:schemeClr val="dk1"/>
              </a:buClr>
              <a:buSzPts val="1100"/>
              <a:buFont typeface="Arial"/>
              <a:buNone/>
            </a:pPr>
            <a:r>
              <a:rPr lang="en" sz="1800" b="1"/>
              <a:t>size()</a:t>
            </a:r>
            <a:endParaRPr sz="1800" b="1"/>
          </a:p>
          <a:p>
            <a:pPr marL="0" lvl="0" indent="0" algn="l" rtl="0">
              <a:spcBef>
                <a:spcPts val="600"/>
              </a:spcBef>
              <a:spcAft>
                <a:spcPts val="0"/>
              </a:spcAft>
              <a:buClr>
                <a:schemeClr val="dk1"/>
              </a:buClr>
              <a:buSzPts val="1100"/>
              <a:buFont typeface="Arial"/>
              <a:buNone/>
            </a:pPr>
            <a:r>
              <a:rPr lang="en" sz="1800"/>
              <a:t>Devuelve el número de elementos del ArrayList</a:t>
            </a:r>
            <a:endParaRPr sz="1800"/>
          </a:p>
          <a:p>
            <a:pPr marL="0" lvl="0" indent="0" algn="l" rtl="0">
              <a:spcBef>
                <a:spcPts val="600"/>
              </a:spcBef>
              <a:spcAft>
                <a:spcPts val="0"/>
              </a:spcAft>
              <a:buClr>
                <a:schemeClr val="dk1"/>
              </a:buClr>
              <a:buSzPts val="1100"/>
              <a:buFont typeface="Arial"/>
              <a:buNone/>
            </a:pPr>
            <a:r>
              <a:rPr lang="en" sz="1800"/>
              <a:t>nombreArrayList.size();</a:t>
            </a:r>
            <a:endParaRPr sz="1800"/>
          </a:p>
        </p:txBody>
      </p:sp>
      <p:sp>
        <p:nvSpPr>
          <p:cNvPr id="937" name="Google Shape;937;p11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101</a:t>
            </a:fld>
            <a:endParaRPr/>
          </a:p>
        </p:txBody>
      </p:sp>
      <p:sp>
        <p:nvSpPr>
          <p:cNvPr id="938" name="Google Shape;938;p110"/>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11"/>
          <p:cNvSpPr txBox="1">
            <a:spLocks noGrp="1"/>
          </p:cNvSpPr>
          <p:nvPr>
            <p:ph type="body" idx="4294967295"/>
          </p:nvPr>
        </p:nvSpPr>
        <p:spPr>
          <a:xfrm>
            <a:off x="682775" y="1369225"/>
            <a:ext cx="83073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t>get(n)</a:t>
            </a:r>
            <a:endParaRPr sz="1800" b="1"/>
          </a:p>
          <a:p>
            <a:pPr marL="0" lvl="0" indent="0" algn="l" rtl="0">
              <a:spcBef>
                <a:spcPts val="600"/>
              </a:spcBef>
              <a:spcAft>
                <a:spcPts val="0"/>
              </a:spcAft>
              <a:buNone/>
            </a:pPr>
            <a:r>
              <a:rPr lang="en" sz="1800"/>
              <a:t>Devuelve el elemento que está en la posición n del ArrayList</a:t>
            </a:r>
            <a:endParaRPr sz="1800"/>
          </a:p>
          <a:p>
            <a:pPr marL="0" lvl="0" indent="0" algn="l" rtl="0">
              <a:spcBef>
                <a:spcPts val="600"/>
              </a:spcBef>
              <a:spcAft>
                <a:spcPts val="0"/>
              </a:spcAft>
              <a:buNone/>
            </a:pPr>
            <a:r>
              <a:rPr lang="en" sz="1800"/>
              <a:t>nombreArrayList.get(2);</a:t>
            </a:r>
            <a:endParaRPr sz="1800"/>
          </a:p>
          <a:p>
            <a:pPr marL="0" lvl="0" indent="0" algn="l" rtl="0">
              <a:spcBef>
                <a:spcPts val="600"/>
              </a:spcBef>
              <a:spcAft>
                <a:spcPts val="0"/>
              </a:spcAft>
              <a:buClr>
                <a:schemeClr val="dk1"/>
              </a:buClr>
              <a:buSzPts val="1100"/>
              <a:buFont typeface="Arial"/>
              <a:buNone/>
            </a:pPr>
            <a:r>
              <a:rPr lang="en" sz="1800" b="1"/>
              <a:t>remove(elemento)</a:t>
            </a:r>
            <a:endParaRPr sz="1800" b="1"/>
          </a:p>
          <a:p>
            <a:pPr marL="0" lvl="0" indent="0" algn="l" rtl="0">
              <a:spcBef>
                <a:spcPts val="600"/>
              </a:spcBef>
              <a:spcAft>
                <a:spcPts val="0"/>
              </a:spcAft>
              <a:buClr>
                <a:schemeClr val="dk1"/>
              </a:buClr>
              <a:buSzPts val="1100"/>
              <a:buFont typeface="Arial"/>
              <a:buNone/>
            </a:pPr>
            <a:r>
              <a:rPr lang="en" sz="1800"/>
              <a:t>// Borra la primera ocurrencia del elemento que se le pasa como parámetro.  </a:t>
            </a:r>
            <a:endParaRPr sz="1800"/>
          </a:p>
          <a:p>
            <a:pPr marL="0" lvl="0" indent="0" algn="l" rtl="0">
              <a:spcBef>
                <a:spcPts val="600"/>
              </a:spcBef>
              <a:spcAft>
                <a:spcPts val="0"/>
              </a:spcAft>
              <a:buClr>
                <a:schemeClr val="dk1"/>
              </a:buClr>
              <a:buSzPts val="1100"/>
              <a:buFont typeface="Arial"/>
              <a:buNone/>
            </a:pPr>
            <a:r>
              <a:rPr lang="en" sz="1800"/>
              <a:t>nombreArrayList.remove("Elemento");</a:t>
            </a:r>
            <a:endParaRPr sz="1800"/>
          </a:p>
          <a:p>
            <a:pPr marL="0" lvl="0" indent="0" algn="l" rtl="0">
              <a:spcBef>
                <a:spcPts val="600"/>
              </a:spcBef>
              <a:spcAft>
                <a:spcPts val="0"/>
              </a:spcAft>
              <a:buClr>
                <a:schemeClr val="dk1"/>
              </a:buClr>
              <a:buSzPts val="1100"/>
              <a:buFont typeface="Arial"/>
              <a:buNone/>
            </a:pPr>
            <a:r>
              <a:rPr lang="en" sz="1800" b="1"/>
              <a:t>remove(n)</a:t>
            </a:r>
            <a:endParaRPr sz="1800" b="1"/>
          </a:p>
          <a:p>
            <a:pPr marL="0" lvl="0" indent="0" algn="l" rtl="0">
              <a:spcBef>
                <a:spcPts val="600"/>
              </a:spcBef>
              <a:spcAft>
                <a:spcPts val="0"/>
              </a:spcAft>
              <a:buClr>
                <a:schemeClr val="dk1"/>
              </a:buClr>
              <a:buSzPts val="1100"/>
              <a:buFont typeface="Arial"/>
              <a:buNone/>
            </a:pPr>
            <a:r>
              <a:rPr lang="en" sz="1800"/>
              <a:t>// Borra el elemento de la posición n del ArrayList   </a:t>
            </a:r>
            <a:endParaRPr sz="1800"/>
          </a:p>
          <a:p>
            <a:pPr marL="0" lvl="0" indent="0" algn="l" rtl="0">
              <a:spcBef>
                <a:spcPts val="600"/>
              </a:spcBef>
              <a:spcAft>
                <a:spcPts val="0"/>
              </a:spcAft>
              <a:buClr>
                <a:schemeClr val="dk1"/>
              </a:buClr>
              <a:buSzPts val="1100"/>
              <a:buFont typeface="Arial"/>
              <a:buNone/>
            </a:pPr>
            <a:r>
              <a:rPr lang="en" sz="1800"/>
              <a:t>nombreArrayList.remove(5); </a:t>
            </a:r>
            <a:endParaRPr sz="1800"/>
          </a:p>
          <a:p>
            <a:pPr marL="0" lvl="0" indent="0" algn="l" rtl="0">
              <a:spcBef>
                <a:spcPts val="600"/>
              </a:spcBef>
              <a:spcAft>
                <a:spcPts val="0"/>
              </a:spcAft>
              <a:buNone/>
            </a:pPr>
            <a:endParaRPr sz="1800"/>
          </a:p>
        </p:txBody>
      </p:sp>
      <p:sp>
        <p:nvSpPr>
          <p:cNvPr id="945" name="Google Shape;945;p11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102</a:t>
            </a:fld>
            <a:endParaRPr/>
          </a:p>
        </p:txBody>
      </p:sp>
      <p:sp>
        <p:nvSpPr>
          <p:cNvPr id="946" name="Google Shape;946;p111"/>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pic>
        <p:nvPicPr>
          <p:cNvPr id="952" name="Google Shape;952;p112"/>
          <p:cNvPicPr preferRelativeResize="0"/>
          <p:nvPr/>
        </p:nvPicPr>
        <p:blipFill>
          <a:blip r:embed="rId3">
            <a:alphaModFix/>
          </a:blip>
          <a:stretch>
            <a:fillRect/>
          </a:stretch>
        </p:blipFill>
        <p:spPr>
          <a:xfrm>
            <a:off x="3134013" y="795044"/>
            <a:ext cx="5636419" cy="4271963"/>
          </a:xfrm>
          <a:prstGeom prst="rect">
            <a:avLst/>
          </a:prstGeom>
          <a:noFill/>
          <a:ln>
            <a:noFill/>
          </a:ln>
        </p:spPr>
      </p:pic>
      <p:sp>
        <p:nvSpPr>
          <p:cNvPr id="953" name="Google Shape;953;p1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103</a:t>
            </a:fld>
            <a:endParaRPr/>
          </a:p>
        </p:txBody>
      </p:sp>
      <p:sp>
        <p:nvSpPr>
          <p:cNvPr id="954" name="Google Shape;954;p112"/>
          <p:cNvSpPr txBox="1">
            <a:spLocks noGrp="1"/>
          </p:cNvSpPr>
          <p:nvPr>
            <p:ph type="title" idx="4294967295"/>
          </p:nvPr>
        </p:nvSpPr>
        <p:spPr>
          <a:xfrm>
            <a:off x="259220" y="621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Métodos del ArrayList</a:t>
            </a:r>
            <a:endParaRPr b="1"/>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13"/>
          <p:cNvSpPr txBox="1">
            <a:spLocks noGrp="1"/>
          </p:cNvSpPr>
          <p:nvPr>
            <p:ph type="title" idx="4294967295"/>
          </p:nvPr>
        </p:nvSpPr>
        <p:spPr>
          <a:xfrm>
            <a:off x="259225" y="169800"/>
            <a:ext cx="67860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Recorrer un ArrayList</a:t>
            </a:r>
            <a:endParaRPr b="1"/>
          </a:p>
        </p:txBody>
      </p:sp>
      <p:sp>
        <p:nvSpPr>
          <p:cNvPr id="961" name="Google Shape;961;p113"/>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Objeto Iterator</a:t>
            </a:r>
            <a:endParaRPr/>
          </a:p>
          <a:p>
            <a:pPr marL="457200" lvl="0" indent="-381000" algn="l" rtl="0">
              <a:spcBef>
                <a:spcPts val="0"/>
              </a:spcBef>
              <a:spcAft>
                <a:spcPts val="0"/>
              </a:spcAft>
              <a:buSzPts val="2400"/>
              <a:buChar char="▰"/>
            </a:pPr>
            <a:r>
              <a:rPr lang="en"/>
              <a:t>Bucle for</a:t>
            </a:r>
            <a:endParaRPr/>
          </a:p>
          <a:p>
            <a:pPr marL="457200" lvl="0" indent="-381000" algn="l" rtl="0">
              <a:spcBef>
                <a:spcPts val="0"/>
              </a:spcBef>
              <a:spcAft>
                <a:spcPts val="0"/>
              </a:spcAft>
              <a:buSzPts val="2400"/>
              <a:buChar char="▰"/>
            </a:pPr>
            <a:r>
              <a:rPr lang="en"/>
              <a:t>Bucle foreach</a:t>
            </a:r>
            <a:endParaRPr/>
          </a:p>
        </p:txBody>
      </p:sp>
      <p:sp>
        <p:nvSpPr>
          <p:cNvPr id="962" name="Google Shape;962;p11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14"/>
          <p:cNvSpPr txBox="1">
            <a:spLocks noGrp="1"/>
          </p:cNvSpPr>
          <p:nvPr>
            <p:ph type="title" idx="4294967295"/>
          </p:nvPr>
        </p:nvSpPr>
        <p:spPr>
          <a:xfrm>
            <a:off x="673120" y="197966"/>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Objeto Iterator</a:t>
            </a:r>
            <a:endParaRPr b="1"/>
          </a:p>
        </p:txBody>
      </p:sp>
      <p:sp>
        <p:nvSpPr>
          <p:cNvPr id="969" name="Google Shape;969;p114"/>
          <p:cNvSpPr txBox="1">
            <a:spLocks noGrp="1"/>
          </p:cNvSpPr>
          <p:nvPr>
            <p:ph type="body" idx="4294967295"/>
          </p:nvPr>
        </p:nvSpPr>
        <p:spPr>
          <a:xfrm>
            <a:off x="507876" y="1620544"/>
            <a:ext cx="8107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Iterator tiene como métodos: </a:t>
            </a:r>
            <a:endParaRPr sz="2200"/>
          </a:p>
          <a:p>
            <a:pPr marL="457200" lvl="0" indent="-368300" algn="just" rtl="0">
              <a:spcBef>
                <a:spcPts val="600"/>
              </a:spcBef>
              <a:spcAft>
                <a:spcPts val="0"/>
              </a:spcAft>
              <a:buSzPts val="2200"/>
              <a:buChar char="▰"/>
            </a:pPr>
            <a:r>
              <a:rPr lang="en" sz="2200"/>
              <a:t>hasNext: devuelve true si hay más elementos en el array. </a:t>
            </a:r>
            <a:endParaRPr sz="2200"/>
          </a:p>
          <a:p>
            <a:pPr marL="457200" lvl="0" indent="-368300" algn="just" rtl="0">
              <a:spcBef>
                <a:spcPts val="0"/>
              </a:spcBef>
              <a:spcAft>
                <a:spcPts val="0"/>
              </a:spcAft>
              <a:buSzPts val="2200"/>
              <a:buChar char="▰"/>
            </a:pPr>
            <a:r>
              <a:rPr lang="en" sz="2200"/>
              <a:t>next: devuelve el siguiente objeto contenido en el array.</a:t>
            </a:r>
            <a:endParaRPr sz="2200"/>
          </a:p>
          <a:p>
            <a:pPr marL="0" lvl="0" indent="0" algn="l" rtl="0">
              <a:spcBef>
                <a:spcPts val="600"/>
              </a:spcBef>
              <a:spcAft>
                <a:spcPts val="0"/>
              </a:spcAft>
              <a:buNone/>
            </a:pPr>
            <a:endParaRPr sz="2200"/>
          </a:p>
          <a:p>
            <a:pPr marL="0" lvl="0" indent="0" algn="l" rtl="0">
              <a:spcBef>
                <a:spcPts val="600"/>
              </a:spcBef>
              <a:spcAft>
                <a:spcPts val="0"/>
              </a:spcAft>
              <a:buClr>
                <a:schemeClr val="dk1"/>
              </a:buClr>
              <a:buSzPts val="1100"/>
              <a:buFont typeface="Arial"/>
              <a:buNone/>
            </a:pPr>
            <a:r>
              <a:rPr lang="en" sz="2200"/>
              <a:t>No necesitamos indicar el tipo de objetos que contiene el array.</a:t>
            </a:r>
            <a:endParaRPr sz="2200"/>
          </a:p>
        </p:txBody>
      </p:sp>
      <p:sp>
        <p:nvSpPr>
          <p:cNvPr id="970" name="Google Shape;970;p1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15"/>
          <p:cNvSpPr txBox="1">
            <a:spLocks noGrp="1"/>
          </p:cNvSpPr>
          <p:nvPr>
            <p:ph type="body" idx="4294967295"/>
          </p:nvPr>
        </p:nvSpPr>
        <p:spPr>
          <a:xfrm>
            <a:off x="507875" y="1620550"/>
            <a:ext cx="8482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222222"/>
                </a:solidFill>
                <a:highlight>
                  <a:srgbClr val="FFFFFF"/>
                </a:highlight>
              </a:rPr>
              <a:t>import java.util.Iterator</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ArrayList&lt;Integer&gt; numeros = new ArrayList&lt;Integer&gt;();</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//se insertan elementos</a:t>
            </a:r>
            <a:endParaRPr sz="1800">
              <a:solidFill>
                <a:srgbClr val="222222"/>
              </a:solidFill>
              <a:highlight>
                <a:srgbClr val="FFFFFF"/>
              </a:highlight>
            </a:endParaRPr>
          </a:p>
          <a:p>
            <a:pPr marL="0" lvl="0" indent="0" algn="l" rtl="0">
              <a:spcBef>
                <a:spcPts val="600"/>
              </a:spcBef>
              <a:spcAft>
                <a:spcPts val="0"/>
              </a:spcAft>
              <a:buNone/>
            </a:pPr>
            <a:r>
              <a:rPr lang="en" sz="1800">
                <a:solidFill>
                  <a:srgbClr val="222222"/>
                </a:solidFill>
                <a:highlight>
                  <a:srgbClr val="FFFFFF"/>
                </a:highlight>
              </a:rPr>
              <a:t>.....</a:t>
            </a:r>
            <a:endParaRPr sz="1800">
              <a:solidFill>
                <a:srgbClr val="222222"/>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Iterator it = numeros.iterator(); </a:t>
            </a:r>
            <a:r>
              <a:rPr lang="en" sz="1800">
                <a:solidFill>
                  <a:srgbClr val="000080"/>
                </a:solidFill>
                <a:highlight>
                  <a:srgbClr val="FFFFFF"/>
                </a:highlight>
              </a:rPr>
              <a:t>//se</a:t>
            </a:r>
            <a:r>
              <a:rPr lang="en" sz="1800" b="1">
                <a:solidFill>
                  <a:srgbClr val="000080"/>
                </a:solidFill>
                <a:highlight>
                  <a:srgbClr val="FFFFFF"/>
                </a:highlight>
              </a:rPr>
              <a:t> </a:t>
            </a:r>
            <a:r>
              <a:rPr lang="en" sz="1800">
                <a:solidFill>
                  <a:srgbClr val="000080"/>
                </a:solidFill>
                <a:highlight>
                  <a:srgbClr val="FFFFFF"/>
                </a:highlight>
              </a:rPr>
              <a:t>crea el iterador it para el array numeros</a:t>
            </a:r>
            <a:endParaRPr sz="1800">
              <a:solidFill>
                <a:srgbClr val="000080"/>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while(it.hasNext())                    </a:t>
            </a:r>
            <a:r>
              <a:rPr lang="en" sz="1800">
                <a:solidFill>
                  <a:srgbClr val="000080"/>
                </a:solidFill>
                <a:highlight>
                  <a:srgbClr val="FFFFFF"/>
                </a:highlight>
              </a:rPr>
              <a:t>//mientras queden elementos</a:t>
            </a:r>
            <a:endParaRPr sz="1800">
              <a:solidFill>
                <a:srgbClr val="000080"/>
              </a:solidFill>
              <a:highlight>
                <a:srgbClr val="FFFFFF"/>
              </a:highlight>
            </a:endParaRPr>
          </a:p>
          <a:p>
            <a:pPr marL="0" lvl="0" indent="0" algn="l" rtl="0">
              <a:lnSpc>
                <a:spcPct val="115000"/>
              </a:lnSpc>
              <a:spcBef>
                <a:spcPts val="200"/>
              </a:spcBef>
              <a:spcAft>
                <a:spcPts val="0"/>
              </a:spcAft>
              <a:buNone/>
            </a:pPr>
            <a:r>
              <a:rPr lang="en" sz="1800">
                <a:solidFill>
                  <a:srgbClr val="222222"/>
                </a:solidFill>
                <a:highlight>
                  <a:srgbClr val="FFFFFF"/>
                </a:highlight>
              </a:rPr>
              <a:t>        System.out.println(it.next());  </a:t>
            </a:r>
            <a:r>
              <a:rPr lang="en" sz="1800">
                <a:solidFill>
                  <a:srgbClr val="000080"/>
                </a:solidFill>
                <a:highlight>
                  <a:srgbClr val="FFFFFF"/>
                </a:highlight>
              </a:rPr>
              <a:t>//se obtienen y se muestran</a:t>
            </a:r>
            <a:endParaRPr sz="1800">
              <a:solidFill>
                <a:srgbClr val="000080"/>
              </a:solidFill>
              <a:highlight>
                <a:srgbClr val="FFFFFF"/>
              </a:highlight>
            </a:endParaRPr>
          </a:p>
          <a:p>
            <a:pPr marL="0" lvl="0" indent="0" algn="l" rtl="0">
              <a:spcBef>
                <a:spcPts val="600"/>
              </a:spcBef>
              <a:spcAft>
                <a:spcPts val="0"/>
              </a:spcAft>
              <a:buNone/>
            </a:pPr>
            <a:endParaRPr sz="1800">
              <a:solidFill>
                <a:srgbClr val="000080"/>
              </a:solidFill>
              <a:highlight>
                <a:srgbClr val="FFFFFF"/>
              </a:highlight>
            </a:endParaRPr>
          </a:p>
        </p:txBody>
      </p:sp>
      <p:sp>
        <p:nvSpPr>
          <p:cNvPr id="977" name="Google Shape;977;p115"/>
          <p:cNvSpPr txBox="1">
            <a:spLocks noGrp="1"/>
          </p:cNvSpPr>
          <p:nvPr>
            <p:ph type="title" idx="4294967295"/>
          </p:nvPr>
        </p:nvSpPr>
        <p:spPr>
          <a:xfrm>
            <a:off x="673120" y="197966"/>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Objeto Iterator</a:t>
            </a:r>
            <a:endParaRPr sz="3000" b="1"/>
          </a:p>
        </p:txBody>
      </p:sp>
      <p:sp>
        <p:nvSpPr>
          <p:cNvPr id="978" name="Google Shape;978;p11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1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Ejercicio ArrayList</a:t>
            </a:r>
            <a:endParaRPr sz="3000" b="1"/>
          </a:p>
        </p:txBody>
      </p:sp>
      <p:sp>
        <p:nvSpPr>
          <p:cNvPr id="985" name="Google Shape;985;p116"/>
          <p:cNvSpPr txBox="1">
            <a:spLocks noGrp="1"/>
          </p:cNvSpPr>
          <p:nvPr>
            <p:ph type="body" idx="4294967295"/>
          </p:nvPr>
        </p:nvSpPr>
        <p:spPr>
          <a:xfrm>
            <a:off x="507875" y="1620544"/>
            <a:ext cx="7696200" cy="1859700"/>
          </a:xfrm>
          <a:prstGeom prst="rect">
            <a:avLst/>
          </a:prstGeom>
        </p:spPr>
        <p:txBody>
          <a:bodyPr spcFirstLastPara="1" wrap="square" lIns="0" tIns="0" rIns="0" bIns="0" anchor="t" anchorCtr="0">
            <a:noAutofit/>
          </a:bodyPr>
          <a:lstStyle/>
          <a:p>
            <a:pPr marL="177800" lvl="0" indent="0" algn="l" rtl="0">
              <a:spcBef>
                <a:spcPts val="600"/>
              </a:spcBef>
              <a:spcAft>
                <a:spcPts val="0"/>
              </a:spcAft>
              <a:buNone/>
            </a:pPr>
            <a:r>
              <a:rPr lang="en"/>
              <a:t>Escribe un programa que lea números enteros y los guarde en un ArrayList hasta que se lea un 0 y muestra los números leídos, su suma y su media.</a:t>
            </a:r>
            <a:endParaRPr/>
          </a:p>
        </p:txBody>
      </p:sp>
      <p:sp>
        <p:nvSpPr>
          <p:cNvPr id="986" name="Google Shape;986;p11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a:t>
            </a:r>
            <a:endParaRPr b="1"/>
          </a:p>
        </p:txBody>
      </p:sp>
      <p:sp>
        <p:nvSpPr>
          <p:cNvPr id="993" name="Google Shape;993;p117"/>
          <p:cNvSpPr txBox="1">
            <a:spLocks noGrp="1"/>
          </p:cNvSpPr>
          <p:nvPr>
            <p:ph type="body" idx="4294967295"/>
          </p:nvPr>
        </p:nvSpPr>
        <p:spPr>
          <a:xfrm>
            <a:off x="507875" y="1620544"/>
            <a:ext cx="7696200" cy="1859700"/>
          </a:xfrm>
          <a:prstGeom prst="rect">
            <a:avLst/>
          </a:prstGeom>
        </p:spPr>
        <p:txBody>
          <a:bodyPr spcFirstLastPara="1" wrap="square" lIns="0" tIns="0" rIns="0" bIns="0" anchor="t" anchorCtr="0">
            <a:noAutofit/>
          </a:bodyPr>
          <a:lstStyle/>
          <a:p>
            <a:pPr marL="457200" lvl="0" indent="-406400" algn="l" rtl="0">
              <a:lnSpc>
                <a:spcPct val="90000"/>
              </a:lnSpc>
              <a:spcBef>
                <a:spcPts val="100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Una clase nueva se crea a partir de una existente heredando atributos y comportamiento</a:t>
            </a:r>
            <a:endParaRPr sz="2800">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sz="2800">
                <a:solidFill>
                  <a:schemeClr val="dk1"/>
                </a:solidFill>
                <a:latin typeface="Calibri"/>
                <a:ea typeface="Calibri"/>
                <a:cs typeface="Calibri"/>
                <a:sym typeface="Calibri"/>
              </a:rPr>
              <a:t>Clase original: base o </a:t>
            </a:r>
            <a:r>
              <a:rPr lang="en" sz="2800" b="1">
                <a:solidFill>
                  <a:schemeClr val="dk1"/>
                </a:solidFill>
                <a:latin typeface="Calibri"/>
                <a:ea typeface="Calibri"/>
                <a:cs typeface="Calibri"/>
                <a:sym typeface="Calibri"/>
              </a:rPr>
              <a:t>superclase</a:t>
            </a:r>
            <a:endParaRPr sz="2800" b="1">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sz="2800">
                <a:solidFill>
                  <a:schemeClr val="dk1"/>
                </a:solidFill>
                <a:latin typeface="Calibri"/>
                <a:ea typeface="Calibri"/>
                <a:cs typeface="Calibri"/>
                <a:sym typeface="Calibri"/>
              </a:rPr>
              <a:t>Clase nueva: derivada o </a:t>
            </a:r>
            <a:r>
              <a:rPr lang="en" sz="2800" b="1">
                <a:solidFill>
                  <a:schemeClr val="dk1"/>
                </a:solidFill>
                <a:latin typeface="Calibri"/>
                <a:ea typeface="Calibri"/>
                <a:cs typeface="Calibri"/>
                <a:sym typeface="Calibri"/>
              </a:rPr>
              <a:t>subclase</a:t>
            </a:r>
            <a:endParaRPr sz="2800" b="1">
              <a:solidFill>
                <a:schemeClr val="dk1"/>
              </a:solidFill>
              <a:latin typeface="Calibri"/>
              <a:ea typeface="Calibri"/>
              <a:cs typeface="Calibri"/>
              <a:sym typeface="Calibri"/>
            </a:endParaRPr>
          </a:p>
          <a:p>
            <a:pPr marL="457200" lvl="0" indent="-4064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Una subclase añade nuevos atributos y métodos que le dan un comportamiento diferente al de la superclase</a:t>
            </a:r>
            <a:endParaRPr sz="2800">
              <a:solidFill>
                <a:schemeClr val="dk1"/>
              </a:solidFill>
              <a:latin typeface="Calibri"/>
              <a:ea typeface="Calibri"/>
              <a:cs typeface="Calibri"/>
              <a:sym typeface="Calibri"/>
            </a:endParaRPr>
          </a:p>
          <a:p>
            <a:pPr marL="457200" lvl="0" indent="-4064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Permite la reutilización de código</a:t>
            </a:r>
            <a:endParaRPr sz="2800" b="1">
              <a:solidFill>
                <a:schemeClr val="dk1"/>
              </a:solidFill>
              <a:latin typeface="Calibri"/>
              <a:ea typeface="Calibri"/>
              <a:cs typeface="Calibri"/>
              <a:sym typeface="Calibri"/>
            </a:endParaRPr>
          </a:p>
        </p:txBody>
      </p:sp>
      <p:sp>
        <p:nvSpPr>
          <p:cNvPr id="994" name="Google Shape;994;p1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1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 </a:t>
            </a:r>
            <a:endParaRPr/>
          </a:p>
          <a:p>
            <a:pPr marL="0" lvl="0" indent="0" algn="l" rtl="0">
              <a:spcBef>
                <a:spcPts val="0"/>
              </a:spcBef>
              <a:spcAft>
                <a:spcPts val="0"/>
              </a:spcAft>
              <a:buNone/>
            </a:pPr>
            <a:r>
              <a:rPr lang="en"/>
              <a:t>-Ejemplo</a:t>
            </a:r>
            <a:endParaRPr b="1"/>
          </a:p>
        </p:txBody>
      </p:sp>
      <p:sp>
        <p:nvSpPr>
          <p:cNvPr id="1001" name="Google Shape;1001;p1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109</a:t>
            </a:fld>
            <a:endParaRPr/>
          </a:p>
        </p:txBody>
      </p:sp>
      <p:pic>
        <p:nvPicPr>
          <p:cNvPr id="1002" name="Google Shape;1002;p118"/>
          <p:cNvPicPr preferRelativeResize="0"/>
          <p:nvPr/>
        </p:nvPicPr>
        <p:blipFill>
          <a:blip r:embed="rId3">
            <a:alphaModFix/>
          </a:blip>
          <a:stretch>
            <a:fillRect/>
          </a:stretch>
        </p:blipFill>
        <p:spPr>
          <a:xfrm>
            <a:off x="874563" y="1724600"/>
            <a:ext cx="2124075" cy="2152650"/>
          </a:xfrm>
          <a:prstGeom prst="rect">
            <a:avLst/>
          </a:prstGeom>
          <a:noFill/>
          <a:ln>
            <a:noFill/>
          </a:ln>
        </p:spPr>
      </p:pic>
      <p:pic>
        <p:nvPicPr>
          <p:cNvPr id="1003" name="Google Shape;1003;p118"/>
          <p:cNvPicPr preferRelativeResize="0"/>
          <p:nvPr/>
        </p:nvPicPr>
        <p:blipFill>
          <a:blip r:embed="rId4">
            <a:alphaModFix/>
          </a:blip>
          <a:stretch>
            <a:fillRect/>
          </a:stretch>
        </p:blipFill>
        <p:spPr>
          <a:xfrm>
            <a:off x="4077676" y="1166025"/>
            <a:ext cx="4437675" cy="3263400"/>
          </a:xfrm>
          <a:prstGeom prst="rect">
            <a:avLst/>
          </a:prstGeom>
          <a:noFill/>
          <a:ln>
            <a:noFill/>
          </a:ln>
        </p:spPr>
      </p:pic>
      <p:sp>
        <p:nvSpPr>
          <p:cNvPr id="1004" name="Google Shape;1004;p118"/>
          <p:cNvSpPr txBox="1"/>
          <p:nvPr/>
        </p:nvSpPr>
        <p:spPr>
          <a:xfrm>
            <a:off x="2856075" y="1182100"/>
            <a:ext cx="4642800" cy="17847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800" dirty="0">
                <a:solidFill>
                  <a:srgbClr val="000000"/>
                </a:solidFill>
                <a:latin typeface="Calibri"/>
                <a:ea typeface="Calibri"/>
                <a:cs typeface="Calibri"/>
                <a:sym typeface="Calibri"/>
              </a:rPr>
              <a:t>Superclase: Vehiculo</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dirty="0">
                <a:solidFill>
                  <a:srgbClr val="000000"/>
                </a:solidFill>
                <a:latin typeface="Calibri"/>
                <a:ea typeface="Calibri"/>
                <a:cs typeface="Calibri"/>
                <a:sym typeface="Calibri"/>
              </a:rPr>
              <a:t>Subclases: Turismo</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dirty="0">
                <a:latin typeface="Calibri"/>
                <a:ea typeface="Calibri"/>
                <a:cs typeface="Calibri"/>
                <a:sym typeface="Calibri"/>
              </a:rPr>
              <a:t>		      </a:t>
            </a:r>
            <a:r>
              <a:rPr lang="en" sz="1800" dirty="0">
                <a:solidFill>
                  <a:srgbClr val="000000"/>
                </a:solidFill>
                <a:latin typeface="Calibri"/>
                <a:ea typeface="Calibri"/>
                <a:cs typeface="Calibri"/>
                <a:sym typeface="Calibri"/>
              </a:rPr>
              <a:t>Furgoneta</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dirty="0">
                <a:solidFill>
                  <a:srgbClr val="000000"/>
                </a:solidFill>
                <a:latin typeface="Calibri"/>
                <a:ea typeface="Calibri"/>
                <a:cs typeface="Calibri"/>
                <a:sym typeface="Calibri"/>
              </a:rPr>
              <a:t>	</a:t>
            </a:r>
            <a:r>
              <a:rPr lang="en" sz="1800" dirty="0">
                <a:latin typeface="Calibri"/>
                <a:ea typeface="Calibri"/>
                <a:cs typeface="Calibri"/>
                <a:sym typeface="Calibri"/>
              </a:rPr>
              <a:t>	      </a:t>
            </a:r>
            <a:r>
              <a:rPr lang="en" sz="1800" dirty="0">
                <a:solidFill>
                  <a:srgbClr val="000000"/>
                </a:solidFill>
                <a:latin typeface="Calibri"/>
                <a:ea typeface="Calibri"/>
                <a:cs typeface="Calibri"/>
                <a:sym typeface="Calibri"/>
              </a:rPr>
              <a:t>Deportivo</a:t>
            </a: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1800" dirty="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1800" dirty="0">
              <a:solidFill>
                <a:srgbClr val="000000"/>
              </a:solidFill>
              <a:latin typeface="Calibri"/>
              <a:ea typeface="Calibri"/>
              <a:cs typeface="Calibri"/>
              <a:sym typeface="Calibri"/>
            </a:endParaRPr>
          </a:p>
        </p:txBody>
      </p:sp>
      <p:sp>
        <p:nvSpPr>
          <p:cNvPr id="1005" name="Google Shape;1005;p118"/>
          <p:cNvSpPr txBox="1"/>
          <p:nvPr/>
        </p:nvSpPr>
        <p:spPr>
          <a:xfrm>
            <a:off x="1184175" y="4367925"/>
            <a:ext cx="3832200" cy="3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hivo"/>
                <a:ea typeface="Chivo"/>
                <a:cs typeface="Chivo"/>
                <a:sym typeface="Chivo"/>
              </a:rPr>
              <a:t>Relación “es un”</a:t>
            </a:r>
            <a:endParaRPr sz="1800">
              <a:latin typeface="Chivo"/>
              <a:ea typeface="Chivo"/>
              <a:cs typeface="Chivo"/>
              <a:sym typeface="Chivo"/>
            </a:endParaRPr>
          </a:p>
        </p:txBody>
      </p:sp>
      <p:sp>
        <p:nvSpPr>
          <p:cNvPr id="1006" name="Google Shape;1006;p118"/>
          <p:cNvSpPr txBox="1"/>
          <p:nvPr/>
        </p:nvSpPr>
        <p:spPr>
          <a:xfrm>
            <a:off x="3462575" y="4153200"/>
            <a:ext cx="3000000" cy="9903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800">
                <a:solidFill>
                  <a:schemeClr val="dk1"/>
                </a:solidFill>
                <a:latin typeface="Calibri"/>
                <a:ea typeface="Calibri"/>
                <a:cs typeface="Calibri"/>
                <a:sym typeface="Calibri"/>
              </a:rPr>
              <a:t>Furgoneta es un Vehículo</a:t>
            </a:r>
            <a:endParaRPr sz="18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1800">
                <a:solidFill>
                  <a:schemeClr val="dk1"/>
                </a:solidFill>
                <a:latin typeface="Calibri"/>
                <a:ea typeface="Calibri"/>
                <a:cs typeface="Calibri"/>
                <a:sym typeface="Calibri"/>
              </a:rPr>
              <a:t>Deportivo es un Vehículo</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txBox="1">
            <a:spLocks noGrp="1"/>
          </p:cNvSpPr>
          <p:nvPr>
            <p:ph type="body" idx="1"/>
          </p:nvPr>
        </p:nvSpPr>
        <p:spPr>
          <a:xfrm>
            <a:off x="1495175" y="1909300"/>
            <a:ext cx="3471300" cy="3016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JRE</a:t>
            </a:r>
            <a:endParaRPr b="1"/>
          </a:p>
          <a:p>
            <a:pPr marL="0" lvl="0" indent="0" algn="l" rtl="0">
              <a:spcBef>
                <a:spcPts val="600"/>
              </a:spcBef>
              <a:spcAft>
                <a:spcPts val="0"/>
              </a:spcAft>
              <a:buNone/>
            </a:pPr>
            <a:r>
              <a:rPr lang="en"/>
              <a:t>• Incluye: </a:t>
            </a:r>
            <a:endParaRPr/>
          </a:p>
          <a:p>
            <a:pPr marL="0" lvl="0" indent="0" algn="l" rtl="0">
              <a:spcBef>
                <a:spcPts val="600"/>
              </a:spcBef>
              <a:spcAft>
                <a:spcPts val="0"/>
              </a:spcAft>
              <a:buNone/>
            </a:pPr>
            <a:r>
              <a:rPr lang="en"/>
              <a:t>–Java Virtual Machine (JVM) </a:t>
            </a:r>
            <a:endParaRPr/>
          </a:p>
          <a:p>
            <a:pPr marL="0" lvl="0" indent="0" algn="l" rtl="0">
              <a:spcBef>
                <a:spcPts val="600"/>
              </a:spcBef>
              <a:spcAft>
                <a:spcPts val="0"/>
              </a:spcAft>
              <a:buClr>
                <a:schemeClr val="dk1"/>
              </a:buClr>
              <a:buSzPts val="1100"/>
              <a:buFont typeface="Arial"/>
              <a:buNone/>
            </a:pPr>
            <a:r>
              <a:rPr lang="en"/>
              <a:t>–Bibliotecas de clases Java</a:t>
            </a:r>
            <a:endParaRPr/>
          </a:p>
          <a:p>
            <a:pPr marL="0" lvl="0" indent="0" algn="l" rtl="0">
              <a:spcBef>
                <a:spcPts val="600"/>
              </a:spcBef>
              <a:spcAft>
                <a:spcPts val="0"/>
              </a:spcAft>
              <a:buNone/>
            </a:pPr>
            <a:r>
              <a:rPr lang="en"/>
              <a:t>• Objetivo: </a:t>
            </a:r>
            <a:endParaRPr/>
          </a:p>
          <a:p>
            <a:pPr marL="0" lvl="0" indent="0" algn="l" rtl="0">
              <a:spcBef>
                <a:spcPts val="600"/>
              </a:spcBef>
              <a:spcAft>
                <a:spcPts val="0"/>
              </a:spcAft>
              <a:buClr>
                <a:schemeClr val="dk1"/>
              </a:buClr>
              <a:buSzPts val="1100"/>
              <a:buFont typeface="Arial"/>
              <a:buNone/>
            </a:pPr>
            <a:r>
              <a:rPr lang="en"/>
              <a:t>–Leer código de byte (.class) –Ejecutar el mismo código de byte en cualquier lugar con una JVM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229" name="Google Shape;229;p2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JRE y JDK</a:t>
            </a:r>
            <a:endParaRPr/>
          </a:p>
        </p:txBody>
      </p:sp>
      <p:sp>
        <p:nvSpPr>
          <p:cNvPr id="230" name="Google Shape;230;p24"/>
          <p:cNvSpPr txBox="1">
            <a:spLocks noGrp="1"/>
          </p:cNvSpPr>
          <p:nvPr>
            <p:ph type="body" idx="2"/>
          </p:nvPr>
        </p:nvSpPr>
        <p:spPr>
          <a:xfrm>
            <a:off x="5423973" y="1909300"/>
            <a:ext cx="3262800" cy="3016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JDK</a:t>
            </a:r>
            <a:endParaRPr b="1"/>
          </a:p>
          <a:p>
            <a:pPr marL="0" lvl="0" indent="0" algn="l" rtl="0">
              <a:spcBef>
                <a:spcPts val="600"/>
              </a:spcBef>
              <a:spcAft>
                <a:spcPts val="0"/>
              </a:spcAft>
              <a:buNone/>
            </a:pPr>
            <a:r>
              <a:rPr lang="en"/>
              <a:t>• Incluye: </a:t>
            </a:r>
            <a:endParaRPr/>
          </a:p>
          <a:p>
            <a:pPr marL="0" lvl="0" indent="0" algn="l" rtl="0">
              <a:spcBef>
                <a:spcPts val="600"/>
              </a:spcBef>
              <a:spcAft>
                <a:spcPts val="0"/>
              </a:spcAft>
              <a:buNone/>
            </a:pPr>
            <a:r>
              <a:rPr lang="en"/>
              <a:t>–JRE </a:t>
            </a:r>
            <a:endParaRPr/>
          </a:p>
          <a:p>
            <a:pPr marL="0" lvl="0" indent="0" algn="l" rtl="0">
              <a:spcBef>
                <a:spcPts val="600"/>
              </a:spcBef>
              <a:spcAft>
                <a:spcPts val="0"/>
              </a:spcAft>
              <a:buClr>
                <a:schemeClr val="dk1"/>
              </a:buClr>
              <a:buSzPts val="1100"/>
              <a:buFont typeface="Arial"/>
              <a:buNone/>
            </a:pPr>
            <a:r>
              <a:rPr lang="en"/>
              <a:t>–Compilador Java –Herramientas adicionales</a:t>
            </a:r>
            <a:endParaRPr/>
          </a:p>
          <a:p>
            <a:pPr marL="0" lvl="0" indent="0" algn="l" rtl="0">
              <a:spcBef>
                <a:spcPts val="600"/>
              </a:spcBef>
              <a:spcAft>
                <a:spcPts val="0"/>
              </a:spcAft>
              <a:buClr>
                <a:schemeClr val="dk1"/>
              </a:buClr>
              <a:buSzPts val="1100"/>
              <a:buFont typeface="Arial"/>
              <a:buNone/>
            </a:pPr>
            <a:r>
              <a:rPr lang="en"/>
              <a:t>• Objetivo: –Compilar código de byte (.java .class)</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231" name="Google Shape;231;p2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1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Herencia</a:t>
            </a:r>
            <a:endParaRPr b="1"/>
          </a:p>
        </p:txBody>
      </p:sp>
      <p:sp>
        <p:nvSpPr>
          <p:cNvPr id="1013" name="Google Shape;1013;p1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110</a:t>
            </a:fld>
            <a:endParaRPr/>
          </a:p>
        </p:txBody>
      </p:sp>
      <p:sp>
        <p:nvSpPr>
          <p:cNvPr id="1014" name="Google Shape;1014;p119"/>
          <p:cNvSpPr txBo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2400">
                <a:latin typeface="Calibri"/>
                <a:ea typeface="Calibri"/>
                <a:cs typeface="Calibri"/>
                <a:sym typeface="Calibri"/>
              </a:rPr>
              <a:t>Sintaxis:</a:t>
            </a:r>
            <a:endParaRPr sz="2400">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nombre-clase </a:t>
            </a:r>
            <a:r>
              <a:rPr lang="en" sz="2000" b="1">
                <a:solidFill>
                  <a:srgbClr val="000000"/>
                </a:solidFill>
                <a:latin typeface="Calibri"/>
                <a:ea typeface="Calibri"/>
                <a:cs typeface="Calibri"/>
                <a:sym typeface="Calibri"/>
              </a:rPr>
              <a:t>extends </a:t>
            </a:r>
            <a:r>
              <a:rPr lang="en" sz="2000">
                <a:solidFill>
                  <a:srgbClr val="000000"/>
                </a:solidFill>
                <a:latin typeface="Calibri"/>
                <a:ea typeface="Calibri"/>
                <a:cs typeface="Calibri"/>
                <a:sym typeface="Calibri"/>
              </a:rPr>
              <a:t>nombre-superclase{</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Furgoneta extends Vehiculo{</a:t>
            </a:r>
            <a:endParaRPr sz="20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Char char="•"/>
            </a:pPr>
            <a:r>
              <a:rPr lang="en" sz="2400">
                <a:solidFill>
                  <a:schemeClr val="dk1"/>
                </a:solidFill>
                <a:latin typeface="Calibri"/>
                <a:ea typeface="Calibri"/>
                <a:cs typeface="Calibri"/>
                <a:sym typeface="Calibri"/>
              </a:rPr>
              <a:t>En java cada clase puede heredar de </a:t>
            </a:r>
            <a:r>
              <a:rPr lang="en" sz="2400" b="1">
                <a:solidFill>
                  <a:schemeClr val="dk1"/>
                </a:solidFill>
                <a:latin typeface="Calibri"/>
                <a:ea typeface="Calibri"/>
                <a:cs typeface="Calibri"/>
                <a:sym typeface="Calibri"/>
              </a:rPr>
              <a:t>una sola clase</a:t>
            </a:r>
            <a:endParaRPr sz="2400" b="1">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Todas las clases heredan de </a:t>
            </a:r>
            <a:r>
              <a:rPr lang="en" sz="2400" b="1">
                <a:solidFill>
                  <a:schemeClr val="dk1"/>
                </a:solidFill>
                <a:latin typeface="Calibri"/>
                <a:ea typeface="Calibri"/>
                <a:cs typeface="Calibri"/>
                <a:sym typeface="Calibri"/>
              </a:rPr>
              <a:t>Object</a:t>
            </a:r>
            <a:endParaRPr sz="2400">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2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Constructores y</a:t>
            </a:r>
            <a:endParaRPr/>
          </a:p>
          <a:p>
            <a:pPr marL="0" lvl="0" indent="0" algn="l" rtl="0">
              <a:spcBef>
                <a:spcPts val="0"/>
              </a:spcBef>
              <a:spcAft>
                <a:spcPts val="0"/>
              </a:spcAft>
              <a:buNone/>
            </a:pPr>
            <a:r>
              <a:rPr lang="en"/>
              <a:t>Herencia</a:t>
            </a:r>
            <a:endParaRPr b="1"/>
          </a:p>
        </p:txBody>
      </p:sp>
      <p:sp>
        <p:nvSpPr>
          <p:cNvPr id="1021" name="Google Shape;1021;p1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111</a:t>
            </a:fld>
            <a:endParaRPr/>
          </a:p>
        </p:txBody>
      </p:sp>
      <p:sp>
        <p:nvSpPr>
          <p:cNvPr id="1022" name="Google Shape;1022;p120"/>
          <p:cNvSpPr txBox="1"/>
          <p:nvPr/>
        </p:nvSpPr>
        <p:spPr>
          <a:xfrm>
            <a:off x="95250" y="1369225"/>
            <a:ext cx="4413300" cy="3263400"/>
          </a:xfrm>
          <a:prstGeom prst="rect">
            <a:avLst/>
          </a:prstGeom>
          <a:noFill/>
          <a:ln>
            <a:noFill/>
          </a:ln>
        </p:spPr>
        <p:txBody>
          <a:bodyPr spcFirstLastPara="1" wrap="square" lIns="91425" tIns="91425" rIns="91425" bIns="91425" anchor="t" anchorCtr="0">
            <a:noAutofit/>
          </a:bodyPr>
          <a:lstStyle/>
          <a:p>
            <a:pPr marL="457200" lvl="0" indent="-381000" algn="l" rtl="0">
              <a:lnSpc>
                <a:spcPct val="90000"/>
              </a:lnSpc>
              <a:spcBef>
                <a:spcPts val="1000"/>
              </a:spcBef>
              <a:spcAft>
                <a:spcPts val="0"/>
              </a:spcAft>
              <a:buClr>
                <a:srgbClr val="00B0F0"/>
              </a:buClr>
              <a:buSzPts val="2400"/>
              <a:buChar char="•"/>
            </a:pPr>
            <a:r>
              <a:rPr lang="en" sz="2400">
                <a:solidFill>
                  <a:srgbClr val="000000"/>
                </a:solidFill>
                <a:latin typeface="Calibri"/>
                <a:ea typeface="Calibri"/>
                <a:cs typeface="Calibri"/>
                <a:sym typeface="Calibri"/>
              </a:rPr>
              <a:t>Los constructores no se heredan</a:t>
            </a:r>
            <a:endParaRPr sz="2400">
              <a:solidFill>
                <a:srgbClr val="000000"/>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Definir constructor en la subclase.</a:t>
            </a:r>
            <a:endParaRPr sz="2400">
              <a:solidFill>
                <a:srgbClr val="000000"/>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Hacer referencia al constructor superclase con </a:t>
            </a:r>
            <a:r>
              <a:rPr lang="en" sz="2400" b="1">
                <a:solidFill>
                  <a:srgbClr val="000000"/>
                </a:solidFill>
                <a:latin typeface="Calibri"/>
                <a:ea typeface="Calibri"/>
                <a:cs typeface="Calibri"/>
                <a:sym typeface="Calibri"/>
              </a:rPr>
              <a:t>super</a:t>
            </a:r>
            <a:endParaRPr sz="2400" b="1">
              <a:solidFill>
                <a:srgbClr val="000000"/>
              </a:solidFill>
              <a:latin typeface="Calibri"/>
              <a:ea typeface="Calibri"/>
              <a:cs typeface="Calibri"/>
              <a:sym typeface="Calibri"/>
            </a:endParaRPr>
          </a:p>
        </p:txBody>
      </p:sp>
      <p:sp>
        <p:nvSpPr>
          <p:cNvPr id="1023" name="Google Shape;1023;p120"/>
          <p:cNvSpPr txBox="1"/>
          <p:nvPr/>
        </p:nvSpPr>
        <p:spPr>
          <a:xfrm>
            <a:off x="4082650" y="1369225"/>
            <a:ext cx="5177100" cy="32634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public Furgoneta(String matricula,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String marca,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String modelo,</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String color,</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double tarifa,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int carga,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int volumen) {</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a:t>
            </a:r>
            <a:r>
              <a:rPr lang="en" sz="1100" b="1" dirty="0">
                <a:solidFill>
                  <a:srgbClr val="000000"/>
                </a:solidFill>
                <a:highlight>
                  <a:srgbClr val="F8F8FF"/>
                </a:highlight>
                <a:latin typeface="Courier New"/>
                <a:ea typeface="Courier New"/>
                <a:cs typeface="Courier New"/>
                <a:sym typeface="Courier New"/>
              </a:rPr>
              <a:t>super</a:t>
            </a:r>
            <a:r>
              <a:rPr lang="en" sz="1100" dirty="0">
                <a:solidFill>
                  <a:srgbClr val="000000"/>
                </a:solidFill>
                <a:highlight>
                  <a:srgbClr val="F8F8FF"/>
                </a:highlight>
                <a:latin typeface="Courier New"/>
                <a:ea typeface="Courier New"/>
                <a:cs typeface="Courier New"/>
                <a:sym typeface="Courier New"/>
              </a:rPr>
              <a:t>(matricula, marca, modelo, color, tarifa, true);</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this.carga </a:t>
            </a:r>
            <a:r>
              <a:rPr lang="en" sz="1100" b="1" dirty="0">
                <a:solidFill>
                  <a:srgbClr val="000000"/>
                </a:solidFill>
                <a:highlight>
                  <a:srgbClr val="F8F8FF"/>
                </a:highlight>
                <a:latin typeface="Courier New"/>
                <a:ea typeface="Courier New"/>
                <a:cs typeface="Courier New"/>
                <a:sym typeface="Courier New"/>
              </a:rPr>
              <a:t>= </a:t>
            </a:r>
            <a:r>
              <a:rPr lang="en" sz="1100" dirty="0">
                <a:solidFill>
                  <a:srgbClr val="000000"/>
                </a:solidFill>
                <a:highlight>
                  <a:srgbClr val="F8F8FF"/>
                </a:highlight>
                <a:latin typeface="Courier New"/>
                <a:ea typeface="Courier New"/>
                <a:cs typeface="Courier New"/>
                <a:sym typeface="Courier New"/>
              </a:rPr>
              <a:t>carga;</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   this.volumen </a:t>
            </a:r>
            <a:r>
              <a:rPr lang="en" sz="1100" b="1" dirty="0">
                <a:solidFill>
                  <a:srgbClr val="000000"/>
                </a:solidFill>
                <a:highlight>
                  <a:srgbClr val="F8F8FF"/>
                </a:highlight>
                <a:latin typeface="Courier New"/>
                <a:ea typeface="Courier New"/>
                <a:cs typeface="Courier New"/>
                <a:sym typeface="Courier New"/>
              </a:rPr>
              <a:t>= </a:t>
            </a:r>
            <a:r>
              <a:rPr lang="en" sz="1100" dirty="0">
                <a:solidFill>
                  <a:srgbClr val="000000"/>
                </a:solidFill>
                <a:highlight>
                  <a:srgbClr val="F8F8FF"/>
                </a:highlight>
                <a:latin typeface="Courier New"/>
                <a:ea typeface="Courier New"/>
                <a:cs typeface="Courier New"/>
                <a:sym typeface="Courier New"/>
              </a:rPr>
              <a:t>volumen;</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r>
              <a:rPr lang="en" sz="1100" dirty="0">
                <a:solidFill>
                  <a:srgbClr val="000000"/>
                </a:solidFill>
                <a:highlight>
                  <a:srgbClr val="F8F8FF"/>
                </a:highlight>
                <a:latin typeface="Courier New"/>
                <a:ea typeface="Courier New"/>
                <a:cs typeface="Courier New"/>
                <a:sym typeface="Courier New"/>
              </a:rPr>
              <a:t>}</a:t>
            </a:r>
            <a:endParaRPr sz="1100" dirty="0">
              <a:solidFill>
                <a:srgbClr val="000000"/>
              </a:solidFill>
              <a:highlight>
                <a:srgbClr val="F8F8FF"/>
              </a:highlight>
              <a:latin typeface="Courier New"/>
              <a:ea typeface="Courier New"/>
              <a:cs typeface="Courier New"/>
              <a:sym typeface="Courier New"/>
            </a:endParaRPr>
          </a:p>
          <a:p>
            <a:pPr marL="228600" lvl="0" indent="-50800" algn="l" rtl="0">
              <a:lnSpc>
                <a:spcPct val="90000"/>
              </a:lnSpc>
              <a:spcBef>
                <a:spcPts val="1000"/>
              </a:spcBef>
              <a:spcAft>
                <a:spcPts val="0"/>
              </a:spcAft>
              <a:buNone/>
            </a:pPr>
            <a:endParaRPr sz="2800" dirty="0">
              <a:solidFill>
                <a:srgbClr val="000000"/>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864A8B3F-FAE6-4BC5-A890-BB9D239AD0A3}"/>
              </a:ext>
            </a:extLst>
          </p:cNvPr>
          <p:cNvSpPr/>
          <p:nvPr/>
        </p:nvSpPr>
        <p:spPr>
          <a:xfrm>
            <a:off x="8171411" y="465513"/>
            <a:ext cx="423949" cy="382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endParaRPr lang="es-EC"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2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b="1"/>
          </a:p>
        </p:txBody>
      </p:sp>
      <p:sp>
        <p:nvSpPr>
          <p:cNvPr id="1030" name="Google Shape;1030;p121"/>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just" rtl="0">
              <a:lnSpc>
                <a:spcPct val="90000"/>
              </a:lnSpc>
              <a:spcBef>
                <a:spcPts val="1000"/>
              </a:spcBef>
              <a:spcAft>
                <a:spcPts val="0"/>
              </a:spcAft>
              <a:buClr>
                <a:schemeClr val="dk1"/>
              </a:buClr>
              <a:buSzPts val="2400"/>
              <a:buFont typeface="Calibri"/>
              <a:buChar char="▰"/>
            </a:pPr>
            <a:r>
              <a:rPr lang="en">
                <a:solidFill>
                  <a:schemeClr val="dk1"/>
                </a:solidFill>
                <a:latin typeface="Calibri"/>
                <a:ea typeface="Calibri"/>
                <a:cs typeface="Calibri"/>
                <a:sym typeface="Calibri"/>
              </a:rPr>
              <a:t>Definir un método con las mismas características ( nombre, número y tipo de argumentos) que el método de la superclase.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Agregar o modificar la funcionalidad del método heredado de la clase padre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Permite extender la funcionalidad de un método heredado para hacerlo específico a lo que necesitemos.</a:t>
            </a:r>
            <a:endParaRPr>
              <a:solidFill>
                <a:schemeClr val="dk1"/>
              </a:solidFill>
              <a:latin typeface="Calibri"/>
              <a:ea typeface="Calibri"/>
              <a:cs typeface="Calibri"/>
              <a:sym typeface="Calibri"/>
            </a:endParaRPr>
          </a:p>
        </p:txBody>
      </p:sp>
      <p:sp>
        <p:nvSpPr>
          <p:cNvPr id="1031" name="Google Shape;1031;p12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2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a:p>
          <a:p>
            <a:pPr marL="0" lvl="0" indent="0" algn="l" rtl="0">
              <a:spcBef>
                <a:spcPts val="0"/>
              </a:spcBef>
              <a:spcAft>
                <a:spcPts val="0"/>
              </a:spcAft>
              <a:buNone/>
            </a:pPr>
            <a:r>
              <a:rPr lang="en"/>
              <a:t>Reglas</a:t>
            </a:r>
            <a:endParaRPr/>
          </a:p>
        </p:txBody>
      </p:sp>
      <p:sp>
        <p:nvSpPr>
          <p:cNvPr id="1038" name="Google Shape;1038;p122"/>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Igual nombre, número de argumentos y tipo de retorno que la clase padre.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Sobreescribir solo los métodos que se heredan(no private)</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El nivel de acceso no puede ser más restrictivo que el método que se sobre-escribe. </a:t>
            </a:r>
            <a:endParaRPr>
              <a:solidFill>
                <a:schemeClr val="dk1"/>
              </a:solidFill>
              <a:latin typeface="Calibri"/>
              <a:ea typeface="Calibri"/>
              <a:cs typeface="Calibri"/>
              <a:sym typeface="Calibri"/>
            </a:endParaRPr>
          </a:p>
          <a:p>
            <a:pPr marL="457200" lvl="0" indent="-3810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No se puede sobre-escribir un método marcado como static o final.</a:t>
            </a:r>
            <a:endParaRPr>
              <a:solidFill>
                <a:schemeClr val="dk1"/>
              </a:solidFill>
              <a:latin typeface="Calibri"/>
              <a:ea typeface="Calibri"/>
              <a:cs typeface="Calibri"/>
              <a:sym typeface="Calibri"/>
            </a:endParaRPr>
          </a:p>
          <a:p>
            <a:pPr marL="1371600" lvl="2" indent="-355600" algn="l" rtl="0">
              <a:lnSpc>
                <a:spcPct val="90000"/>
              </a:lnSpc>
              <a:spcBef>
                <a:spcPts val="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static: globales</a:t>
            </a:r>
            <a:endParaRPr sz="2000">
              <a:solidFill>
                <a:schemeClr val="dk1"/>
              </a:solidFill>
              <a:latin typeface="Calibri"/>
              <a:ea typeface="Calibri"/>
              <a:cs typeface="Calibri"/>
              <a:sym typeface="Calibri"/>
            </a:endParaRPr>
          </a:p>
          <a:p>
            <a:pPr marL="1371600" lvl="2" indent="-355600" algn="l" rtl="0">
              <a:lnSpc>
                <a:spcPct val="90000"/>
              </a:lnSpc>
              <a:spcBef>
                <a:spcPts val="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final: constantes</a:t>
            </a:r>
            <a:endParaRPr>
              <a:solidFill>
                <a:schemeClr val="dk1"/>
              </a:solidFill>
              <a:latin typeface="Calibri"/>
              <a:ea typeface="Calibri"/>
              <a:cs typeface="Calibri"/>
              <a:sym typeface="Calibri"/>
            </a:endParaRPr>
          </a:p>
        </p:txBody>
      </p:sp>
      <p:sp>
        <p:nvSpPr>
          <p:cNvPr id="1039" name="Google Shape;1039;p12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3"/>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Sobreescritura</a:t>
            </a:r>
            <a:endParaRPr/>
          </a:p>
          <a:p>
            <a:pPr marL="0" lvl="0" indent="0" algn="l" rtl="0">
              <a:spcBef>
                <a:spcPts val="0"/>
              </a:spcBef>
              <a:spcAft>
                <a:spcPts val="0"/>
              </a:spcAft>
              <a:buNone/>
            </a:pPr>
            <a:r>
              <a:rPr lang="en"/>
              <a:t>Reglas</a:t>
            </a:r>
            <a:endParaRPr/>
          </a:p>
        </p:txBody>
      </p:sp>
      <p:sp>
        <p:nvSpPr>
          <p:cNvPr id="1046" name="Google Shape;1046;p12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114</a:t>
            </a:fld>
            <a:endParaRPr/>
          </a:p>
        </p:txBody>
      </p:sp>
      <p:graphicFrame>
        <p:nvGraphicFramePr>
          <p:cNvPr id="1047" name="Google Shape;1047;p123"/>
          <p:cNvGraphicFramePr/>
          <p:nvPr/>
        </p:nvGraphicFramePr>
        <p:xfrm>
          <a:off x="153575" y="1618450"/>
          <a:ext cx="8990450" cy="2578197"/>
        </p:xfrm>
        <a:graphic>
          <a:graphicData uri="http://schemas.openxmlformats.org/drawingml/2006/table">
            <a:tbl>
              <a:tblPr>
                <a:noFill/>
                <a:tableStyleId>{79658D01-FB2F-487F-899E-874338C85783}</a:tableStyleId>
              </a:tblPr>
              <a:tblGrid>
                <a:gridCol w="4495225">
                  <a:extLst>
                    <a:ext uri="{9D8B030D-6E8A-4147-A177-3AD203B41FA5}">
                      <a16:colId xmlns:a16="http://schemas.microsoft.com/office/drawing/2014/main" val="20000"/>
                    </a:ext>
                  </a:extLst>
                </a:gridCol>
                <a:gridCol w="4495225">
                  <a:extLst>
                    <a:ext uri="{9D8B030D-6E8A-4147-A177-3AD203B41FA5}">
                      <a16:colId xmlns:a16="http://schemas.microsoft.com/office/drawing/2014/main" val="20001"/>
                    </a:ext>
                  </a:extLst>
                </a:gridCol>
              </a:tblGrid>
              <a:tr h="381000">
                <a:tc>
                  <a:txBody>
                    <a:bodyPr/>
                    <a:lstStyle/>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Public class Instrumento{</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String tipo;</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void tocar()</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r>
                        <a:rPr lang="en" sz="1200">
                          <a:solidFill>
                            <a:srgbClr val="222222"/>
                          </a:solidFill>
                          <a:highlight>
                            <a:srgbClr val="FFFFFF"/>
                          </a:highlight>
                          <a:latin typeface="Consolas"/>
                          <a:ea typeface="Consolas"/>
                          <a:cs typeface="Consolas"/>
                          <a:sym typeface="Consolas"/>
                        </a:rPr>
                        <a:t>System.out.println("Tocar un Instrumento");</a:t>
                      </a:r>
                      <a:endParaRPr sz="120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a:t>
                      </a:r>
                      <a:endParaRPr sz="1250">
                        <a:solidFill>
                          <a:srgbClr val="222222"/>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250">
                          <a:solidFill>
                            <a:srgbClr val="000000"/>
                          </a:solidFill>
                          <a:latin typeface="Consolas"/>
                          <a:ea typeface="Consolas"/>
                          <a:cs typeface="Consolas"/>
                          <a:sym typeface="Consolas"/>
                        </a:rPr>
                        <a:t>public class</a:t>
                      </a:r>
                      <a:r>
                        <a:rPr lang="en" sz="1250">
                          <a:solidFill>
                            <a:srgbClr val="222222"/>
                          </a:solidFill>
                          <a:highlight>
                            <a:srgbClr val="FFFFFF"/>
                          </a:highlight>
                          <a:latin typeface="Consolas"/>
                          <a:ea typeface="Consolas"/>
                          <a:cs typeface="Consolas"/>
                          <a:sym typeface="Consolas"/>
                        </a:rPr>
                        <a:t> </a:t>
                      </a:r>
                      <a:r>
                        <a:rPr lang="en" sz="1250">
                          <a:solidFill>
                            <a:srgbClr val="000000"/>
                          </a:solidFill>
                          <a:latin typeface="Consolas"/>
                          <a:ea typeface="Consolas"/>
                          <a:cs typeface="Consolas"/>
                          <a:sym typeface="Consolas"/>
                        </a:rPr>
                        <a:t>Guitarra extends</a:t>
                      </a:r>
                      <a:r>
                        <a:rPr lang="en" sz="1250">
                          <a:solidFill>
                            <a:srgbClr val="222222"/>
                          </a:solidFill>
                          <a:highlight>
                            <a:srgbClr val="FFFFFF"/>
                          </a:highlight>
                          <a:latin typeface="Consolas"/>
                          <a:ea typeface="Consolas"/>
                          <a:cs typeface="Consolas"/>
                          <a:sym typeface="Consolas"/>
                        </a:rPr>
                        <a:t> </a:t>
                      </a:r>
                      <a:r>
                        <a:rPr lang="en" sz="1250">
                          <a:solidFill>
                            <a:srgbClr val="000000"/>
                          </a:solidFill>
                          <a:latin typeface="Consolas"/>
                          <a:ea typeface="Consolas"/>
                          <a:cs typeface="Consolas"/>
                          <a:sym typeface="Consolas"/>
                        </a:rPr>
                        <a:t>Instrumento {</a:t>
                      </a:r>
                      <a:endParaRPr sz="1250">
                        <a:solidFill>
                          <a:srgbClr val="000000"/>
                        </a:solidFill>
                        <a:latin typeface="Consolas"/>
                        <a:ea typeface="Consolas"/>
                        <a:cs typeface="Consolas"/>
                        <a:sym typeface="Consolas"/>
                      </a:endParaRPr>
                    </a:p>
                    <a:p>
                      <a:pPr marL="0" lvl="0" indent="0" algn="l" rtl="0">
                        <a:spcBef>
                          <a:spcPts val="0"/>
                        </a:spcBef>
                        <a:spcAft>
                          <a:spcPts val="0"/>
                        </a:spcAft>
                        <a:buNone/>
                      </a:pPr>
                      <a:endParaRPr sz="1250">
                        <a:solidFill>
                          <a:srgbClr val="000000"/>
                        </a:solidFill>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@Override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public void tocar()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System.out.println("Tocar La Guitarra");</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 </a:t>
                      </a:r>
                      <a:endParaRPr sz="1250">
                        <a:solidFill>
                          <a:srgbClr val="222222"/>
                        </a:solidFill>
                        <a:highlight>
                          <a:srgbClr val="FFFFFF"/>
                        </a:highlight>
                        <a:latin typeface="Consolas"/>
                        <a:ea typeface="Consolas"/>
                        <a:cs typeface="Consolas"/>
                        <a:sym typeface="Consolas"/>
                      </a:endParaRPr>
                    </a:p>
                    <a:p>
                      <a:pPr marL="165100" marR="165100" lvl="0" indent="0" algn="l" rtl="0">
                        <a:lnSpc>
                          <a:spcPct val="115000"/>
                        </a:lnSpc>
                        <a:spcBef>
                          <a:spcPts val="0"/>
                        </a:spcBef>
                        <a:spcAft>
                          <a:spcPts val="0"/>
                        </a:spcAft>
                        <a:buClr>
                          <a:srgbClr val="000000"/>
                        </a:buClr>
                        <a:buSzPts val="1100"/>
                        <a:buFont typeface="Arial"/>
                        <a:buNone/>
                      </a:pPr>
                      <a:r>
                        <a:rPr lang="en" sz="1250">
                          <a:solidFill>
                            <a:srgbClr val="222222"/>
                          </a:solidFill>
                          <a:highlight>
                            <a:srgbClr val="FFFFFF"/>
                          </a:highlight>
                          <a:latin typeface="Consolas"/>
                          <a:ea typeface="Consolas"/>
                          <a:cs typeface="Consolas"/>
                          <a:sym typeface="Consolas"/>
                        </a:rPr>
                        <a:t>}</a:t>
                      </a:r>
                      <a:endParaRPr sz="1250">
                        <a:solidFill>
                          <a:srgbClr val="222222"/>
                        </a:solidFill>
                        <a:highlight>
                          <a:srgbClr val="FFFFFF"/>
                        </a:highlight>
                        <a:latin typeface="Consolas"/>
                        <a:ea typeface="Consolas"/>
                        <a:cs typeface="Consolas"/>
                        <a:sym typeface="Consolas"/>
                      </a:endParaRPr>
                    </a:p>
                    <a:p>
                      <a:pPr marL="0" lvl="0" indent="0" algn="l" rtl="0">
                        <a:spcBef>
                          <a:spcPts val="0"/>
                        </a:spcBef>
                        <a:spcAft>
                          <a:spcPts val="0"/>
                        </a:spcAft>
                        <a:buNone/>
                      </a:pPr>
                      <a:endParaRPr sz="1250">
                        <a:solidFill>
                          <a:srgbClr val="000000"/>
                        </a:solidFill>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0"/>
                  </a:ext>
                </a:extLst>
              </a:tr>
            </a:tbl>
          </a:graphicData>
        </a:graphic>
      </p:graphicFrame>
      <p:sp>
        <p:nvSpPr>
          <p:cNvPr id="1048" name="Google Shape;1048;p123"/>
          <p:cNvSpPr txBox="1"/>
          <p:nvPr/>
        </p:nvSpPr>
        <p:spPr>
          <a:xfrm>
            <a:off x="588325" y="4192075"/>
            <a:ext cx="8464200" cy="7989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1800">
                <a:solidFill>
                  <a:schemeClr val="dk1"/>
                </a:solidFill>
                <a:latin typeface="Calibri"/>
                <a:ea typeface="Calibri"/>
                <a:cs typeface="Calibri"/>
                <a:sym typeface="Calibri"/>
              </a:rPr>
              <a:t>Identificar un método sobreescrito cuando tiene la anotación @override (no es obligatorio, pero si recomendable)</a:t>
            </a:r>
            <a:endParaRPr sz="1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24"/>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Clases abstractas</a:t>
            </a:r>
            <a:endParaRPr b="1"/>
          </a:p>
        </p:txBody>
      </p:sp>
      <p:sp>
        <p:nvSpPr>
          <p:cNvPr id="1055" name="Google Shape;1055;p124"/>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Una clase abstracta tiene métodos sin definición completa(métodos abstractos)</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Usadas como superclases para jerarquía de herencia</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Una clase abstracta no se instancia</a:t>
            </a:r>
            <a:endParaRPr>
              <a:solidFill>
                <a:schemeClr val="dk1"/>
              </a:solidFill>
              <a:latin typeface="Calibri"/>
              <a:ea typeface="Calibri"/>
              <a:cs typeface="Calibri"/>
              <a:sym typeface="Calibri"/>
            </a:endParaRPr>
          </a:p>
          <a:p>
            <a:pPr marL="457200" lvl="0" indent="-381000" algn="l" rtl="0">
              <a:lnSpc>
                <a:spcPct val="90000"/>
              </a:lnSpc>
              <a:spcBef>
                <a:spcPts val="1000"/>
              </a:spcBef>
              <a:spcAft>
                <a:spcPts val="0"/>
              </a:spcAft>
              <a:buClr>
                <a:schemeClr val="dk1"/>
              </a:buClr>
              <a:buSzPts val="2400"/>
              <a:buFont typeface="Calibri"/>
              <a:buChar char="▰"/>
            </a:pPr>
            <a:r>
              <a:rPr lang="en">
                <a:solidFill>
                  <a:schemeClr val="dk1"/>
                </a:solidFill>
                <a:latin typeface="Calibri"/>
                <a:ea typeface="Calibri"/>
                <a:cs typeface="Calibri"/>
                <a:sym typeface="Calibri"/>
              </a:rPr>
              <a:t>Si una clase contiene un método abstracto debe ser declarada como abstracta.</a:t>
            </a:r>
            <a:endParaRPr>
              <a:solidFill>
                <a:schemeClr val="dk1"/>
              </a:solidFill>
              <a:latin typeface="Calibri"/>
              <a:ea typeface="Calibri"/>
              <a:cs typeface="Calibri"/>
              <a:sym typeface="Calibri"/>
            </a:endParaRPr>
          </a:p>
        </p:txBody>
      </p:sp>
      <p:sp>
        <p:nvSpPr>
          <p:cNvPr id="1056" name="Google Shape;1056;p12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25"/>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Métodos abstractos</a:t>
            </a:r>
            <a:endParaRPr b="1"/>
          </a:p>
        </p:txBody>
      </p:sp>
      <p:sp>
        <p:nvSpPr>
          <p:cNvPr id="1063" name="Google Shape;1063;p125"/>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1800">
                <a:solidFill>
                  <a:schemeClr val="dk1"/>
                </a:solidFill>
                <a:latin typeface="Calibri"/>
                <a:ea typeface="Calibri"/>
                <a:cs typeface="Calibri"/>
                <a:sym typeface="Calibri"/>
              </a:rPr>
              <a:t>Sintaxis:</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modifier abstract type name(parameter-list); abstract type name(parameter-list)</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Ejemplo:</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public abstract int desplazarse(int posicion);</a:t>
            </a: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El modificador puede ser public o protected</a:t>
            </a:r>
            <a:endParaRPr sz="2200">
              <a:solidFill>
                <a:schemeClr val="dk1"/>
              </a:solidFill>
              <a:latin typeface="Calibri"/>
              <a:ea typeface="Calibri"/>
              <a:cs typeface="Calibri"/>
              <a:sym typeface="Calibri"/>
            </a:endParaRPr>
          </a:p>
          <a:p>
            <a:pPr marL="457200" lvl="0" indent="-368300" algn="l"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No hay que definir el cuerpo del método en la clase abstracta.</a:t>
            </a:r>
            <a:endParaRPr sz="2200">
              <a:solidFill>
                <a:schemeClr val="dk1"/>
              </a:solidFill>
              <a:latin typeface="Calibri"/>
              <a:ea typeface="Calibri"/>
              <a:cs typeface="Calibri"/>
              <a:sym typeface="Calibri"/>
            </a:endParaRPr>
          </a:p>
          <a:p>
            <a:pPr marL="457200" lvl="0" indent="-368300" algn="l"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Las clases hijas deberán implementar el método abstracto.</a:t>
            </a:r>
            <a:endParaRPr sz="22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p:txBody>
      </p:sp>
      <p:sp>
        <p:nvSpPr>
          <p:cNvPr id="1064" name="Google Shape;1064;p12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2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Clases abstractas</a:t>
            </a:r>
            <a:endParaRPr b="1"/>
          </a:p>
        </p:txBody>
      </p:sp>
      <p:sp>
        <p:nvSpPr>
          <p:cNvPr id="1071" name="Google Shape;1071;p1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117</a:t>
            </a:fld>
            <a:endParaRPr/>
          </a:p>
        </p:txBody>
      </p:sp>
      <p:sp>
        <p:nvSpPr>
          <p:cNvPr id="1072" name="Google Shape;1072;p126"/>
          <p:cNvSpPr txBox="1"/>
          <p:nvPr/>
        </p:nvSpPr>
        <p:spPr>
          <a:xfrm>
            <a:off x="4511750" y="1305575"/>
            <a:ext cx="39675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Using abstract methods and classes.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b="1">
                <a:solidFill>
                  <a:srgbClr val="000000"/>
                </a:solidFill>
                <a:latin typeface="Calibri"/>
                <a:ea typeface="Calibri"/>
                <a:cs typeface="Calibri"/>
                <a:sym typeface="Calibri"/>
              </a:rPr>
              <a:t>abstract</a:t>
            </a:r>
            <a:r>
              <a:rPr lang="en" sz="1600">
                <a:solidFill>
                  <a:srgbClr val="000000"/>
                </a:solidFill>
                <a:latin typeface="Calibri"/>
                <a:ea typeface="Calibri"/>
                <a:cs typeface="Calibri"/>
                <a:sym typeface="Calibri"/>
              </a:rPr>
              <a:t> class Figure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double dim1;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double dim2;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Figure(double a, double b)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dim1 = a;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dim2 = b;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area is now an abstract method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abstract double </a:t>
            </a:r>
            <a:r>
              <a:rPr lang="en" sz="1600" b="1">
                <a:solidFill>
                  <a:srgbClr val="000000"/>
                </a:solidFill>
                <a:latin typeface="Calibri"/>
                <a:ea typeface="Calibri"/>
                <a:cs typeface="Calibri"/>
                <a:sym typeface="Calibri"/>
              </a:rPr>
              <a:t>area</a:t>
            </a:r>
            <a:r>
              <a:rPr lang="en" sz="1600">
                <a:solidFill>
                  <a:srgbClr val="000000"/>
                </a:solidFill>
                <a:latin typeface="Calibri"/>
                <a:ea typeface="Calibri"/>
                <a:cs typeface="Calibri"/>
                <a:sym typeface="Calibri"/>
              </a:rPr>
              <a:t>();</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 </a:t>
            </a:r>
            <a:endParaRPr sz="1600">
              <a:solidFill>
                <a:srgbClr val="000000"/>
              </a:solidFill>
              <a:latin typeface="Calibri"/>
              <a:ea typeface="Calibri"/>
              <a:cs typeface="Calibri"/>
              <a:sym typeface="Calibri"/>
            </a:endParaRPr>
          </a:p>
        </p:txBody>
      </p:sp>
      <p:sp>
        <p:nvSpPr>
          <p:cNvPr id="1073" name="Google Shape;1073;p126"/>
          <p:cNvSpPr txBox="1"/>
          <p:nvPr/>
        </p:nvSpPr>
        <p:spPr>
          <a:xfrm>
            <a:off x="628650" y="1369225"/>
            <a:ext cx="32802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2000">
                <a:solidFill>
                  <a:srgbClr val="000000"/>
                </a:solidFill>
                <a:latin typeface="Calibri"/>
                <a:ea typeface="Calibri"/>
                <a:cs typeface="Calibri"/>
                <a:sym typeface="Calibri"/>
              </a:rPr>
              <a:t>Para definir una clase se usa el modificador abstract antes de la palabra class</a:t>
            </a:r>
            <a:endParaRPr sz="20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Ejemplo</a:t>
            </a:r>
            <a:endParaRPr sz="20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latin typeface="Calibri"/>
                <a:ea typeface="Calibri"/>
                <a:cs typeface="Calibri"/>
                <a:sym typeface="Calibri"/>
              </a:rPr>
              <a:t>p</a:t>
            </a:r>
            <a:r>
              <a:rPr lang="en" sz="2000">
                <a:solidFill>
                  <a:srgbClr val="000000"/>
                </a:solidFill>
                <a:latin typeface="Calibri"/>
                <a:ea typeface="Calibri"/>
                <a:cs typeface="Calibri"/>
                <a:sym typeface="Calibri"/>
              </a:rPr>
              <a:t>ublic abstract class Figura()</a:t>
            </a:r>
            <a:endParaRPr sz="2000">
              <a:solidFill>
                <a:srgbClr val="00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80" name="Google Shape;1080;p127"/>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228600" lvl="0" indent="-1524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Establece la forma que debe tener una clase (modelo o esqueleto)</a:t>
            </a:r>
            <a:endParaRPr>
              <a:solidFill>
                <a:schemeClr val="dk1"/>
              </a:solidFill>
              <a:latin typeface="Calibri"/>
              <a:ea typeface="Calibri"/>
              <a:cs typeface="Calibri"/>
              <a:sym typeface="Calibri"/>
            </a:endParaRPr>
          </a:p>
          <a:p>
            <a:pPr marL="228600" lvl="0" indent="-1524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 Tiene métodos abstractos, constantes y métodos por defecto. </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 Establecen una relación “ACTUA COMO” en comparación con la herencia “ES-UN”</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 No es una clase. No puede ser instanciada.  </a:t>
            </a:r>
            <a:endParaRPr>
              <a:solidFill>
                <a:schemeClr val="dk1"/>
              </a:solidFill>
              <a:latin typeface="Calibri"/>
              <a:ea typeface="Calibri"/>
              <a:cs typeface="Calibri"/>
              <a:sym typeface="Calibri"/>
            </a:endParaRPr>
          </a:p>
          <a:p>
            <a:pPr marL="228600" lvl="0" indent="-1524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Puede extender otra interfaz</a:t>
            </a:r>
            <a:endParaRPr>
              <a:solidFill>
                <a:schemeClr val="dk1"/>
              </a:solidFill>
              <a:latin typeface="Calibri"/>
              <a:ea typeface="Calibri"/>
              <a:cs typeface="Calibri"/>
              <a:sym typeface="Calibri"/>
            </a:endParaRPr>
          </a:p>
        </p:txBody>
      </p:sp>
      <p:sp>
        <p:nvSpPr>
          <p:cNvPr id="1081" name="Google Shape;1081;p12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2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88" name="Google Shape;1088;p12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119</a:t>
            </a:fld>
            <a:endParaRPr/>
          </a:p>
        </p:txBody>
      </p:sp>
      <p:sp>
        <p:nvSpPr>
          <p:cNvPr id="1089" name="Google Shape;1089;p128"/>
          <p:cNvSpPr txBox="1"/>
          <p:nvPr/>
        </p:nvSpPr>
        <p:spPr>
          <a:xfrm>
            <a:off x="95250" y="1521625"/>
            <a:ext cx="4031100" cy="3263400"/>
          </a:xfrm>
          <a:prstGeom prst="rect">
            <a:avLst/>
          </a:prstGeom>
          <a:noFill/>
          <a:ln>
            <a:noFill/>
          </a:ln>
        </p:spPr>
        <p:txBody>
          <a:bodyPr spcFirstLastPara="1" wrap="square" lIns="91425" tIns="91425" rIns="91425" bIns="91425" anchor="t" anchorCtr="0">
            <a:noAutofit/>
          </a:bodyPr>
          <a:lstStyle/>
          <a:p>
            <a:pPr marL="228600" lvl="0" indent="-139700" algn="l" rtl="0">
              <a:lnSpc>
                <a:spcPct val="90000"/>
              </a:lnSpc>
              <a:spcBef>
                <a:spcPts val="0"/>
              </a:spcBef>
              <a:spcAft>
                <a:spcPts val="0"/>
              </a:spcAft>
              <a:buClr>
                <a:srgbClr val="00B0F0"/>
              </a:buClr>
              <a:buSzPts val="2200"/>
              <a:buChar char="•"/>
            </a:pPr>
            <a:r>
              <a:rPr lang="en" sz="2200">
                <a:solidFill>
                  <a:srgbClr val="000000"/>
                </a:solidFill>
                <a:latin typeface="Calibri"/>
                <a:ea typeface="Calibri"/>
                <a:cs typeface="Calibri"/>
                <a:sym typeface="Calibri"/>
              </a:rPr>
              <a:t>No tiene variables de instancia, sólo constantes. </a:t>
            </a:r>
            <a:endParaRPr sz="2200">
              <a:solidFill>
                <a:srgbClr val="000000"/>
              </a:solidFill>
              <a:latin typeface="Calibri"/>
              <a:ea typeface="Calibri"/>
              <a:cs typeface="Calibri"/>
              <a:sym typeface="Calibri"/>
            </a:endParaRPr>
          </a:p>
          <a:p>
            <a:pPr marL="685800" lvl="1" indent="-139700" algn="l" rtl="0">
              <a:lnSpc>
                <a:spcPct val="90000"/>
              </a:lnSpc>
              <a:spcBef>
                <a:spcPts val="500"/>
              </a:spcBef>
              <a:spcAft>
                <a:spcPts val="0"/>
              </a:spcAft>
              <a:buClr>
                <a:srgbClr val="00B0F0"/>
              </a:buClr>
              <a:buSzPts val="2200"/>
              <a:buChar char="•"/>
            </a:pPr>
            <a:r>
              <a:rPr lang="en" sz="2200">
                <a:solidFill>
                  <a:srgbClr val="000000"/>
                </a:solidFill>
                <a:latin typeface="Calibri"/>
                <a:ea typeface="Calibri"/>
                <a:cs typeface="Calibri"/>
                <a:sym typeface="Calibri"/>
              </a:rPr>
              <a:t>(public static final).</a:t>
            </a:r>
            <a:endParaRPr sz="2200">
              <a:solidFill>
                <a:srgbClr val="000000"/>
              </a:solidFill>
              <a:latin typeface="Calibri"/>
              <a:ea typeface="Calibri"/>
              <a:cs typeface="Calibri"/>
              <a:sym typeface="Calibri"/>
            </a:endParaRPr>
          </a:p>
          <a:p>
            <a:pPr marL="228600" lvl="0" indent="-139700" algn="l" rtl="0">
              <a:lnSpc>
                <a:spcPct val="90000"/>
              </a:lnSpc>
              <a:spcBef>
                <a:spcPts val="1000"/>
              </a:spcBef>
              <a:spcAft>
                <a:spcPts val="0"/>
              </a:spcAft>
              <a:buClr>
                <a:srgbClr val="00B0F0"/>
              </a:buClr>
              <a:buSzPts val="2200"/>
              <a:buChar char="•"/>
            </a:pPr>
            <a:r>
              <a:rPr lang="en" sz="2200">
                <a:solidFill>
                  <a:srgbClr val="000000"/>
                </a:solidFill>
                <a:latin typeface="Calibri"/>
                <a:ea typeface="Calibri"/>
                <a:cs typeface="Calibri"/>
                <a:sym typeface="Calibri"/>
              </a:rPr>
              <a:t>En una interfaz todos los métodos son públicos y abstract (no es necesario especificar).</a:t>
            </a:r>
            <a:endParaRPr sz="22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endParaRPr sz="2200">
              <a:solidFill>
                <a:srgbClr val="000000"/>
              </a:solidFill>
              <a:latin typeface="Calibri"/>
              <a:ea typeface="Calibri"/>
              <a:cs typeface="Calibri"/>
              <a:sym typeface="Calibri"/>
            </a:endParaRPr>
          </a:p>
        </p:txBody>
      </p:sp>
      <p:sp>
        <p:nvSpPr>
          <p:cNvPr id="1090" name="Google Shape;1090;p128"/>
          <p:cNvSpPr txBox="1"/>
          <p:nvPr/>
        </p:nvSpPr>
        <p:spPr>
          <a:xfrm>
            <a:off x="4036000" y="1369225"/>
            <a:ext cx="47823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2800">
                <a:solidFill>
                  <a:srgbClr val="000000"/>
                </a:solidFill>
                <a:latin typeface="Calibri"/>
                <a:ea typeface="Calibri"/>
                <a:cs typeface="Calibri"/>
                <a:sym typeface="Calibri"/>
              </a:rPr>
              <a:t>Sintaxis</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B050"/>
                </a:solidFill>
                <a:latin typeface="Calibri"/>
                <a:ea typeface="Calibri"/>
                <a:cs typeface="Calibri"/>
                <a:sym typeface="Calibri"/>
              </a:rPr>
              <a:t>interface</a:t>
            </a:r>
            <a:r>
              <a:rPr lang="en" sz="2000">
                <a:solidFill>
                  <a:srgbClr val="000000"/>
                </a:solidFill>
                <a:latin typeface="Calibri"/>
                <a:ea typeface="Calibri"/>
                <a:cs typeface="Calibri"/>
                <a:sym typeface="Calibri"/>
              </a:rPr>
              <a:t> NombreInterface{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int var1 //es una constante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//método abstracto llamado method1()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void method1();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//método abstracto llamado method2()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int method2(String param1);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Mi primer programa en </a:t>
            </a:r>
            <a:endParaRPr/>
          </a:p>
          <a:p>
            <a:pPr marL="0" lvl="0" indent="0" algn="l" rtl="0">
              <a:spcBef>
                <a:spcPts val="0"/>
              </a:spcBef>
              <a:spcAft>
                <a:spcPts val="0"/>
              </a:spcAft>
              <a:buNone/>
            </a:pPr>
            <a:r>
              <a:rPr lang="en"/>
              <a:t>JAVA</a:t>
            </a:r>
            <a:endParaRPr/>
          </a:p>
        </p:txBody>
      </p:sp>
      <p:sp>
        <p:nvSpPr>
          <p:cNvPr id="237" name="Google Shape;237;p25"/>
          <p:cNvSpPr txBox="1">
            <a:spLocks noGrp="1"/>
          </p:cNvSpPr>
          <p:nvPr>
            <p:ph type="body" idx="1"/>
          </p:nvPr>
        </p:nvSpPr>
        <p:spPr>
          <a:xfrm>
            <a:off x="99325" y="1680700"/>
            <a:ext cx="83586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r>
              <a:rPr lang="en" sz="1800">
                <a:solidFill>
                  <a:srgbClr val="000000"/>
                </a:solidFill>
              </a:rPr>
              <a:t>Utilizando Eclipse IDE crearemos nuestra primera aplicación en JAVA</a:t>
            </a:r>
            <a:endParaRPr sz="1800">
              <a:solidFill>
                <a:srgbClr val="000000"/>
              </a:solidFill>
            </a:endParaRPr>
          </a:p>
          <a:p>
            <a:pPr marL="914400" lvl="0" indent="-342900" algn="l" rtl="0">
              <a:spcBef>
                <a:spcPts val="600"/>
              </a:spcBef>
              <a:spcAft>
                <a:spcPts val="0"/>
              </a:spcAft>
              <a:buClr>
                <a:srgbClr val="000000"/>
              </a:buClr>
              <a:buSzPts val="1800"/>
              <a:buChar char="▰"/>
            </a:pPr>
            <a:r>
              <a:rPr lang="en" sz="1800">
                <a:solidFill>
                  <a:srgbClr val="000000"/>
                </a:solidFill>
              </a:rPr>
              <a:t>Ejecutar Eclipse, seleccionar workspace(directorio donde se guardaran los proyectos)</a:t>
            </a:r>
            <a:endParaRPr sz="1800">
              <a:solidFill>
                <a:srgbClr val="000000"/>
              </a:solidFill>
            </a:endParaRPr>
          </a:p>
          <a:p>
            <a:pPr marL="914400" lvl="0" indent="-342900" algn="l" rtl="0">
              <a:spcBef>
                <a:spcPts val="0"/>
              </a:spcBef>
              <a:spcAft>
                <a:spcPts val="0"/>
              </a:spcAft>
              <a:buClr>
                <a:srgbClr val="000000"/>
              </a:buClr>
              <a:buSzPts val="1800"/>
              <a:buChar char="▰"/>
            </a:pPr>
            <a:r>
              <a:rPr lang="en" sz="1800">
                <a:solidFill>
                  <a:srgbClr val="000000"/>
                </a:solidFill>
              </a:rPr>
              <a:t>Crear nuevo proyecto</a:t>
            </a:r>
            <a:endParaRPr sz="1800">
              <a:solidFill>
                <a:srgbClr val="000000"/>
              </a:solidFill>
            </a:endParaRPr>
          </a:p>
          <a:p>
            <a:pPr marL="457200" lvl="0" indent="457200" algn="l" rtl="0">
              <a:spcBef>
                <a:spcPts val="600"/>
              </a:spcBef>
              <a:spcAft>
                <a:spcPts val="0"/>
              </a:spcAft>
              <a:buNone/>
            </a:pPr>
            <a:r>
              <a:rPr lang="en" sz="1800">
                <a:solidFill>
                  <a:srgbClr val="000000"/>
                </a:solidFill>
              </a:rPr>
              <a:t>File-&gt; New -&gt; Create a JAVA Project</a:t>
            </a:r>
            <a:endParaRPr sz="1800">
              <a:solidFill>
                <a:srgbClr val="000000"/>
              </a:solidFill>
            </a:endParaRPr>
          </a:p>
          <a:p>
            <a:pPr marL="914400" lvl="0" indent="0" algn="l" rtl="0">
              <a:spcBef>
                <a:spcPts val="600"/>
              </a:spcBef>
              <a:spcAft>
                <a:spcPts val="0"/>
              </a:spcAft>
              <a:buNone/>
            </a:pPr>
            <a:r>
              <a:rPr lang="en" sz="1800">
                <a:solidFill>
                  <a:srgbClr val="000000"/>
                </a:solidFill>
              </a:rPr>
              <a:t>En la nueva ventana escribir el nombre </a:t>
            </a:r>
            <a:endParaRPr sz="1800">
              <a:solidFill>
                <a:srgbClr val="000000"/>
              </a:solidFill>
            </a:endParaRPr>
          </a:p>
          <a:p>
            <a:pPr marL="914400" lvl="0" indent="0" algn="l" rtl="0">
              <a:spcBef>
                <a:spcPts val="600"/>
              </a:spcBef>
              <a:spcAft>
                <a:spcPts val="0"/>
              </a:spcAft>
              <a:buNone/>
            </a:pPr>
            <a:r>
              <a:rPr lang="en" sz="1800">
                <a:solidFill>
                  <a:srgbClr val="000000"/>
                </a:solidFill>
              </a:rPr>
              <a:t>del proyecto y dar click en Finish</a:t>
            </a:r>
            <a:endParaRPr sz="1800">
              <a:solidFill>
                <a:srgbClr val="000000"/>
              </a:solidFill>
            </a:endParaRPr>
          </a:p>
          <a:p>
            <a:pPr marL="457200" lvl="0" indent="0" algn="l" rtl="0">
              <a:spcBef>
                <a:spcPts val="600"/>
              </a:spcBef>
              <a:spcAft>
                <a:spcPts val="0"/>
              </a:spcAft>
              <a:buNone/>
            </a:pPr>
            <a:endParaRPr>
              <a:solidFill>
                <a:schemeClr val="dk1"/>
              </a:solidFill>
            </a:endParaRPr>
          </a:p>
        </p:txBody>
      </p:sp>
      <p:sp>
        <p:nvSpPr>
          <p:cNvPr id="238" name="Google Shape;238;p2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a:t>
            </a:fld>
            <a:endParaRPr/>
          </a:p>
        </p:txBody>
      </p:sp>
      <p:pic>
        <p:nvPicPr>
          <p:cNvPr id="239" name="Google Shape;239;p25"/>
          <p:cNvPicPr preferRelativeResize="0"/>
          <p:nvPr/>
        </p:nvPicPr>
        <p:blipFill>
          <a:blip r:embed="rId3">
            <a:alphaModFix/>
          </a:blip>
          <a:stretch>
            <a:fillRect/>
          </a:stretch>
        </p:blipFill>
        <p:spPr>
          <a:xfrm>
            <a:off x="5600025" y="3600938"/>
            <a:ext cx="3448050" cy="10191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Interfaces</a:t>
            </a:r>
            <a:endParaRPr b="1"/>
          </a:p>
        </p:txBody>
      </p:sp>
      <p:sp>
        <p:nvSpPr>
          <p:cNvPr id="1097" name="Google Shape;1097;p12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120</a:t>
            </a:fld>
            <a:endParaRPr/>
          </a:p>
        </p:txBody>
      </p:sp>
      <p:sp>
        <p:nvSpPr>
          <p:cNvPr id="1098" name="Google Shape;1098;p129"/>
          <p:cNvSpPr txBox="1"/>
          <p:nvPr/>
        </p:nvSpPr>
        <p:spPr>
          <a:xfrm>
            <a:off x="95250" y="1521625"/>
            <a:ext cx="4031100" cy="3263400"/>
          </a:xfrm>
          <a:prstGeom prst="rect">
            <a:avLst/>
          </a:prstGeom>
          <a:noFill/>
          <a:ln>
            <a:noFill/>
          </a:ln>
        </p:spPr>
        <p:txBody>
          <a:bodyPr spcFirstLastPara="1" wrap="square" lIns="91425" tIns="91425" rIns="91425" bIns="91425" anchor="t" anchorCtr="0">
            <a:noAutofit/>
          </a:bodyPr>
          <a:lstStyle/>
          <a:p>
            <a:pPr marL="228600" lvl="0" indent="-152400" algn="l"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Usar la palabra clave implements en la declaración de la clase.  </a:t>
            </a:r>
            <a:endParaRPr sz="2400">
              <a:solidFill>
                <a:schemeClr val="dk1"/>
              </a:solidFill>
              <a:latin typeface="Calibri"/>
              <a:ea typeface="Calibri"/>
              <a:cs typeface="Calibri"/>
              <a:sym typeface="Calibri"/>
            </a:endParaRPr>
          </a:p>
          <a:p>
            <a:pPr marL="228600" lvl="0" indent="0" algn="l" rtl="0">
              <a:lnSpc>
                <a:spcPct val="90000"/>
              </a:lnSpc>
              <a:spcBef>
                <a:spcPts val="1000"/>
              </a:spcBef>
              <a:spcAft>
                <a:spcPts val="0"/>
              </a:spcAft>
              <a:buClr>
                <a:srgbClr val="00B0F0"/>
              </a:buClr>
              <a:buSzPts val="2800"/>
              <a:buFont typeface="Arial"/>
              <a:buNone/>
            </a:pPr>
            <a:endParaRPr sz="2400">
              <a:solidFill>
                <a:schemeClr val="dk1"/>
              </a:solidFill>
              <a:latin typeface="Calibri"/>
              <a:ea typeface="Calibri"/>
              <a:cs typeface="Calibri"/>
              <a:sym typeface="Calibri"/>
            </a:endParaRPr>
          </a:p>
          <a:p>
            <a:pPr marL="177800" lvl="0" indent="0" algn="l" rtl="0">
              <a:lnSpc>
                <a:spcPct val="90000"/>
              </a:lnSpc>
              <a:spcBef>
                <a:spcPts val="1000"/>
              </a:spcBef>
              <a:spcAft>
                <a:spcPts val="0"/>
              </a:spcAft>
              <a:buClr>
                <a:srgbClr val="00B0F0"/>
              </a:buClr>
              <a:buSzPts val="2800"/>
              <a:buFont typeface="Arial"/>
              <a:buNone/>
            </a:pPr>
            <a:r>
              <a:rPr lang="en" sz="2400" i="1">
                <a:solidFill>
                  <a:schemeClr val="dk1"/>
                </a:solidFill>
                <a:latin typeface="Calibri"/>
                <a:ea typeface="Calibri"/>
                <a:cs typeface="Calibri"/>
                <a:sym typeface="Calibri"/>
              </a:rPr>
              <a:t>class NombreClase </a:t>
            </a:r>
            <a:r>
              <a:rPr lang="en" sz="2400" i="1">
                <a:solidFill>
                  <a:srgbClr val="00B050"/>
                </a:solidFill>
                <a:latin typeface="Calibri"/>
                <a:ea typeface="Calibri"/>
                <a:cs typeface="Calibri"/>
                <a:sym typeface="Calibri"/>
              </a:rPr>
              <a:t>implements</a:t>
            </a:r>
            <a:r>
              <a:rPr lang="en" sz="2400" i="1">
                <a:solidFill>
                  <a:schemeClr val="dk1"/>
                </a:solidFill>
                <a:latin typeface="Calibri"/>
                <a:ea typeface="Calibri"/>
                <a:cs typeface="Calibri"/>
                <a:sym typeface="Calibri"/>
              </a:rPr>
              <a:t> NombreInterfaz</a:t>
            </a:r>
            <a:endParaRPr sz="2400">
              <a:latin typeface="Calibri"/>
              <a:ea typeface="Calibri"/>
              <a:cs typeface="Calibri"/>
              <a:sym typeface="Calibri"/>
            </a:endParaRPr>
          </a:p>
        </p:txBody>
      </p:sp>
      <p:sp>
        <p:nvSpPr>
          <p:cNvPr id="1099" name="Google Shape;1099;p129"/>
          <p:cNvSpPr txBox="1"/>
          <p:nvPr/>
        </p:nvSpPr>
        <p:spPr>
          <a:xfrm>
            <a:off x="4539900" y="1343750"/>
            <a:ext cx="4604100" cy="3263400"/>
          </a:xfrm>
          <a:prstGeom prst="rect">
            <a:avLst/>
          </a:prstGeom>
          <a:noFill/>
          <a:ln>
            <a:noFill/>
          </a:ln>
        </p:spPr>
        <p:txBody>
          <a:bodyPr spcFirstLastPara="1" wrap="square" lIns="91425" tIns="91425" rIns="91425" bIns="91425" anchor="t" anchorCtr="0">
            <a:noAutofit/>
          </a:bodyPr>
          <a:lstStyle/>
          <a:p>
            <a:pPr marL="35999" lvl="0" indent="0" algn="l" rtl="0">
              <a:lnSpc>
                <a:spcPct val="90000"/>
              </a:lnSpc>
              <a:spcBef>
                <a:spcPts val="0"/>
              </a:spcBef>
              <a:spcAft>
                <a:spcPts val="0"/>
              </a:spcAft>
              <a:buNone/>
            </a:pPr>
            <a:r>
              <a:rPr lang="en" sz="1600">
                <a:solidFill>
                  <a:srgbClr val="00B050"/>
                </a:solidFill>
                <a:latin typeface="Calibri"/>
                <a:ea typeface="Calibri"/>
                <a:cs typeface="Calibri"/>
                <a:sym typeface="Calibri"/>
              </a:rPr>
              <a:t>interface</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float rateOfInterest();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SBI </a:t>
            </a:r>
            <a:r>
              <a:rPr lang="en" sz="1600">
                <a:solidFill>
                  <a:srgbClr val="00B050"/>
                </a:solidFill>
                <a:latin typeface="Calibri"/>
                <a:ea typeface="Calibri"/>
                <a:cs typeface="Calibri"/>
                <a:sym typeface="Calibri"/>
              </a:rPr>
              <a:t>implements</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float rateOfInterest(){return 9.15f;}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PNB </a:t>
            </a:r>
            <a:r>
              <a:rPr lang="en" sz="1600">
                <a:solidFill>
                  <a:srgbClr val="00B050"/>
                </a:solidFill>
                <a:latin typeface="Calibri"/>
                <a:ea typeface="Calibri"/>
                <a:cs typeface="Calibri"/>
                <a:sym typeface="Calibri"/>
              </a:rPr>
              <a:t>implements</a:t>
            </a:r>
            <a:r>
              <a:rPr lang="en" sz="1600">
                <a:solidFill>
                  <a:srgbClr val="000000"/>
                </a:solidFill>
                <a:latin typeface="Calibri"/>
                <a:ea typeface="Calibri"/>
                <a:cs typeface="Calibri"/>
                <a:sym typeface="Calibri"/>
              </a:rPr>
              <a:t> Bank{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float rateOfInterest(){return 9.7f;}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class TestInterface2{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public static void main(String[] args){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Bank b=new SBI();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System.out.println("ROI: "+b.rateOfInterest());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35999"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3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 </a:t>
            </a:r>
            <a:endParaRPr/>
          </a:p>
          <a:p>
            <a:pPr marL="0" lvl="0" indent="0" algn="l" rtl="0">
              <a:spcBef>
                <a:spcPts val="0"/>
              </a:spcBef>
              <a:spcAft>
                <a:spcPts val="0"/>
              </a:spcAft>
              <a:buNone/>
            </a:pPr>
            <a:r>
              <a:rPr lang="en"/>
              <a:t>Comparable</a:t>
            </a:r>
            <a:endParaRPr b="1"/>
          </a:p>
        </p:txBody>
      </p:sp>
      <p:sp>
        <p:nvSpPr>
          <p:cNvPr id="1106" name="Google Shape;1106;p13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121</a:t>
            </a:fld>
            <a:endParaRPr/>
          </a:p>
        </p:txBody>
      </p:sp>
      <p:sp>
        <p:nvSpPr>
          <p:cNvPr id="1107" name="Google Shape;1107;p130"/>
          <p:cNvSpPr txBox="1"/>
          <p:nvPr/>
        </p:nvSpPr>
        <p:spPr>
          <a:xfrm>
            <a:off x="628650" y="1369225"/>
            <a:ext cx="3585600" cy="3263400"/>
          </a:xfrm>
          <a:prstGeom prst="rect">
            <a:avLst/>
          </a:prstGeom>
          <a:noFill/>
          <a:ln>
            <a:noFill/>
          </a:ln>
        </p:spPr>
        <p:txBody>
          <a:bodyPr spcFirstLastPara="1" wrap="square" lIns="91425" tIns="91425" rIns="91425" bIns="91425" anchor="t" anchorCtr="0">
            <a:noAutofit/>
          </a:bodyPr>
          <a:lstStyle/>
          <a:p>
            <a:pPr marL="228600" lvl="0" indent="-1270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Permite realizar la comparación de objetos.</a:t>
            </a:r>
            <a:endParaRPr sz="2000">
              <a:solidFill>
                <a:srgbClr val="000000"/>
              </a:solidFill>
              <a:latin typeface="Calibri"/>
              <a:ea typeface="Calibri"/>
              <a:cs typeface="Calibri"/>
              <a:sym typeface="Calibri"/>
            </a:endParaRPr>
          </a:p>
          <a:p>
            <a:pPr marL="228600" lvl="0" indent="-127000" algn="l"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Solo un método compareTo</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n=-1 si el objeto es menor</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n=1 si el objeto es mayor</a:t>
            </a:r>
            <a:endParaRPr sz="2000">
              <a:solidFill>
                <a:srgbClr val="000000"/>
              </a:solidFill>
              <a:latin typeface="Calibri"/>
              <a:ea typeface="Calibri"/>
              <a:cs typeface="Calibri"/>
              <a:sym typeface="Calibri"/>
            </a:endParaRPr>
          </a:p>
          <a:p>
            <a:pPr marL="685800" lvl="1" indent="-127000" algn="l" rtl="0">
              <a:lnSpc>
                <a:spcPct val="90000"/>
              </a:lnSpc>
              <a:spcBef>
                <a:spcPts val="500"/>
              </a:spcBef>
              <a:spcAft>
                <a:spcPts val="0"/>
              </a:spcAft>
              <a:buClr>
                <a:srgbClr val="00B0F0"/>
              </a:buClr>
              <a:buSzPts val="2000"/>
              <a:buChar char="•"/>
            </a:pPr>
            <a:r>
              <a:rPr lang="en" sz="2000">
                <a:solidFill>
                  <a:srgbClr val="000000"/>
                </a:solidFill>
                <a:latin typeface="Calibri"/>
                <a:ea typeface="Calibri"/>
                <a:cs typeface="Calibri"/>
                <a:sym typeface="Calibri"/>
              </a:rPr>
              <a:t>Retorna n=0 si son iguales</a:t>
            </a:r>
            <a:endParaRPr sz="20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108" name="Google Shape;1108;p130"/>
          <p:cNvSpPr txBox="1"/>
          <p:nvPr/>
        </p:nvSpPr>
        <p:spPr>
          <a:xfrm>
            <a:off x="4876275" y="1292825"/>
            <a:ext cx="3692100" cy="3263400"/>
          </a:xfrm>
          <a:prstGeom prst="rect">
            <a:avLst/>
          </a:prstGeom>
          <a:noFill/>
          <a:ln>
            <a:noFill/>
          </a:ln>
        </p:spPr>
        <p:txBody>
          <a:bodyPr spcFirstLastPara="1" wrap="square" lIns="91425" tIns="91425" rIns="91425" bIns="91425" anchor="t" anchorCtr="0">
            <a:noAutofit/>
          </a:bodyPr>
          <a:lstStyle/>
          <a:p>
            <a:pPr marL="228600" lvl="0" indent="-177800" algn="l" rtl="0">
              <a:lnSpc>
                <a:spcPct val="90000"/>
              </a:lnSpc>
              <a:spcBef>
                <a:spcPts val="0"/>
              </a:spcBef>
              <a:spcAft>
                <a:spcPts val="0"/>
              </a:spcAft>
              <a:buClr>
                <a:srgbClr val="00B0F0"/>
              </a:buClr>
              <a:buSzPts val="2800"/>
              <a:buChar char="•"/>
            </a:pPr>
            <a:r>
              <a:rPr lang="en" sz="2800">
                <a:solidFill>
                  <a:srgbClr val="000000"/>
                </a:solidFill>
                <a:latin typeface="Calibri"/>
                <a:ea typeface="Calibri"/>
                <a:cs typeface="Calibri"/>
                <a:sym typeface="Calibri"/>
              </a:rPr>
              <a:t>Ejemplo</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public class </a:t>
            </a:r>
            <a:r>
              <a:rPr lang="en" sz="2000" b="1">
                <a:solidFill>
                  <a:srgbClr val="000000"/>
                </a:solidFill>
                <a:latin typeface="Calibri"/>
                <a:ea typeface="Calibri"/>
                <a:cs typeface="Calibri"/>
                <a:sym typeface="Calibri"/>
              </a:rPr>
              <a:t>Persona</a:t>
            </a: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int </a:t>
            </a:r>
            <a:r>
              <a:rPr lang="en" sz="2000" b="1">
                <a:solidFill>
                  <a:srgbClr val="000000"/>
                </a:solidFill>
                <a:latin typeface="Calibri"/>
                <a:ea typeface="Calibri"/>
                <a:cs typeface="Calibri"/>
                <a:sym typeface="Calibri"/>
              </a:rPr>
              <a:t>dni</a:t>
            </a:r>
            <a:r>
              <a:rPr lang="en" sz="2000">
                <a:solidFill>
                  <a:srgbClr val="000000"/>
                </a:solidFill>
                <a:latin typeface="Calibri"/>
                <a:ea typeface="Calibri"/>
                <a:cs typeface="Calibri"/>
                <a:sym typeface="Calibri"/>
              </a:rPr>
              <a:t>, </a:t>
            </a:r>
            <a:r>
              <a:rPr lang="en" sz="2000" b="1">
                <a:solidFill>
                  <a:srgbClr val="000000"/>
                </a:solidFill>
                <a:latin typeface="Calibri"/>
                <a:ea typeface="Calibri"/>
                <a:cs typeface="Calibri"/>
                <a:sym typeface="Calibri"/>
              </a:rPr>
              <a:t>edad</a:t>
            </a:r>
            <a:r>
              <a:rPr lang="en" sz="2000">
                <a:solidFill>
                  <a:srgbClr val="000000"/>
                </a:solidFill>
                <a:latin typeface="Calibri"/>
                <a:ea typeface="Calibri"/>
                <a:cs typeface="Calibri"/>
                <a:sym typeface="Calibri"/>
              </a:rPr>
              <a:t>;</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public Persona( int d, int e){</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this.dni = d;</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this.edad = e;</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   }</a:t>
            </a:r>
            <a:endParaRPr sz="2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2000">
                <a:solidFill>
                  <a:srgbClr val="000000"/>
                </a:solidFill>
                <a:latin typeface="Calibri"/>
                <a:ea typeface="Calibri"/>
                <a:cs typeface="Calibri"/>
                <a:sym typeface="Calibri"/>
              </a:rPr>
              <a:t>}</a:t>
            </a:r>
            <a:endParaRPr sz="28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 </a:t>
            </a:r>
            <a:endParaRPr/>
          </a:p>
          <a:p>
            <a:pPr marL="0" lvl="0" indent="0" algn="l" rtl="0">
              <a:spcBef>
                <a:spcPts val="0"/>
              </a:spcBef>
              <a:spcAft>
                <a:spcPts val="0"/>
              </a:spcAft>
              <a:buNone/>
            </a:pPr>
            <a:r>
              <a:rPr lang="en"/>
              <a:t>Comparable</a:t>
            </a:r>
            <a:endParaRPr b="1"/>
          </a:p>
        </p:txBody>
      </p:sp>
      <p:sp>
        <p:nvSpPr>
          <p:cNvPr id="1115" name="Google Shape;1115;p13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122</a:t>
            </a:fld>
            <a:endParaRPr/>
          </a:p>
        </p:txBody>
      </p:sp>
      <p:sp>
        <p:nvSpPr>
          <p:cNvPr id="1116" name="Google Shape;1116;p131"/>
          <p:cNvSpPr txBox="1"/>
          <p:nvPr/>
        </p:nvSpPr>
        <p:spPr>
          <a:xfrm>
            <a:off x="259225" y="1369225"/>
            <a:ext cx="3522300" cy="32634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800">
                <a:solidFill>
                  <a:srgbClr val="000000"/>
                </a:solidFill>
                <a:latin typeface="Calibri"/>
                <a:ea typeface="Calibri"/>
                <a:cs typeface="Calibri"/>
                <a:sym typeface="Calibri"/>
              </a:rPr>
              <a:t>public class Persona </a:t>
            </a:r>
            <a:r>
              <a:rPr lang="en" sz="1800" b="1">
                <a:solidFill>
                  <a:srgbClr val="000000"/>
                </a:solidFill>
                <a:latin typeface="Calibri"/>
                <a:ea typeface="Calibri"/>
                <a:cs typeface="Calibri"/>
                <a:sym typeface="Calibri"/>
              </a:rPr>
              <a:t>implements Comparable&lt;Persona&gt;</a:t>
            </a:r>
            <a:r>
              <a:rPr lang="en" sz="1800">
                <a:solidFill>
                  <a:srgbClr val="000000"/>
                </a:solidFill>
                <a:latin typeface="Calibri"/>
                <a:ea typeface="Calibri"/>
                <a:cs typeface="Calibri"/>
                <a:sym typeface="Calibri"/>
              </a:rPr>
              <a:t>{</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public int dni, edad;</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public Persona( int d, int e){</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this.dni = d;</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this.edad = e;</a:t>
            </a:r>
            <a:endParaRPr sz="18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800">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
        <p:nvSpPr>
          <p:cNvPr id="1117" name="Google Shape;1117;p131"/>
          <p:cNvSpPr txBox="1"/>
          <p:nvPr/>
        </p:nvSpPr>
        <p:spPr>
          <a:xfrm>
            <a:off x="4086925" y="836125"/>
            <a:ext cx="4850700" cy="37965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None/>
            </a:pPr>
            <a:r>
              <a:rPr lang="en" sz="1600">
                <a:solidFill>
                  <a:srgbClr val="000000"/>
                </a:solidFill>
                <a:latin typeface="Calibri"/>
                <a:ea typeface="Calibri"/>
                <a:cs typeface="Calibri"/>
                <a:sym typeface="Calibri"/>
              </a:rPr>
              <a:t>  </a:t>
            </a:r>
            <a:r>
              <a:rPr lang="en" sz="1600" b="1">
                <a:solidFill>
                  <a:srgbClr val="000000"/>
                </a:solidFill>
                <a:latin typeface="Calibri"/>
                <a:ea typeface="Calibri"/>
                <a:cs typeface="Calibri"/>
                <a:sym typeface="Calibri"/>
              </a:rPr>
              <a:t>public int</a:t>
            </a:r>
            <a:r>
              <a:rPr lang="en" sz="1600">
                <a:solidFill>
                  <a:srgbClr val="000000"/>
                </a:solidFill>
                <a:latin typeface="Calibri"/>
                <a:ea typeface="Calibri"/>
                <a:cs typeface="Calibri"/>
                <a:sym typeface="Calibri"/>
              </a:rPr>
              <a:t> </a:t>
            </a:r>
            <a:r>
              <a:rPr lang="en" sz="1600" b="1">
                <a:solidFill>
                  <a:srgbClr val="000000"/>
                </a:solidFill>
                <a:latin typeface="Calibri"/>
                <a:ea typeface="Calibri"/>
                <a:cs typeface="Calibri"/>
                <a:sym typeface="Calibri"/>
              </a:rPr>
              <a:t>compareTo(Persona o)</a:t>
            </a: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int resultado=0;</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if (this.edad&lt;o.edad)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if (this.edad&gt;o.edad)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if (this.dni&lt;o.dni)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if (this.dni&gt;o.dni) {   resultado = 1;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else {   resultado = 0;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return resultado;</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marL="177800" lvl="0" indent="0" algn="l" rtl="0">
              <a:lnSpc>
                <a:spcPct val="90000"/>
              </a:lnSpc>
              <a:spcBef>
                <a:spcPts val="1000"/>
              </a:spcBef>
              <a:spcAft>
                <a:spcPts val="0"/>
              </a:spcAft>
              <a:buNone/>
            </a:pPr>
            <a:r>
              <a:rPr lang="en" sz="1600">
                <a:solidFill>
                  <a:srgbClr val="000000"/>
                </a:solidFill>
                <a:latin typeface="Calibri"/>
                <a:ea typeface="Calibri"/>
                <a:cs typeface="Calibri"/>
                <a:sym typeface="Calibri"/>
              </a:rPr>
              <a:t>}</a:t>
            </a:r>
            <a:endParaRPr sz="1600">
              <a:solidFill>
                <a:srgbClr val="000000"/>
              </a:solidFill>
              <a:latin typeface="Calibri"/>
              <a:ea typeface="Calibri"/>
              <a:cs typeface="Calibri"/>
              <a:sym typeface="Calibri"/>
            </a:endParaRPr>
          </a:p>
          <a:p>
            <a:pPr marL="228600" lvl="0" indent="0" algn="l" rtl="0">
              <a:lnSpc>
                <a:spcPct val="90000"/>
              </a:lnSpc>
              <a:spcBef>
                <a:spcPts val="100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3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Interface</a:t>
            </a:r>
            <a:endParaRPr/>
          </a:p>
          <a:p>
            <a:pPr marL="0" lvl="0" indent="0" algn="l" rtl="0">
              <a:spcBef>
                <a:spcPts val="0"/>
              </a:spcBef>
              <a:spcAft>
                <a:spcPts val="0"/>
              </a:spcAft>
              <a:buClr>
                <a:schemeClr val="dk1"/>
              </a:buClr>
              <a:buSzPts val="1100"/>
              <a:buFont typeface="Arial"/>
              <a:buNone/>
            </a:pPr>
            <a:r>
              <a:rPr lang="en">
                <a:solidFill>
                  <a:schemeClr val="lt1"/>
                </a:solidFill>
              </a:rPr>
              <a:t>Comparable</a:t>
            </a:r>
            <a:endParaRPr/>
          </a:p>
        </p:txBody>
      </p:sp>
      <p:sp>
        <p:nvSpPr>
          <p:cNvPr id="1124" name="Google Shape;1124;p132"/>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0" lvl="0" indent="0" algn="l" rtl="0">
              <a:lnSpc>
                <a:spcPct val="90000"/>
              </a:lnSpc>
              <a:spcBef>
                <a:spcPts val="0"/>
              </a:spcBef>
              <a:spcAft>
                <a:spcPts val="0"/>
              </a:spcAft>
              <a:buNone/>
            </a:pPr>
            <a:r>
              <a:rPr lang="en" sz="1800">
                <a:solidFill>
                  <a:schemeClr val="dk1"/>
                </a:solidFill>
                <a:latin typeface="Calibri"/>
                <a:ea typeface="Calibri"/>
                <a:cs typeface="Calibri"/>
                <a:sym typeface="Calibri"/>
              </a:rPr>
              <a:t>public class </a:t>
            </a:r>
            <a:r>
              <a:rPr lang="en" sz="1800" b="1">
                <a:solidFill>
                  <a:schemeClr val="dk1"/>
                </a:solidFill>
                <a:latin typeface="Calibri"/>
                <a:ea typeface="Calibri"/>
                <a:cs typeface="Calibri"/>
                <a:sym typeface="Calibri"/>
              </a:rPr>
              <a:t>Programa</a:t>
            </a:r>
            <a:r>
              <a:rPr lang="en" sz="1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public static void main(String arg[]) {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Persona </a:t>
            </a:r>
            <a:r>
              <a:rPr lang="en" sz="1800" b="1">
                <a:solidFill>
                  <a:schemeClr val="dk1"/>
                </a:solidFill>
                <a:latin typeface="Calibri"/>
                <a:ea typeface="Calibri"/>
                <a:cs typeface="Calibri"/>
                <a:sym typeface="Calibri"/>
              </a:rPr>
              <a:t>p1</a:t>
            </a:r>
            <a:r>
              <a:rPr lang="en" sz="1800">
                <a:solidFill>
                  <a:schemeClr val="dk1"/>
                </a:solidFill>
                <a:latin typeface="Calibri"/>
                <a:ea typeface="Calibri"/>
                <a:cs typeface="Calibri"/>
                <a:sym typeface="Calibri"/>
              </a:rPr>
              <a:t> = new </a:t>
            </a:r>
            <a:r>
              <a:rPr lang="en" sz="1800" b="1">
                <a:solidFill>
                  <a:schemeClr val="dk1"/>
                </a:solidFill>
                <a:latin typeface="Calibri"/>
                <a:ea typeface="Calibri"/>
                <a:cs typeface="Calibri"/>
                <a:sym typeface="Calibri"/>
              </a:rPr>
              <a:t>Persona</a:t>
            </a:r>
            <a:r>
              <a:rPr lang="en" sz="1800">
                <a:solidFill>
                  <a:schemeClr val="dk1"/>
                </a:solidFill>
                <a:latin typeface="Calibri"/>
                <a:ea typeface="Calibri"/>
                <a:cs typeface="Calibri"/>
                <a:sym typeface="Calibri"/>
              </a:rPr>
              <a:t>(74999999,35);</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Persona </a:t>
            </a:r>
            <a:r>
              <a:rPr lang="en" sz="1800" b="1">
                <a:solidFill>
                  <a:schemeClr val="dk1"/>
                </a:solidFill>
                <a:latin typeface="Calibri"/>
                <a:ea typeface="Calibri"/>
                <a:cs typeface="Calibri"/>
                <a:sym typeface="Calibri"/>
              </a:rPr>
              <a:t>p2</a:t>
            </a:r>
            <a:r>
              <a:rPr lang="en" sz="1800">
                <a:solidFill>
                  <a:schemeClr val="dk1"/>
                </a:solidFill>
                <a:latin typeface="Calibri"/>
                <a:ea typeface="Calibri"/>
                <a:cs typeface="Calibri"/>
                <a:sym typeface="Calibri"/>
              </a:rPr>
              <a:t> = new </a:t>
            </a:r>
            <a:r>
              <a:rPr lang="en" sz="1800" b="1">
                <a:solidFill>
                  <a:schemeClr val="dk1"/>
                </a:solidFill>
                <a:latin typeface="Calibri"/>
                <a:ea typeface="Calibri"/>
                <a:cs typeface="Calibri"/>
                <a:sym typeface="Calibri"/>
              </a:rPr>
              <a:t>Persona</a:t>
            </a:r>
            <a:r>
              <a:rPr lang="en" sz="1800">
                <a:solidFill>
                  <a:schemeClr val="dk1"/>
                </a:solidFill>
                <a:latin typeface="Calibri"/>
                <a:ea typeface="Calibri"/>
                <a:cs typeface="Calibri"/>
                <a:sym typeface="Calibri"/>
              </a:rPr>
              <a:t>(72759474,30);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if (p1.</a:t>
            </a:r>
            <a:r>
              <a:rPr lang="en" sz="1800" b="1">
                <a:solidFill>
                  <a:schemeClr val="dk1"/>
                </a:solidFill>
                <a:latin typeface="Calibri"/>
                <a:ea typeface="Calibri"/>
                <a:cs typeface="Calibri"/>
                <a:sym typeface="Calibri"/>
              </a:rPr>
              <a:t>compareTo</a:t>
            </a:r>
            <a:r>
              <a:rPr lang="en" sz="1800">
                <a:solidFill>
                  <a:schemeClr val="dk1"/>
                </a:solidFill>
                <a:latin typeface="Calibri"/>
                <a:ea typeface="Calibri"/>
                <a:cs typeface="Calibri"/>
                <a:sym typeface="Calibri"/>
              </a:rPr>
              <a:t>(p2) &lt; 0 ) { System.out.println("La persona p1: es menor.");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else if (p1.</a:t>
            </a:r>
            <a:r>
              <a:rPr lang="en" sz="1800" b="1">
                <a:solidFill>
                  <a:schemeClr val="dk1"/>
                </a:solidFill>
                <a:latin typeface="Calibri"/>
                <a:ea typeface="Calibri"/>
                <a:cs typeface="Calibri"/>
                <a:sym typeface="Calibri"/>
              </a:rPr>
              <a:t>compareTo</a:t>
            </a:r>
            <a:r>
              <a:rPr lang="en" sz="1800">
                <a:solidFill>
                  <a:schemeClr val="dk1"/>
                </a:solidFill>
                <a:latin typeface="Calibri"/>
                <a:ea typeface="Calibri"/>
                <a:cs typeface="Calibri"/>
                <a:sym typeface="Calibri"/>
              </a:rPr>
              <a:t>(p2) &gt; 0 ) {System.out.println("La persona p1: es mayor.");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else { System.out.println ("La persona p1 es igual a la persona p2");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      } </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1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125" name="Google Shape;1125;p13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33"/>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Polimorfismo</a:t>
            </a:r>
            <a:endParaRPr b="1"/>
          </a:p>
        </p:txBody>
      </p:sp>
      <p:sp>
        <p:nvSpPr>
          <p:cNvPr id="1132" name="Google Shape;1132;p133"/>
          <p:cNvSpPr txBox="1">
            <a:spLocks noGrp="1"/>
          </p:cNvSpPr>
          <p:nvPr>
            <p:ph type="body" idx="4294967295"/>
          </p:nvPr>
        </p:nvSpPr>
        <p:spPr>
          <a:xfrm>
            <a:off x="507875" y="1620550"/>
            <a:ext cx="7856700" cy="1859700"/>
          </a:xfrm>
          <a:prstGeom prst="rect">
            <a:avLst/>
          </a:prstGeom>
        </p:spPr>
        <p:txBody>
          <a:bodyPr spcFirstLastPara="1" wrap="square" lIns="0" tIns="0" rIns="0" bIns="0" anchor="t" anchorCtr="0">
            <a:noAutofit/>
          </a:bodyPr>
          <a:lstStyle/>
          <a:p>
            <a:pPr marL="228600" lvl="0" indent="-177800" algn="l" rtl="0">
              <a:lnSpc>
                <a:spcPct val="90000"/>
              </a:lnSpc>
              <a:spcBef>
                <a:spcPts val="0"/>
              </a:spcBef>
              <a:spcAft>
                <a:spcPts val="0"/>
              </a:spcAft>
              <a:buClr>
                <a:srgbClr val="00B0F0"/>
              </a:buClr>
              <a:buSzPts val="2800"/>
              <a:buFont typeface="Arial"/>
              <a:buChar char="•"/>
            </a:pPr>
            <a:r>
              <a:rPr lang="en" sz="2800">
                <a:solidFill>
                  <a:schemeClr val="dk1"/>
                </a:solidFill>
                <a:latin typeface="Calibri"/>
                <a:ea typeface="Calibri"/>
                <a:cs typeface="Calibri"/>
                <a:sym typeface="Calibri"/>
              </a:rPr>
              <a:t>Varias formas de polimorfismo:</a:t>
            </a:r>
            <a:endParaRPr sz="2800">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invocar el mismo nombre de método sobre instancias de distinta clase</a:t>
            </a:r>
            <a:endParaRPr>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crear múltiples constructores</a:t>
            </a:r>
            <a:endParaRPr>
              <a:solidFill>
                <a:schemeClr val="dk1"/>
              </a:solidFill>
              <a:latin typeface="Calibri"/>
              <a:ea typeface="Calibri"/>
              <a:cs typeface="Calibri"/>
              <a:sym typeface="Calibri"/>
            </a:endParaRPr>
          </a:p>
          <a:p>
            <a:pPr marL="685800" lvl="1" indent="-152400" algn="l" rtl="0">
              <a:lnSpc>
                <a:spcPct val="90000"/>
              </a:lnSpc>
              <a:spcBef>
                <a:spcPts val="500"/>
              </a:spcBef>
              <a:spcAft>
                <a:spcPts val="0"/>
              </a:spcAft>
              <a:buClr>
                <a:srgbClr val="00B0F0"/>
              </a:buClr>
              <a:buSzPts val="2400"/>
              <a:buFont typeface="Arial"/>
              <a:buChar char="•"/>
            </a:pPr>
            <a:r>
              <a:rPr lang="en">
                <a:solidFill>
                  <a:schemeClr val="dk1"/>
                </a:solidFill>
                <a:latin typeface="Calibri"/>
                <a:ea typeface="Calibri"/>
                <a:cs typeface="Calibri"/>
                <a:sym typeface="Calibri"/>
              </a:rPr>
              <a:t>Al asignar una instancia de una subclase a una referencia a la clase base</a:t>
            </a:r>
            <a:endParaRPr>
              <a:solidFill>
                <a:schemeClr val="dk1"/>
              </a:solidFill>
              <a:latin typeface="Calibri"/>
              <a:ea typeface="Calibri"/>
              <a:cs typeface="Calibri"/>
              <a:sym typeface="Calibri"/>
            </a:endParaRPr>
          </a:p>
          <a:p>
            <a:pPr marL="1143000" lvl="2" indent="-127000" algn="l" rtl="0">
              <a:lnSpc>
                <a:spcPct val="90000"/>
              </a:lnSpc>
              <a:spcBef>
                <a:spcPts val="500"/>
              </a:spcBef>
              <a:spcAft>
                <a:spcPts val="0"/>
              </a:spcAft>
              <a:buClr>
                <a:srgbClr val="00B0F0"/>
              </a:buClr>
              <a:buSzPts val="2000"/>
              <a:buFont typeface="Arial"/>
              <a:buChar char="•"/>
            </a:pPr>
            <a:r>
              <a:rPr lang="en" sz="2000">
                <a:solidFill>
                  <a:schemeClr val="dk1"/>
                </a:solidFill>
                <a:latin typeface="Calibri"/>
                <a:ea typeface="Calibri"/>
                <a:cs typeface="Calibri"/>
                <a:sym typeface="Calibri"/>
              </a:rPr>
              <a:t>Vehiculo furgon= new Furgoneta();</a:t>
            </a:r>
            <a:endParaRPr>
              <a:solidFill>
                <a:schemeClr val="dk1"/>
              </a:solidFill>
              <a:latin typeface="Calibri"/>
              <a:ea typeface="Calibri"/>
              <a:cs typeface="Calibri"/>
              <a:sym typeface="Calibri"/>
            </a:endParaRPr>
          </a:p>
        </p:txBody>
      </p:sp>
      <p:sp>
        <p:nvSpPr>
          <p:cNvPr id="1133" name="Google Shape;1133;p13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34"/>
          <p:cNvSpPr txBox="1">
            <a:spLocks noGrp="1"/>
          </p:cNvSpPr>
          <p:nvPr>
            <p:ph type="title" idx="4294967295"/>
          </p:nvPr>
        </p:nvSpPr>
        <p:spPr>
          <a:xfrm>
            <a:off x="259220" y="123035"/>
            <a:ext cx="644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4400" b="1" i="0" u="none" strike="noStrike" cap="none">
                <a:solidFill>
                  <a:srgbClr val="FFFFFF"/>
                </a:solidFill>
                <a:latin typeface="Calibri"/>
                <a:ea typeface="Calibri"/>
                <a:cs typeface="Calibri"/>
                <a:sym typeface="Calibri"/>
              </a:rPr>
              <a:t>Enlace dinámico</a:t>
            </a:r>
            <a:endParaRPr>
              <a:solidFill>
                <a:srgbClr val="FFFFFF"/>
              </a:solidFill>
            </a:endParaRPr>
          </a:p>
        </p:txBody>
      </p:sp>
      <p:sp>
        <p:nvSpPr>
          <p:cNvPr id="1139" name="Google Shape;1139;p134"/>
          <p:cNvSpPr txBox="1">
            <a:spLocks noGrp="1"/>
          </p:cNvSpPr>
          <p:nvPr>
            <p:ph type="body" idx="4294967295"/>
          </p:nvPr>
        </p:nvSpPr>
        <p:spPr>
          <a:xfrm>
            <a:off x="203074" y="1391950"/>
            <a:ext cx="4605600" cy="2910300"/>
          </a:xfrm>
          <a:prstGeom prst="rect">
            <a:avLst/>
          </a:prstGeom>
          <a:noFill/>
          <a:ln>
            <a:noFill/>
          </a:ln>
        </p:spPr>
        <p:txBody>
          <a:bodyPr spcFirstLastPara="1" wrap="square" lIns="91425" tIns="91425" rIns="91425" bIns="91425" anchor="t" anchorCtr="0">
            <a:noAutofit/>
          </a:bodyPr>
          <a:lstStyle/>
          <a:p>
            <a:pPr marL="228600" marR="0" lvl="0" indent="-1778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Una variable tiene:</a:t>
            </a:r>
            <a:endParaRPr/>
          </a:p>
          <a:p>
            <a:pPr marL="685800" marR="0" lvl="1" indent="-1524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Tipo estático : tipo con la que se ha declarado </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JVM sabe, desde tiempo de compilación, el tipo estático de una variable</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 El tipo estático de la variable “</a:t>
            </a:r>
            <a:r>
              <a:rPr lang="en" sz="2000">
                <a:solidFill>
                  <a:schemeClr val="dk1"/>
                </a:solidFill>
                <a:latin typeface="Calibri"/>
                <a:ea typeface="Calibri"/>
                <a:cs typeface="Calibri"/>
                <a:sym typeface="Calibri"/>
              </a:rPr>
              <a:t>furgon</a:t>
            </a:r>
            <a:r>
              <a:rPr lang="en" sz="2000" b="0" i="0" u="none" strike="noStrike" cap="none">
                <a:solidFill>
                  <a:schemeClr val="dk1"/>
                </a:solidFill>
                <a:latin typeface="Calibri"/>
                <a:ea typeface="Calibri"/>
                <a:cs typeface="Calibri"/>
                <a:sym typeface="Calibri"/>
              </a:rPr>
              <a:t>” es “</a:t>
            </a:r>
            <a:r>
              <a:rPr lang="en" sz="2000" i="1">
                <a:solidFill>
                  <a:schemeClr val="dk1"/>
                </a:solidFill>
                <a:latin typeface="Calibri"/>
                <a:ea typeface="Calibri"/>
                <a:cs typeface="Calibri"/>
                <a:sym typeface="Calibri"/>
              </a:rPr>
              <a:t>Vehiculo</a:t>
            </a:r>
            <a:r>
              <a:rPr lang="en" sz="2000" b="0" i="1"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a:p>
            <a:pPr marL="1143000" marR="0" lvl="2" indent="0" algn="l" rtl="0">
              <a:lnSpc>
                <a:spcPct val="90000"/>
              </a:lnSpc>
              <a:spcBef>
                <a:spcPts val="500"/>
              </a:spcBef>
              <a:spcAft>
                <a:spcPts val="0"/>
              </a:spcAft>
              <a:buClr>
                <a:srgbClr val="00B0F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1140" name="Google Shape;1140;p13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125</a:t>
            </a:fld>
            <a:endParaRPr/>
          </a:p>
        </p:txBody>
      </p:sp>
      <p:sp>
        <p:nvSpPr>
          <p:cNvPr id="1141" name="Google Shape;1141;p134"/>
          <p:cNvSpPr txBox="1">
            <a:spLocks noGrp="1"/>
          </p:cNvSpPr>
          <p:nvPr>
            <p:ph type="body" idx="4294967295"/>
          </p:nvPr>
        </p:nvSpPr>
        <p:spPr>
          <a:xfrm>
            <a:off x="4330499" y="1459000"/>
            <a:ext cx="4605600" cy="29103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endParaRPr/>
          </a:p>
          <a:p>
            <a:pPr marL="685800" marR="0" lvl="1" indent="-1524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Tipo dinámico: tipo con el que se ha inicializado</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 es la clase “real” que alberga la variable “</a:t>
            </a:r>
            <a:r>
              <a:rPr lang="en" sz="2000">
                <a:solidFill>
                  <a:schemeClr val="dk1"/>
                </a:solidFill>
                <a:latin typeface="Calibri"/>
                <a:ea typeface="Calibri"/>
                <a:cs typeface="Calibri"/>
                <a:sym typeface="Calibri"/>
              </a:rPr>
              <a:t>furgon</a:t>
            </a:r>
            <a:r>
              <a:rPr lang="en" sz="2000" b="0" i="1" u="none" strike="noStrike" cap="none">
                <a:solidFill>
                  <a:schemeClr val="dk1"/>
                </a:solidFill>
                <a:latin typeface="Calibri"/>
                <a:ea typeface="Calibri"/>
                <a:cs typeface="Calibri"/>
                <a:sym typeface="Calibri"/>
              </a:rPr>
              <a:t>”</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El tipo dinámico de la variable “</a:t>
            </a:r>
            <a:r>
              <a:rPr lang="en" sz="2000">
                <a:solidFill>
                  <a:schemeClr val="dk1"/>
                </a:solidFill>
                <a:latin typeface="Calibri"/>
                <a:ea typeface="Calibri"/>
                <a:cs typeface="Calibri"/>
                <a:sym typeface="Calibri"/>
              </a:rPr>
              <a:t>furgon</a:t>
            </a:r>
            <a:r>
              <a:rPr lang="en" sz="2000" b="0" i="0" u="none" strike="noStrike" cap="none">
                <a:solidFill>
                  <a:schemeClr val="dk1"/>
                </a:solidFill>
                <a:latin typeface="Calibri"/>
                <a:ea typeface="Calibri"/>
                <a:cs typeface="Calibri"/>
                <a:sym typeface="Calibri"/>
              </a:rPr>
              <a:t>” es “</a:t>
            </a:r>
            <a:r>
              <a:rPr lang="en" sz="2000" i="1">
                <a:solidFill>
                  <a:schemeClr val="dk1"/>
                </a:solidFill>
                <a:latin typeface="Calibri"/>
                <a:ea typeface="Calibri"/>
                <a:cs typeface="Calibri"/>
                <a:sym typeface="Calibri"/>
              </a:rPr>
              <a:t>Furgoneta</a:t>
            </a:r>
            <a:r>
              <a:rPr lang="en" sz="2000" b="0" i="0" u="none" strike="noStrike" cap="none">
                <a:solidFill>
                  <a:schemeClr val="dk1"/>
                </a:solidFill>
                <a:latin typeface="Calibri"/>
                <a:ea typeface="Calibri"/>
                <a:cs typeface="Calibri"/>
                <a:sym typeface="Calibri"/>
              </a:rPr>
              <a:t>“</a:t>
            </a:r>
            <a:endParaRPr/>
          </a:p>
          <a:p>
            <a:pPr marL="1143000" marR="0" lvl="2" indent="-127000" algn="l" rtl="0">
              <a:lnSpc>
                <a:spcPct val="90000"/>
              </a:lnSpc>
              <a:spcBef>
                <a:spcPts val="500"/>
              </a:spcBef>
              <a:spcAft>
                <a:spcPts val="0"/>
              </a:spcAft>
              <a:buClr>
                <a:srgbClr val="00B0F0"/>
              </a:buClr>
              <a:buSzPts val="2000"/>
              <a:buFont typeface="Arial"/>
              <a:buChar char="•"/>
            </a:pPr>
            <a:r>
              <a:rPr lang="en" sz="2000" b="0" i="0" u="none" strike="noStrike" cap="none">
                <a:solidFill>
                  <a:schemeClr val="dk1"/>
                </a:solidFill>
                <a:latin typeface="Calibri"/>
                <a:ea typeface="Calibri"/>
                <a:cs typeface="Calibri"/>
                <a:sym typeface="Calibri"/>
              </a:rPr>
              <a:t>Tiempo de ejecución</a:t>
            </a:r>
            <a:endParaRPr/>
          </a:p>
          <a:p>
            <a:pPr marL="1143000" marR="0" lvl="2" indent="0" algn="l" rtl="0">
              <a:lnSpc>
                <a:spcPct val="90000"/>
              </a:lnSpc>
              <a:spcBef>
                <a:spcPts val="500"/>
              </a:spcBef>
              <a:spcAft>
                <a:spcPts val="0"/>
              </a:spcAft>
              <a:buClr>
                <a:srgbClr val="00B0F0"/>
              </a:buClr>
              <a:buSzPts val="20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35"/>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Limitaciones del enlace dinámico</a:t>
            </a:r>
            <a:endParaRPr>
              <a:solidFill>
                <a:srgbClr val="FFFFFF"/>
              </a:solidFill>
            </a:endParaRPr>
          </a:p>
        </p:txBody>
      </p:sp>
      <p:sp>
        <p:nvSpPr>
          <p:cNvPr id="1147" name="Google Shape;1147;p135"/>
          <p:cNvSpPr txBox="1">
            <a:spLocks noGrp="1"/>
          </p:cNvSpPr>
          <p:nvPr>
            <p:ph type="body" idx="4294967295"/>
          </p:nvPr>
        </p:nvSpPr>
        <p:spPr>
          <a:xfrm>
            <a:off x="207700" y="1419100"/>
            <a:ext cx="4227300" cy="2910300"/>
          </a:xfrm>
          <a:prstGeom prst="rect">
            <a:avLst/>
          </a:prstGeom>
          <a:noFill/>
          <a:ln>
            <a:noFill/>
          </a:ln>
        </p:spPr>
        <p:txBody>
          <a:bodyPr spcFirstLastPara="1" wrap="square" lIns="91425" tIns="91425" rIns="91425" bIns="91425" anchor="t" anchorCtr="0">
            <a:noAutofit/>
          </a:bodyPr>
          <a:lstStyle/>
          <a:p>
            <a:pPr marL="228600" marR="0" lvl="0" indent="-139700" algn="l" rtl="0">
              <a:lnSpc>
                <a:spcPct val="90000"/>
              </a:lnSpc>
              <a:spcBef>
                <a:spcPts val="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Solo se podrán usar los métodos que estén definidos en el tipo estático</a:t>
            </a:r>
            <a:endParaRPr sz="2200"/>
          </a:p>
          <a:p>
            <a:pPr marL="685800" marR="0" lvl="1" indent="-139700" algn="l" rtl="0">
              <a:lnSpc>
                <a:spcPct val="90000"/>
              </a:lnSpc>
              <a:spcBef>
                <a:spcPts val="50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Si definimos un método en una subclase que no haya sido definido previamente en la superclase (o interfaz), no podremos hacer una llamada a dicho método en una variable cuyo tipo estático sea distinto.</a:t>
            </a:r>
            <a:endParaRPr sz="2200"/>
          </a:p>
        </p:txBody>
      </p:sp>
      <p:sp>
        <p:nvSpPr>
          <p:cNvPr id="1148" name="Google Shape;1148;p13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126</a:t>
            </a:fld>
            <a:endParaRPr/>
          </a:p>
        </p:txBody>
      </p:sp>
      <p:sp>
        <p:nvSpPr>
          <p:cNvPr id="1149" name="Google Shape;1149;p135"/>
          <p:cNvSpPr txBox="1">
            <a:spLocks noGrp="1"/>
          </p:cNvSpPr>
          <p:nvPr>
            <p:ph type="body" idx="4294967295"/>
          </p:nvPr>
        </p:nvSpPr>
        <p:spPr>
          <a:xfrm>
            <a:off x="4697375" y="743075"/>
            <a:ext cx="4558500" cy="3970500"/>
          </a:xfrm>
          <a:prstGeom prst="rect">
            <a:avLst/>
          </a:prstGeom>
          <a:noFill/>
          <a:ln>
            <a:noFill/>
          </a:ln>
        </p:spPr>
        <p:txBody>
          <a:bodyPr spcFirstLastPara="1" wrap="square" lIns="91425" tIns="91425" rIns="91425" bIns="91425" anchor="t" anchorCtr="0">
            <a:noAutofit/>
          </a:bodyPr>
          <a:lstStyle/>
          <a:p>
            <a:pPr marL="228600" marR="0" lvl="0" indent="-114300" algn="l" rtl="0">
              <a:lnSpc>
                <a:spcPct val="90000"/>
              </a:lnSpc>
              <a:spcBef>
                <a:spcPts val="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 ejemploMetodoUnico()</a:t>
            </a:r>
            <a:endParaRPr/>
          </a:p>
          <a:p>
            <a:pPr marL="177800" marR="0" lvl="0" indent="0" algn="l" rtl="0">
              <a:lnSpc>
                <a:spcPct val="90000"/>
              </a:lnSpc>
              <a:spcBef>
                <a:spcPts val="1000"/>
              </a:spcBef>
              <a:spcAft>
                <a:spcPts val="0"/>
              </a:spcAft>
              <a:buClr>
                <a:srgbClr val="00B0F0"/>
              </a:buClr>
              <a:buSzPts val="18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 = new </a:t>
            </a: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a:t>
            </a:r>
            <a:endParaRPr/>
          </a:p>
          <a:p>
            <a:pPr marL="177800" marR="0" lvl="0" indent="0" algn="l" rtl="0">
              <a:lnSpc>
                <a:spcPct val="90000"/>
              </a:lnSpc>
              <a:spcBef>
                <a:spcPts val="1000"/>
              </a:spcBef>
              <a:spcAft>
                <a:spcPts val="0"/>
              </a:spcAft>
              <a:buClr>
                <a:srgbClr val="00B0F0"/>
              </a:buClr>
              <a:buSzPts val="18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b;</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a:t>
            </a:r>
            <a:r>
              <a:rPr lang="en" sz="1800" b="0" i="0" u="none" strike="noStrike" cap="none">
                <a:solidFill>
                  <a:schemeClr val="dk1"/>
                </a:solidFill>
                <a:latin typeface="Calibri"/>
                <a:ea typeface="Calibri"/>
                <a:cs typeface="Calibri"/>
                <a:sym typeface="Calibri"/>
              </a:rPr>
              <a:t>();</a:t>
            </a:r>
            <a:endParaRPr/>
          </a:p>
          <a:p>
            <a:pPr marL="177800" marR="0" lvl="0" indent="0" algn="l" rtl="0">
              <a:lnSpc>
                <a:spcPct val="90000"/>
              </a:lnSpc>
              <a:spcBef>
                <a:spcPts val="1000"/>
              </a:spcBef>
              <a:spcAft>
                <a:spcPts val="0"/>
              </a:spcAft>
              <a:buClr>
                <a:srgbClr val="00B0F0"/>
              </a:buClr>
              <a:buSzPts val="1800"/>
              <a:buFont typeface="Arial"/>
              <a:buNone/>
            </a:pP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 ¿Qué resultado darán cada una de estas invocaciones?</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a.ejemploMetodoUnico();                </a:t>
            </a:r>
            <a:endParaRPr/>
          </a:p>
          <a:p>
            <a:pPr marL="177800" marR="0" lvl="0" indent="0" algn="l" rtl="0">
              <a:lnSpc>
                <a:spcPct val="90000"/>
              </a:lnSpc>
              <a:spcBef>
                <a:spcPts val="1000"/>
              </a:spcBef>
              <a:spcAft>
                <a:spcPts val="0"/>
              </a:spcAft>
              <a:buClr>
                <a:srgbClr val="00B0F0"/>
              </a:buClr>
              <a:buSzPts val="1800"/>
              <a:buFont typeface="Arial"/>
              <a:buNone/>
            </a:pPr>
            <a:r>
              <a:rPr lang="en" sz="1800" b="0" i="0" u="none" strike="noStrike" cap="none">
                <a:solidFill>
                  <a:schemeClr val="dk1"/>
                </a:solidFill>
                <a:latin typeface="Calibri"/>
                <a:ea typeface="Calibri"/>
                <a:cs typeface="Calibri"/>
                <a:sym typeface="Calibri"/>
              </a:rPr>
              <a:t>b.ejemploMetodoUnico();                </a:t>
            </a:r>
            <a:endParaRPr/>
          </a:p>
          <a:p>
            <a:pPr marL="17780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36"/>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E</a:t>
            </a:r>
            <a:r>
              <a:rPr lang="en" b="1" i="0" u="none" strike="noStrike" cap="none">
                <a:solidFill>
                  <a:srgbClr val="FFFFFF"/>
                </a:solidFill>
                <a:latin typeface="Calibri"/>
                <a:ea typeface="Calibri"/>
                <a:cs typeface="Calibri"/>
                <a:sym typeface="Calibri"/>
              </a:rPr>
              <a:t>nlace dinámico y</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casting</a:t>
            </a:r>
            <a:endParaRPr>
              <a:solidFill>
                <a:srgbClr val="FFFFFF"/>
              </a:solidFill>
              <a:latin typeface="Calibri"/>
              <a:ea typeface="Calibri"/>
              <a:cs typeface="Calibri"/>
              <a:sym typeface="Calibri"/>
            </a:endParaRPr>
          </a:p>
        </p:txBody>
      </p:sp>
      <p:sp>
        <p:nvSpPr>
          <p:cNvPr id="1155" name="Google Shape;1155;p13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127</a:t>
            </a:fld>
            <a:endParaRPr/>
          </a:p>
        </p:txBody>
      </p:sp>
      <p:sp>
        <p:nvSpPr>
          <p:cNvPr id="1156" name="Google Shape;1156;p136"/>
          <p:cNvSpPr txBox="1">
            <a:spLocks noGrp="1"/>
          </p:cNvSpPr>
          <p:nvPr>
            <p:ph type="body" idx="4294967295"/>
          </p:nvPr>
        </p:nvSpPr>
        <p:spPr>
          <a:xfrm>
            <a:off x="507872" y="1620550"/>
            <a:ext cx="2695500" cy="2910300"/>
          </a:xfrm>
          <a:prstGeom prst="rect">
            <a:avLst/>
          </a:prstGeom>
          <a:noFill/>
          <a:ln>
            <a:noFill/>
          </a:ln>
        </p:spPr>
        <p:txBody>
          <a:bodyPr spcFirstLastPara="1" wrap="square" lIns="91425" tIns="91425" rIns="91425" bIns="91425" anchor="t" anchorCtr="0">
            <a:noAutofit/>
          </a:bodyPr>
          <a:lstStyle/>
          <a:p>
            <a:pPr marL="228600" marR="0" lvl="0" indent="-139700" algn="l" rtl="0">
              <a:lnSpc>
                <a:spcPct val="90000"/>
              </a:lnSpc>
              <a:spcBef>
                <a:spcPts val="0"/>
              </a:spcBef>
              <a:spcAft>
                <a:spcPts val="0"/>
              </a:spcAft>
              <a:buClr>
                <a:srgbClr val="00B0F0"/>
              </a:buClr>
              <a:buSzPts val="2200"/>
              <a:buFont typeface="Arial"/>
              <a:buChar char="•"/>
            </a:pPr>
            <a:r>
              <a:rPr lang="en" sz="2200" b="0" i="0" u="none" strike="noStrike" cap="none">
                <a:solidFill>
                  <a:schemeClr val="dk1"/>
                </a:solidFill>
                <a:latin typeface="Calibri"/>
                <a:ea typeface="Calibri"/>
                <a:cs typeface="Calibri"/>
                <a:sym typeface="Calibri"/>
              </a:rPr>
              <a:t>¿</a:t>
            </a:r>
            <a:r>
              <a:rPr lang="en" sz="2200"/>
              <a:t>Cómo</a:t>
            </a:r>
            <a:r>
              <a:rPr lang="en" sz="2200" b="0" i="0" u="none" strike="noStrike" cap="none">
                <a:solidFill>
                  <a:schemeClr val="dk1"/>
                </a:solidFill>
                <a:latin typeface="Calibri"/>
                <a:ea typeface="Calibri"/>
                <a:cs typeface="Calibri"/>
                <a:sym typeface="Calibri"/>
              </a:rPr>
              <a:t> se solucionaría la llamada al método? </a:t>
            </a:r>
            <a:endParaRPr sz="2200"/>
          </a:p>
          <a:p>
            <a:pPr marL="177800" marR="0" lvl="0" indent="0" algn="l" rtl="0">
              <a:lnSpc>
                <a:spcPct val="90000"/>
              </a:lnSpc>
              <a:spcBef>
                <a:spcPts val="1000"/>
              </a:spcBef>
              <a:spcAft>
                <a:spcPts val="0"/>
              </a:spcAft>
              <a:buClr>
                <a:srgbClr val="00B0F0"/>
              </a:buClr>
              <a:buSzPts val="2800"/>
              <a:buFont typeface="Arial"/>
              <a:buNone/>
            </a:pPr>
            <a:r>
              <a:rPr lang="en" sz="2200" b="0" i="0" u="none" strike="noStrike" cap="none">
                <a:solidFill>
                  <a:schemeClr val="dk1"/>
                </a:solidFill>
                <a:latin typeface="Calibri"/>
                <a:ea typeface="Calibri"/>
                <a:cs typeface="Calibri"/>
                <a:sym typeface="Calibri"/>
              </a:rPr>
              <a:t>Asignando el valor de </a:t>
            </a:r>
            <a:r>
              <a:rPr lang="en" sz="2200" b="0" i="1" u="none" strike="noStrike" cap="none">
                <a:solidFill>
                  <a:schemeClr val="dk1"/>
                </a:solidFill>
                <a:latin typeface="Calibri"/>
                <a:ea typeface="Calibri"/>
                <a:cs typeface="Calibri"/>
                <a:sym typeface="Calibri"/>
              </a:rPr>
              <a:t>b</a:t>
            </a:r>
            <a:r>
              <a:rPr lang="en" sz="2200" b="0" i="0" u="none" strike="noStrike" cap="none">
                <a:solidFill>
                  <a:schemeClr val="dk1"/>
                </a:solidFill>
                <a:latin typeface="Calibri"/>
                <a:ea typeface="Calibri"/>
                <a:cs typeface="Calibri"/>
                <a:sym typeface="Calibri"/>
              </a:rPr>
              <a:t> a una variable de tipo estático válido y haciendo el casting correspondiente.</a:t>
            </a:r>
            <a:endParaRPr sz="2200"/>
          </a:p>
        </p:txBody>
      </p:sp>
      <p:pic>
        <p:nvPicPr>
          <p:cNvPr id="1157" name="Google Shape;1157;p136"/>
          <p:cNvPicPr preferRelativeResize="0"/>
          <p:nvPr/>
        </p:nvPicPr>
        <p:blipFill>
          <a:blip r:embed="rId3">
            <a:alphaModFix/>
          </a:blip>
          <a:stretch>
            <a:fillRect/>
          </a:stretch>
        </p:blipFill>
        <p:spPr>
          <a:xfrm>
            <a:off x="3932675" y="1410700"/>
            <a:ext cx="4605022" cy="32634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37"/>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a:solidFill>
                  <a:srgbClr val="FFFFFF"/>
                </a:solidFill>
                <a:latin typeface="Calibri"/>
                <a:ea typeface="Calibri"/>
                <a:cs typeface="Calibri"/>
                <a:sym typeface="Calibri"/>
              </a:rPr>
              <a:t>Upcasting y Downcasting</a:t>
            </a:r>
            <a:endParaRPr>
              <a:solidFill>
                <a:srgbClr val="FFFFFF"/>
              </a:solidFill>
              <a:latin typeface="Calibri"/>
              <a:ea typeface="Calibri"/>
              <a:cs typeface="Calibri"/>
              <a:sym typeface="Calibri"/>
            </a:endParaRPr>
          </a:p>
        </p:txBody>
      </p:sp>
      <p:sp>
        <p:nvSpPr>
          <p:cNvPr id="1163" name="Google Shape;1163;p1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128</a:t>
            </a:fld>
            <a:endParaRPr/>
          </a:p>
        </p:txBody>
      </p:sp>
      <p:sp>
        <p:nvSpPr>
          <p:cNvPr id="1164" name="Google Shape;1164;p137"/>
          <p:cNvSpPr txBox="1">
            <a:spLocks noGrp="1"/>
          </p:cNvSpPr>
          <p:nvPr>
            <p:ph type="body" idx="4294967295"/>
          </p:nvPr>
        </p:nvSpPr>
        <p:spPr>
          <a:xfrm>
            <a:off x="215725" y="1620550"/>
            <a:ext cx="3744300" cy="29103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r>
              <a:rPr lang="en" sz="2200" b="1">
                <a:solidFill>
                  <a:schemeClr val="dk1"/>
                </a:solidFill>
                <a:latin typeface="Calibri"/>
                <a:ea typeface="Calibri"/>
                <a:cs typeface="Calibri"/>
                <a:sym typeface="Calibri"/>
              </a:rPr>
              <a:t>Upcasting</a:t>
            </a:r>
            <a:endParaRPr sz="2200" b="1">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rgbClr val="00B0F0"/>
              </a:buClr>
              <a:buSzPts val="1800"/>
              <a:buFont typeface="Arial"/>
              <a:buChar char="•"/>
            </a:pPr>
            <a:r>
              <a:rPr lang="en" sz="1800" b="0" i="0" u="none" strike="noStrike" cap="none">
                <a:solidFill>
                  <a:schemeClr val="dk1"/>
                </a:solidFill>
                <a:latin typeface="Calibri"/>
                <a:ea typeface="Calibri"/>
                <a:cs typeface="Calibri"/>
                <a:sym typeface="Calibri"/>
              </a:rPr>
              <a:t>Convertir una subclase a una superclase. Se lo realiza en dirección ascendente en el árbol jerárquico.</a:t>
            </a:r>
            <a:endParaRPr sz="1800"/>
          </a:p>
          <a:p>
            <a:pPr marL="177800" marR="0" lvl="0" indent="0" algn="l" rtl="0">
              <a:lnSpc>
                <a:spcPct val="90000"/>
              </a:lnSpc>
              <a:spcBef>
                <a:spcPts val="1000"/>
              </a:spcBef>
              <a:spcAft>
                <a:spcPts val="0"/>
              </a:spcAft>
              <a:buClr>
                <a:srgbClr val="00B0F0"/>
              </a:buClr>
              <a:buSzPts val="28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a:p>
          <a:p>
            <a:pPr marL="177800" marR="0" lvl="0" indent="0" algn="l" rtl="0">
              <a:lnSpc>
                <a:spcPct val="90000"/>
              </a:lnSpc>
              <a:spcBef>
                <a:spcPts val="1000"/>
              </a:spcBef>
              <a:spcAft>
                <a:spcPts val="0"/>
              </a:spcAft>
              <a:buClr>
                <a:srgbClr val="00B0F0"/>
              </a:buClr>
              <a:buSzPts val="28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c  = (</a:t>
            </a: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 b;</a:t>
            </a:r>
            <a:endParaRPr sz="1800"/>
          </a:p>
          <a:p>
            <a:pPr marL="228600" marR="0" lvl="0" indent="0" algn="l" rtl="0">
              <a:lnSpc>
                <a:spcPct val="90000"/>
              </a:lnSpc>
              <a:spcBef>
                <a:spcPts val="1000"/>
              </a:spcBef>
              <a:spcAft>
                <a:spcPts val="0"/>
              </a:spcAft>
              <a:buClr>
                <a:srgbClr val="00B0F0"/>
              </a:buClr>
              <a:buSzPts val="2800"/>
              <a:buFont typeface="Arial"/>
              <a:buNone/>
            </a:pPr>
            <a:endParaRPr sz="1800" b="0" i="0" u="none" strike="noStrike" cap="none">
              <a:solidFill>
                <a:schemeClr val="dk1"/>
              </a:solidFill>
              <a:latin typeface="Calibri"/>
              <a:ea typeface="Calibri"/>
              <a:cs typeface="Calibri"/>
              <a:sym typeface="Calibri"/>
            </a:endParaRPr>
          </a:p>
        </p:txBody>
      </p:sp>
      <p:sp>
        <p:nvSpPr>
          <p:cNvPr id="1165" name="Google Shape;1165;p137"/>
          <p:cNvSpPr txBox="1">
            <a:spLocks noGrp="1"/>
          </p:cNvSpPr>
          <p:nvPr>
            <p:ph type="body" idx="4294967295"/>
          </p:nvPr>
        </p:nvSpPr>
        <p:spPr>
          <a:xfrm>
            <a:off x="4306575" y="806125"/>
            <a:ext cx="4727400" cy="3724800"/>
          </a:xfrm>
          <a:prstGeom prst="rect">
            <a:avLst/>
          </a:prstGeom>
          <a:noFill/>
          <a:ln>
            <a:noFill/>
          </a:ln>
        </p:spPr>
        <p:txBody>
          <a:bodyPr spcFirstLastPara="1" wrap="square" lIns="91425" tIns="91425" rIns="91425" bIns="91425" anchor="t" anchorCtr="0">
            <a:noAutofit/>
          </a:bodyPr>
          <a:lstStyle/>
          <a:p>
            <a:pPr marL="228600" marR="0" lvl="0" indent="0" algn="l" rtl="0">
              <a:lnSpc>
                <a:spcPct val="90000"/>
              </a:lnSpc>
              <a:spcBef>
                <a:spcPts val="0"/>
              </a:spcBef>
              <a:spcAft>
                <a:spcPts val="0"/>
              </a:spcAft>
              <a:buNone/>
            </a:pPr>
            <a:r>
              <a:rPr lang="en" sz="2000" b="1">
                <a:solidFill>
                  <a:schemeClr val="dk1"/>
                </a:solidFill>
                <a:latin typeface="Calibri"/>
                <a:ea typeface="Calibri"/>
                <a:cs typeface="Calibri"/>
                <a:sym typeface="Calibri"/>
              </a:rPr>
              <a:t>Downcasting</a:t>
            </a:r>
            <a:endParaRPr sz="2000" b="1">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None/>
            </a:pPr>
            <a:endParaRPr sz="2000">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rgbClr val="00B0F0"/>
              </a:buClr>
              <a:buSzPts val="1800"/>
              <a:buFont typeface="Arial"/>
              <a:buChar char="•"/>
            </a:pPr>
            <a:r>
              <a:rPr lang="en" sz="1800" b="0" i="0" u="none" strike="noStrike" cap="none">
                <a:solidFill>
                  <a:schemeClr val="dk1"/>
                </a:solidFill>
                <a:latin typeface="Calibri"/>
                <a:ea typeface="Calibri"/>
                <a:cs typeface="Calibri"/>
                <a:sym typeface="Calibri"/>
              </a:rPr>
              <a:t>Convertir una superclase a una subclase. Se lo realiza en dirección descendente en el árbol jerárquico.</a:t>
            </a:r>
            <a:endParaRPr sz="1800"/>
          </a:p>
          <a:p>
            <a:pPr marL="177800" marR="0" lvl="0" indent="0" algn="l" rtl="0">
              <a:lnSpc>
                <a:spcPct val="90000"/>
              </a:lnSpc>
              <a:spcBef>
                <a:spcPts val="1000"/>
              </a:spcBef>
              <a:spcAft>
                <a:spcPts val="0"/>
              </a:spcAft>
              <a:buClr>
                <a:srgbClr val="00B0F0"/>
              </a:buClr>
              <a:buSzPts val="2000"/>
              <a:buFont typeface="Arial"/>
              <a:buNone/>
            </a:pP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a:t>
            </a: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2000"/>
              <a:buFont typeface="Arial"/>
              <a:buNone/>
            </a:pPr>
            <a:r>
              <a:rPr lang="en" sz="1800">
                <a:solidFill>
                  <a:schemeClr val="dk1"/>
                </a:solidFill>
                <a:latin typeface="Calibri"/>
                <a:ea typeface="Calibri"/>
                <a:cs typeface="Calibri"/>
                <a:sym typeface="Calibri"/>
              </a:rPr>
              <a:t>Vehiculo </a:t>
            </a:r>
            <a:r>
              <a:rPr lang="en" sz="1800" b="0" i="0" u="none" strike="noStrike" cap="none">
                <a:solidFill>
                  <a:schemeClr val="dk1"/>
                </a:solidFill>
                <a:latin typeface="Calibri"/>
                <a:ea typeface="Calibri"/>
                <a:cs typeface="Calibri"/>
                <a:sym typeface="Calibri"/>
              </a:rPr>
              <a:t>b = new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rgbClr val="00B0F0"/>
              </a:buClr>
              <a:buSzPts val="2000"/>
              <a:buFont typeface="Arial"/>
              <a:buNone/>
            </a:pPr>
            <a:r>
              <a:rPr lang="en" sz="1800" b="0" i="0" u="none" strike="noStrike" cap="none">
                <a:solidFill>
                  <a:schemeClr val="dk1"/>
                </a:solidFill>
                <a:latin typeface="Calibri"/>
                <a:ea typeface="Calibri"/>
                <a:cs typeface="Calibri"/>
                <a:sym typeface="Calibri"/>
              </a:rPr>
              <a:t>a =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 b; // Asignamos </a:t>
            </a:r>
            <a:r>
              <a:rPr lang="en" sz="1800">
                <a:solidFill>
                  <a:schemeClr val="dk1"/>
                </a:solidFill>
                <a:latin typeface="Calibri"/>
                <a:ea typeface="Calibri"/>
                <a:cs typeface="Calibri"/>
                <a:sym typeface="Calibri"/>
              </a:rPr>
              <a:t>b</a:t>
            </a:r>
            <a:r>
              <a:rPr lang="en" sz="1800" b="0" i="0" u="none" strike="noStrike" cap="none">
                <a:solidFill>
                  <a:schemeClr val="dk1"/>
                </a:solidFill>
                <a:latin typeface="Calibri"/>
                <a:ea typeface="Calibri"/>
                <a:cs typeface="Calibri"/>
                <a:sym typeface="Calibri"/>
              </a:rPr>
              <a:t> (tipo estático </a:t>
            </a:r>
            <a:r>
              <a:rPr lang="en" sz="1800">
                <a:solidFill>
                  <a:schemeClr val="dk1"/>
                </a:solidFill>
                <a:latin typeface="Calibri"/>
                <a:ea typeface="Calibri"/>
                <a:cs typeface="Calibri"/>
                <a:sym typeface="Calibri"/>
              </a:rPr>
              <a:t>Vehiculo</a:t>
            </a:r>
            <a:r>
              <a:rPr lang="en" sz="1800" b="0" i="0" u="none" strike="noStrike" cap="none">
                <a:solidFill>
                  <a:schemeClr val="dk1"/>
                </a:solidFill>
                <a:latin typeface="Calibri"/>
                <a:ea typeface="Calibri"/>
                <a:cs typeface="Calibri"/>
                <a:sym typeface="Calibri"/>
              </a:rPr>
              <a:t>) a una variable de tipo estático (</a:t>
            </a:r>
            <a:r>
              <a:rPr lang="en" sz="1800">
                <a:solidFill>
                  <a:schemeClr val="dk1"/>
                </a:solidFill>
                <a:latin typeface="Calibri"/>
                <a:ea typeface="Calibri"/>
                <a:cs typeface="Calibri"/>
                <a:sym typeface="Calibri"/>
              </a:rPr>
              <a:t>Furgoneta </a:t>
            </a:r>
            <a:r>
              <a:rPr lang="en" sz="1800" b="0" i="0" u="none" strike="noStrike" cap="none">
                <a:solidFill>
                  <a:schemeClr val="dk1"/>
                </a:solidFill>
                <a:latin typeface="Calibri"/>
                <a:ea typeface="Calibri"/>
                <a:cs typeface="Calibri"/>
                <a:sym typeface="Calibri"/>
              </a:rPr>
              <a:t>)</a:t>
            </a:r>
            <a:endParaRPr sz="1800"/>
          </a:p>
          <a:p>
            <a:pPr marL="177800" marR="0" lvl="0" indent="0" algn="l" rtl="0">
              <a:lnSpc>
                <a:spcPct val="90000"/>
              </a:lnSpc>
              <a:spcBef>
                <a:spcPts val="1000"/>
              </a:spcBef>
              <a:spcAft>
                <a:spcPts val="0"/>
              </a:spcAft>
              <a:buClr>
                <a:srgbClr val="00B0F0"/>
              </a:buClr>
              <a:buSzPts val="2000"/>
              <a:buFont typeface="Arial"/>
              <a:buNone/>
            </a:pPr>
            <a:r>
              <a:rPr lang="en" sz="1800" b="0" i="0" u="none" strike="noStrike" cap="none">
                <a:solidFill>
                  <a:schemeClr val="dk1"/>
                </a:solidFill>
                <a:latin typeface="Calibri"/>
                <a:ea typeface="Calibri"/>
                <a:cs typeface="Calibri"/>
                <a:sym typeface="Calibri"/>
              </a:rPr>
              <a:t>a.ejemploMetodoUnico();  // Al ser iguales tipo estático y dinámico no tenemos problema</a:t>
            </a:r>
            <a:endParaRPr sz="1800"/>
          </a:p>
          <a:p>
            <a:pPr marL="228600" marR="0" lvl="0" indent="0" algn="l" rtl="0">
              <a:lnSpc>
                <a:spcPct val="90000"/>
              </a:lnSpc>
              <a:spcBef>
                <a:spcPts val="1000"/>
              </a:spcBef>
              <a:spcAft>
                <a:spcPts val="0"/>
              </a:spcAft>
              <a:buClr>
                <a:srgbClr val="00B0F0"/>
              </a:buClr>
              <a:buSzPts val="28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37"/>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s-EC" dirty="0">
                <a:solidFill>
                  <a:srgbClr val="FFFFFF"/>
                </a:solidFill>
                <a:latin typeface="Calibri"/>
                <a:ea typeface="Calibri"/>
                <a:cs typeface="Calibri"/>
                <a:sym typeface="Calibri"/>
              </a:rPr>
              <a:t>Clases </a:t>
            </a:r>
            <a:r>
              <a:rPr lang="es-EC" dirty="0" err="1">
                <a:solidFill>
                  <a:srgbClr val="FFFFFF"/>
                </a:solidFill>
                <a:latin typeface="Calibri"/>
                <a:ea typeface="Calibri"/>
                <a:cs typeface="Calibri"/>
                <a:sym typeface="Calibri"/>
              </a:rPr>
              <a:t>Wrapper</a:t>
            </a:r>
            <a:endParaRPr dirty="0">
              <a:solidFill>
                <a:srgbClr val="FFFFFF"/>
              </a:solidFill>
              <a:latin typeface="Calibri"/>
              <a:ea typeface="Calibri"/>
              <a:cs typeface="Calibri"/>
              <a:sym typeface="Calibri"/>
            </a:endParaRPr>
          </a:p>
        </p:txBody>
      </p:sp>
      <p:sp>
        <p:nvSpPr>
          <p:cNvPr id="1163" name="Google Shape;1163;p1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129</a:t>
            </a:fld>
            <a:endParaRPr/>
          </a:p>
        </p:txBody>
      </p:sp>
      <p:sp>
        <p:nvSpPr>
          <p:cNvPr id="1164" name="Google Shape;1164;p137"/>
          <p:cNvSpPr txBox="1">
            <a:spLocks noGrp="1"/>
          </p:cNvSpPr>
          <p:nvPr>
            <p:ph type="body" idx="4294967295"/>
          </p:nvPr>
        </p:nvSpPr>
        <p:spPr>
          <a:xfrm>
            <a:off x="215725" y="1620550"/>
            <a:ext cx="3744300" cy="2910300"/>
          </a:xfrm>
          <a:prstGeom prst="rect">
            <a:avLst/>
          </a:prstGeom>
          <a:noFill/>
          <a:ln>
            <a:noFill/>
          </a:ln>
        </p:spPr>
        <p:txBody>
          <a:bodyPr spcFirstLastPara="1" wrap="square" lIns="91425" tIns="91425" rIns="91425" bIns="91425" anchor="t" anchorCtr="0">
            <a:noAutofit/>
          </a:bodyPr>
          <a:lstStyle/>
          <a:p>
            <a:pPr marL="228600" lvl="0" indent="-228600">
              <a:lnSpc>
                <a:spcPct val="90000"/>
              </a:lnSpc>
              <a:spcBef>
                <a:spcPts val="0"/>
              </a:spcBef>
              <a:buClr>
                <a:srgbClr val="002060"/>
              </a:buClr>
              <a:buSzPts val="2800"/>
              <a:buChar char="•"/>
            </a:pPr>
            <a:r>
              <a:rPr lang="es-EC" sz="1800" dirty="0"/>
              <a:t>Clases dedicadas a los datos primitivos</a:t>
            </a:r>
          </a:p>
          <a:p>
            <a:pPr marL="228600" lvl="0" indent="-228600">
              <a:lnSpc>
                <a:spcPct val="90000"/>
              </a:lnSpc>
              <a:spcBef>
                <a:spcPts val="1000"/>
              </a:spcBef>
              <a:buClr>
                <a:srgbClr val="002060"/>
              </a:buClr>
              <a:buSzPts val="2800"/>
              <a:buChar char="•"/>
            </a:pPr>
            <a:r>
              <a:rPr lang="es-EC" sz="1800" dirty="0"/>
              <a:t>8 clases </a:t>
            </a:r>
            <a:r>
              <a:rPr lang="es-EC" sz="1800" dirty="0" err="1"/>
              <a:t>wrappers</a:t>
            </a:r>
            <a:r>
              <a:rPr lang="es-EC" sz="1800" dirty="0"/>
              <a:t> </a:t>
            </a:r>
          </a:p>
          <a:p>
            <a:pPr marL="228600" lvl="0" indent="-228600">
              <a:lnSpc>
                <a:spcPct val="90000"/>
              </a:lnSpc>
              <a:spcBef>
                <a:spcPts val="1000"/>
              </a:spcBef>
              <a:buClr>
                <a:srgbClr val="002060"/>
              </a:buClr>
              <a:buSzPts val="2800"/>
              <a:buChar char="•"/>
            </a:pPr>
            <a:r>
              <a:rPr lang="es-EC" sz="1800" dirty="0"/>
              <a:t>Parte de </a:t>
            </a:r>
            <a:r>
              <a:rPr lang="es-EC" sz="1800" dirty="0" err="1"/>
              <a:t>java.Lang</a:t>
            </a:r>
            <a:endParaRPr lang="es-EC" sz="1800" dirty="0"/>
          </a:p>
          <a:p>
            <a:pPr marL="228600" lvl="0" indent="-228600">
              <a:lnSpc>
                <a:spcPct val="90000"/>
              </a:lnSpc>
              <a:spcBef>
                <a:spcPts val="1000"/>
              </a:spcBef>
              <a:buClr>
                <a:srgbClr val="002060"/>
              </a:buClr>
              <a:buSzPts val="2800"/>
              <a:buChar char="•"/>
            </a:pPr>
            <a:r>
              <a:rPr lang="es-EC" sz="1800" dirty="0"/>
              <a:t>Todas proveen método </a:t>
            </a:r>
            <a:r>
              <a:rPr lang="es-EC" sz="1800" dirty="0" err="1"/>
              <a:t>toString</a:t>
            </a:r>
            <a:r>
              <a:rPr lang="es-EC" sz="1800" dirty="0"/>
              <a:t>()</a:t>
            </a:r>
          </a:p>
          <a:p>
            <a:pPr marL="228600" marR="0" lvl="0" indent="0" algn="l" rtl="0">
              <a:lnSpc>
                <a:spcPct val="90000"/>
              </a:lnSpc>
              <a:spcBef>
                <a:spcPts val="1000"/>
              </a:spcBef>
              <a:spcAft>
                <a:spcPts val="0"/>
              </a:spcAft>
              <a:buClr>
                <a:srgbClr val="00B0F0"/>
              </a:buClr>
              <a:buSzPts val="2800"/>
              <a:buFont typeface="Arial"/>
              <a:buNone/>
            </a:pPr>
            <a:endParaRPr sz="1800" b="0" i="0" u="none" strike="noStrike" cap="none" dirty="0">
              <a:solidFill>
                <a:schemeClr val="dk1"/>
              </a:solidFill>
              <a:latin typeface="Calibri"/>
              <a:ea typeface="Calibri"/>
              <a:cs typeface="Calibri"/>
              <a:sym typeface="Calibri"/>
            </a:endParaRPr>
          </a:p>
        </p:txBody>
      </p:sp>
      <p:graphicFrame>
        <p:nvGraphicFramePr>
          <p:cNvPr id="6" name="Google Shape;128;p16">
            <a:extLst>
              <a:ext uri="{FF2B5EF4-FFF2-40B4-BE49-F238E27FC236}">
                <a16:creationId xmlns:a16="http://schemas.microsoft.com/office/drawing/2014/main" id="{C59D0C5E-E109-4F2F-BA71-6E4FA7B8DF88}"/>
              </a:ext>
            </a:extLst>
          </p:cNvPr>
          <p:cNvGraphicFramePr/>
          <p:nvPr>
            <p:extLst>
              <p:ext uri="{D42A27DB-BD31-4B8C-83A1-F6EECF244321}">
                <p14:modId xmlns:p14="http://schemas.microsoft.com/office/powerpoint/2010/main" val="4280129063"/>
              </p:ext>
            </p:extLst>
          </p:nvPr>
        </p:nvGraphicFramePr>
        <p:xfrm>
          <a:off x="5014913" y="838910"/>
          <a:ext cx="3593306" cy="4068990"/>
        </p:xfrm>
        <a:graphic>
          <a:graphicData uri="http://schemas.openxmlformats.org/drawingml/2006/table">
            <a:tbl>
              <a:tblPr>
                <a:noFill/>
              </a:tblPr>
              <a:tblGrid>
                <a:gridCol w="1447899">
                  <a:extLst>
                    <a:ext uri="{9D8B030D-6E8A-4147-A177-3AD203B41FA5}">
                      <a16:colId xmlns:a16="http://schemas.microsoft.com/office/drawing/2014/main" val="20000"/>
                    </a:ext>
                  </a:extLst>
                </a:gridCol>
                <a:gridCol w="2145407">
                  <a:extLst>
                    <a:ext uri="{9D8B030D-6E8A-4147-A177-3AD203B41FA5}">
                      <a16:colId xmlns:a16="http://schemas.microsoft.com/office/drawing/2014/main" val="20001"/>
                    </a:ext>
                  </a:extLst>
                </a:gridCol>
              </a:tblGrid>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b="1" u="none" strike="noStrike" cap="none"/>
                        <a:t>Primitive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b="1" u="none" strike="noStrike" cap="none"/>
                        <a:t>Wrapper Class</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boolean</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Boolean</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byte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Byte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char</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Character</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int</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Integer</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float</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Float</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double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Double</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long</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Long</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extLst>
                  <a:ext uri="{0D108BD9-81ED-4DB2-BD59-A6C34878D82A}">
                    <a16:rowId xmlns:a16="http://schemas.microsoft.com/office/drawing/2014/main" val="10007"/>
                  </a:ext>
                </a:extLst>
              </a:tr>
              <a:tr h="337344">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a:t>short</a:t>
                      </a:r>
                      <a:endParaRPr sz="2400" u="none" strike="noStrike" cap="none"/>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900" u="none" strike="noStrike" cap="none" dirty="0"/>
                        <a:t>Short</a:t>
                      </a:r>
                      <a:endParaRPr sz="2400" u="none" strike="noStrike" cap="none" dirty="0"/>
                    </a:p>
                  </a:txBody>
                  <a:tcPr marL="81275" marR="81275" marT="81275" marB="81275">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7336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Mi primer programa en </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JAVA</a:t>
            </a:r>
            <a:endParaRPr/>
          </a:p>
        </p:txBody>
      </p:sp>
      <p:sp>
        <p:nvSpPr>
          <p:cNvPr id="245" name="Google Shape;245;p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a:t>
            </a:fld>
            <a:endParaRPr/>
          </a:p>
        </p:txBody>
      </p:sp>
      <p:sp>
        <p:nvSpPr>
          <p:cNvPr id="246" name="Google Shape;246;p26"/>
          <p:cNvSpPr txBox="1">
            <a:spLocks noGrp="1"/>
          </p:cNvSpPr>
          <p:nvPr>
            <p:ph type="body" idx="1"/>
          </p:nvPr>
        </p:nvSpPr>
        <p:spPr>
          <a:xfrm>
            <a:off x="395075" y="1680700"/>
            <a:ext cx="4782300" cy="2764800"/>
          </a:xfrm>
          <a:prstGeom prst="rect">
            <a:avLst/>
          </a:prstGeom>
        </p:spPr>
        <p:txBody>
          <a:bodyPr spcFirstLastPara="1" wrap="square" lIns="0" tIns="0" rIns="0" bIns="0" anchor="t" anchorCtr="0">
            <a:noAutofit/>
          </a:bodyPr>
          <a:lstStyle/>
          <a:p>
            <a:pPr marL="914400" lvl="0" indent="0" algn="l" rtl="0">
              <a:spcBef>
                <a:spcPts val="600"/>
              </a:spcBef>
              <a:spcAft>
                <a:spcPts val="0"/>
              </a:spcAft>
              <a:buNone/>
            </a:pPr>
            <a:endParaRPr dirty="0">
              <a:solidFill>
                <a:srgbClr val="000000"/>
              </a:solidFill>
            </a:endParaRPr>
          </a:p>
          <a:p>
            <a:pPr marL="457200" lvl="0" indent="-342900" algn="l" rtl="0">
              <a:spcBef>
                <a:spcPts val="600"/>
              </a:spcBef>
              <a:spcAft>
                <a:spcPts val="0"/>
              </a:spcAft>
              <a:buClr>
                <a:schemeClr val="dk1"/>
              </a:buClr>
              <a:buSzPts val="1800"/>
              <a:buChar char="▰"/>
            </a:pPr>
            <a:r>
              <a:rPr lang="en" dirty="0">
                <a:solidFill>
                  <a:schemeClr val="dk1"/>
                </a:solidFill>
              </a:rPr>
              <a:t>Sobre la carpeta src dar click derecho y seleccionar New -&gt; Package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Escribir nombre del paquete test</a:t>
            </a:r>
            <a:endParaRPr dirty="0">
              <a:solidFill>
                <a:schemeClr val="dk1"/>
              </a:solidFill>
            </a:endParaRPr>
          </a:p>
          <a:p>
            <a:pPr marL="457200" lvl="0" indent="-342900" algn="l" rtl="0">
              <a:spcBef>
                <a:spcPts val="0"/>
              </a:spcBef>
              <a:spcAft>
                <a:spcPts val="0"/>
              </a:spcAft>
              <a:buClr>
                <a:srgbClr val="000000"/>
              </a:buClr>
              <a:buSzPts val="1800"/>
              <a:buChar char="▰"/>
            </a:pPr>
            <a:r>
              <a:rPr lang="en" dirty="0">
                <a:solidFill>
                  <a:srgbClr val="000000"/>
                </a:solidFill>
              </a:rPr>
              <a:t>Sobre el paquete test dar click derecho y seleccionar New -&gt; Class</a:t>
            </a: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Escribimos el nombre de nuestra primera clase y damos click en Finish</a:t>
            </a:r>
          </a:p>
          <a:p>
            <a:pPr marL="457200" lvl="0" indent="-342900" algn="l" rtl="0">
              <a:spcBef>
                <a:spcPts val="0"/>
              </a:spcBef>
              <a:spcAft>
                <a:spcPts val="0"/>
              </a:spcAft>
              <a:buClr>
                <a:srgbClr val="000000"/>
              </a:buClr>
              <a:buSzPts val="1800"/>
              <a:buChar char="▰"/>
            </a:pPr>
            <a:r>
              <a:rPr lang="en" dirty="0">
                <a:solidFill>
                  <a:srgbClr val="000000"/>
                </a:solidFill>
              </a:rPr>
              <a:t>Podemos seleccionar opciones como la creaci</a:t>
            </a:r>
            <a:r>
              <a:rPr lang="es-EC" dirty="0" err="1">
                <a:solidFill>
                  <a:srgbClr val="000000"/>
                </a:solidFill>
              </a:rPr>
              <a:t>ón</a:t>
            </a:r>
            <a:r>
              <a:rPr lang="es-EC" dirty="0">
                <a:solidFill>
                  <a:srgbClr val="000000"/>
                </a:solidFill>
              </a:rPr>
              <a:t> del método </a:t>
            </a:r>
            <a:r>
              <a:rPr lang="es-EC" dirty="0" err="1">
                <a:solidFill>
                  <a:srgbClr val="000000"/>
                </a:solidFill>
              </a:rPr>
              <a:t>main</a:t>
            </a:r>
            <a:endParaRPr dirty="0">
              <a:solidFill>
                <a:srgbClr val="000000"/>
              </a:solidFill>
            </a:endParaRPr>
          </a:p>
          <a:p>
            <a:pPr marL="0" lvl="0" indent="0" algn="l" rtl="0">
              <a:spcBef>
                <a:spcPts val="600"/>
              </a:spcBef>
              <a:spcAft>
                <a:spcPts val="0"/>
              </a:spcAft>
              <a:buNone/>
            </a:pPr>
            <a:endParaRPr dirty="0">
              <a:solidFill>
                <a:srgbClr val="000000"/>
              </a:solidFill>
            </a:endParaRPr>
          </a:p>
          <a:p>
            <a:pPr marL="457200" lvl="0" indent="0" algn="l" rtl="0">
              <a:spcBef>
                <a:spcPts val="600"/>
              </a:spcBef>
              <a:spcAft>
                <a:spcPts val="0"/>
              </a:spcAft>
              <a:buNone/>
            </a:pPr>
            <a:endParaRPr dirty="0">
              <a:solidFill>
                <a:schemeClr val="dk1"/>
              </a:solidFill>
            </a:endParaRPr>
          </a:p>
        </p:txBody>
      </p:sp>
      <p:pic>
        <p:nvPicPr>
          <p:cNvPr id="247" name="Google Shape;247;p26"/>
          <p:cNvPicPr preferRelativeResize="0"/>
          <p:nvPr/>
        </p:nvPicPr>
        <p:blipFill>
          <a:blip r:embed="rId3">
            <a:alphaModFix/>
          </a:blip>
          <a:stretch>
            <a:fillRect/>
          </a:stretch>
        </p:blipFill>
        <p:spPr>
          <a:xfrm>
            <a:off x="5469500" y="1176812"/>
            <a:ext cx="3564843" cy="392497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37"/>
          <p:cNvSpPr txBox="1">
            <a:spLocks noGrp="1"/>
          </p:cNvSpPr>
          <p:nvPr>
            <p:ph type="title" idx="4294967295"/>
          </p:nvPr>
        </p:nvSpPr>
        <p:spPr>
          <a:xfrm>
            <a:off x="362898" y="236500"/>
            <a:ext cx="4227300" cy="9903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s-EC" dirty="0">
                <a:solidFill>
                  <a:srgbClr val="FFFFFF"/>
                </a:solidFill>
                <a:latin typeface="Calibri"/>
                <a:ea typeface="Calibri"/>
                <a:cs typeface="Calibri"/>
                <a:sym typeface="Calibri"/>
              </a:rPr>
              <a:t>Clases </a:t>
            </a:r>
            <a:r>
              <a:rPr lang="es-EC" dirty="0" err="1">
                <a:solidFill>
                  <a:srgbClr val="FFFFFF"/>
                </a:solidFill>
                <a:latin typeface="Calibri"/>
                <a:ea typeface="Calibri"/>
                <a:cs typeface="Calibri"/>
                <a:sym typeface="Calibri"/>
              </a:rPr>
              <a:t>Wrapper</a:t>
            </a:r>
            <a:endParaRPr dirty="0">
              <a:solidFill>
                <a:srgbClr val="FFFFFF"/>
              </a:solidFill>
              <a:latin typeface="Calibri"/>
              <a:ea typeface="Calibri"/>
              <a:cs typeface="Calibri"/>
              <a:sym typeface="Calibri"/>
            </a:endParaRPr>
          </a:p>
        </p:txBody>
      </p:sp>
      <p:sp>
        <p:nvSpPr>
          <p:cNvPr id="1163" name="Google Shape;1163;p1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130</a:t>
            </a:fld>
            <a:endParaRPr/>
          </a:p>
        </p:txBody>
      </p:sp>
      <p:pic>
        <p:nvPicPr>
          <p:cNvPr id="7" name="Google Shape;140;p18">
            <a:extLst>
              <a:ext uri="{FF2B5EF4-FFF2-40B4-BE49-F238E27FC236}">
                <a16:creationId xmlns:a16="http://schemas.microsoft.com/office/drawing/2014/main" id="{49502860-5780-41C8-8CE1-F1F6C4869009}"/>
              </a:ext>
            </a:extLst>
          </p:cNvPr>
          <p:cNvPicPr preferRelativeResize="0"/>
          <p:nvPr/>
        </p:nvPicPr>
        <p:blipFill rotWithShape="1">
          <a:blip r:embed="rId3">
            <a:alphaModFix/>
          </a:blip>
          <a:srcRect/>
          <a:stretch/>
        </p:blipFill>
        <p:spPr>
          <a:xfrm>
            <a:off x="1129448" y="1403850"/>
            <a:ext cx="6921500" cy="2984500"/>
          </a:xfrm>
          <a:prstGeom prst="rect">
            <a:avLst/>
          </a:prstGeom>
          <a:noFill/>
          <a:ln>
            <a:noFill/>
          </a:ln>
        </p:spPr>
      </p:pic>
      <p:sp>
        <p:nvSpPr>
          <p:cNvPr id="8" name="Google Shape;141;p18">
            <a:extLst>
              <a:ext uri="{FF2B5EF4-FFF2-40B4-BE49-F238E27FC236}">
                <a16:creationId xmlns:a16="http://schemas.microsoft.com/office/drawing/2014/main" id="{9CB42CAC-5C10-41B6-872E-77CDC902B160}"/>
              </a:ext>
            </a:extLst>
          </p:cNvPr>
          <p:cNvSpPr txBox="1"/>
          <p:nvPr/>
        </p:nvSpPr>
        <p:spPr>
          <a:xfrm>
            <a:off x="2637975" y="4491050"/>
            <a:ext cx="6246800" cy="3056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s" sz="1333" b="0" i="0" u="sng" strike="noStrike" cap="none" dirty="0">
                <a:solidFill>
                  <a:schemeClr val="hlink"/>
                </a:solidFill>
                <a:latin typeface="Calibri"/>
                <a:ea typeface="Calibri"/>
                <a:cs typeface="Calibri"/>
                <a:sym typeface="Calibri"/>
                <a:hlinkClick r:id="rId4"/>
              </a:rPr>
              <a:t>https://steemit.com/study/@riaz/wrapper-classes-in-java</a:t>
            </a:r>
            <a:endParaRPr sz="13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35226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9" name="Google Shape;149;p19"/>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dirty="0"/>
              <a:t>Clases Wrapper de tipo numérico</a:t>
            </a:r>
            <a:endParaRPr dirty="0"/>
          </a:p>
        </p:txBody>
      </p:sp>
      <p:sp>
        <p:nvSpPr>
          <p:cNvPr id="147" name="Google Shape;147;p19"/>
          <p:cNvSpPr txBox="1">
            <a:spLocks noGrp="1"/>
          </p:cNvSpPr>
          <p:nvPr>
            <p:ph type="body" idx="1"/>
          </p:nvPr>
        </p:nvSpPr>
        <p:spPr>
          <a:xfrm>
            <a:off x="272175" y="2211449"/>
            <a:ext cx="5486400" cy="2764800"/>
          </a:xfrm>
          <a:prstGeom prst="rect">
            <a:avLst/>
          </a:prstGeom>
          <a:noFill/>
          <a:ln>
            <a:noFill/>
          </a:ln>
        </p:spPr>
        <p:txBody>
          <a:bodyPr spcFirstLastPara="1" wrap="square" lIns="91425" tIns="91425" rIns="91425" bIns="91425" anchor="t" anchorCtr="0">
            <a:noAutofit/>
          </a:bodyPr>
          <a:lstStyle/>
          <a:p>
            <a:pPr marL="457189" indent="-406390" algn="just">
              <a:lnSpc>
                <a:spcPct val="90000"/>
              </a:lnSpc>
              <a:spcBef>
                <a:spcPts val="0"/>
              </a:spcBef>
              <a:buSzPts val="2800"/>
              <a:buChar char="•"/>
            </a:pPr>
            <a:r>
              <a:rPr lang="es" dirty="0"/>
              <a:t>Heredan de la clase Number</a:t>
            </a:r>
            <a:endParaRPr dirty="0"/>
          </a:p>
          <a:p>
            <a:pPr marL="457189" indent="-406390" algn="just">
              <a:lnSpc>
                <a:spcPct val="90000"/>
              </a:lnSpc>
              <a:spcBef>
                <a:spcPts val="0"/>
              </a:spcBef>
              <a:buSzPts val="2800"/>
              <a:buChar char="•"/>
            </a:pPr>
            <a:r>
              <a:rPr lang="es" dirty="0"/>
              <a:t>Number declara métodos que devuelven el valor de un objeto en cada uno de los diferentes tipos numéricos.</a:t>
            </a:r>
            <a:endParaRPr dirty="0"/>
          </a:p>
          <a:p>
            <a:pPr marL="457189" indent="0">
              <a:lnSpc>
                <a:spcPct val="90000"/>
              </a:lnSpc>
              <a:spcBef>
                <a:spcPts val="0"/>
              </a:spcBef>
              <a:buSzPts val="2800"/>
            </a:pPr>
            <a:endParaRPr dirty="0"/>
          </a:p>
          <a:p>
            <a:pPr marL="609585" lvl="1" indent="0">
              <a:lnSpc>
                <a:spcPct val="90000"/>
              </a:lnSpc>
              <a:spcBef>
                <a:spcPts val="500"/>
              </a:spcBef>
              <a:buClr>
                <a:srgbClr val="00B0F0"/>
              </a:buClr>
            </a:pPr>
            <a:endParaRPr sz="2400" dirty="0">
              <a:solidFill>
                <a:schemeClr val="dk1"/>
              </a:solidFill>
              <a:latin typeface="Calibri"/>
              <a:ea typeface="Calibri"/>
              <a:cs typeface="Calibri"/>
              <a:sym typeface="Calibri"/>
            </a:endParaRPr>
          </a:p>
        </p:txBody>
      </p:sp>
      <p:graphicFrame>
        <p:nvGraphicFramePr>
          <p:cNvPr id="148" name="Google Shape;148;p19"/>
          <p:cNvGraphicFramePr/>
          <p:nvPr/>
        </p:nvGraphicFramePr>
        <p:xfrm>
          <a:off x="6197850" y="1836118"/>
          <a:ext cx="2673975" cy="2743020"/>
        </p:xfrm>
        <a:graphic>
          <a:graphicData uri="http://schemas.openxmlformats.org/drawingml/2006/table">
            <a:tbl>
              <a:tblPr>
                <a:noFill/>
              </a:tblPr>
              <a:tblGrid>
                <a:gridCol w="1035169">
                  <a:extLst>
                    <a:ext uri="{9D8B030D-6E8A-4147-A177-3AD203B41FA5}">
                      <a16:colId xmlns:a16="http://schemas.microsoft.com/office/drawing/2014/main" val="20000"/>
                    </a:ext>
                  </a:extLst>
                </a:gridCol>
                <a:gridCol w="1638806">
                  <a:extLst>
                    <a:ext uri="{9D8B030D-6E8A-4147-A177-3AD203B41FA5}">
                      <a16:colId xmlns:a16="http://schemas.microsoft.com/office/drawing/2014/main" val="20001"/>
                    </a:ext>
                  </a:extLst>
                </a:gridCol>
              </a:tblGrid>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byte</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alibri"/>
                        <a:buNone/>
                      </a:pPr>
                      <a:r>
                        <a:rPr lang="es" sz="1800" u="none" strike="noStrike" cap="none"/>
                        <a:t>byteValue()</a:t>
                      </a:r>
                      <a:endParaRPr sz="1800" u="none" strike="noStrike" cap="none"/>
                    </a:p>
                  </a:txBody>
                  <a:tcPr marL="91425" marR="91425" marT="91425" marB="91425"/>
                </a:tc>
                <a:extLst>
                  <a:ext uri="{0D108BD9-81ED-4DB2-BD59-A6C34878D82A}">
                    <a16:rowId xmlns:a16="http://schemas.microsoft.com/office/drawing/2014/main" val="10000"/>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short</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shortValue()</a:t>
                      </a:r>
                      <a:endParaRPr sz="1800" u="none" strike="noStrike" cap="none"/>
                    </a:p>
                  </a:txBody>
                  <a:tcPr marL="91425" marR="91425" marT="91425" marB="91425"/>
                </a:tc>
                <a:extLst>
                  <a:ext uri="{0D108BD9-81ED-4DB2-BD59-A6C34878D82A}">
                    <a16:rowId xmlns:a16="http://schemas.microsoft.com/office/drawing/2014/main" val="10001"/>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int</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intValue()</a:t>
                      </a:r>
                      <a:endParaRPr sz="1800" u="none" strike="noStrike" cap="none"/>
                    </a:p>
                  </a:txBody>
                  <a:tcPr marL="91425" marR="91425" marT="91425" marB="91425"/>
                </a:tc>
                <a:extLst>
                  <a:ext uri="{0D108BD9-81ED-4DB2-BD59-A6C34878D82A}">
                    <a16:rowId xmlns:a16="http://schemas.microsoft.com/office/drawing/2014/main" val="10002"/>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long</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longValue()</a:t>
                      </a:r>
                      <a:endParaRPr sz="1800" u="none" strike="noStrike" cap="none"/>
                    </a:p>
                  </a:txBody>
                  <a:tcPr marL="91425" marR="91425" marT="91425" marB="91425"/>
                </a:tc>
                <a:extLst>
                  <a:ext uri="{0D108BD9-81ED-4DB2-BD59-A6C34878D82A}">
                    <a16:rowId xmlns:a16="http://schemas.microsoft.com/office/drawing/2014/main" val="10003"/>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float</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floatValue()</a:t>
                      </a:r>
                      <a:endParaRPr sz="1800" u="none" strike="noStrike" cap="none"/>
                    </a:p>
                  </a:txBody>
                  <a:tcPr marL="91425" marR="91425" marT="91425" marB="91425"/>
                </a:tc>
                <a:extLst>
                  <a:ext uri="{0D108BD9-81ED-4DB2-BD59-A6C34878D82A}">
                    <a16:rowId xmlns:a16="http://schemas.microsoft.com/office/drawing/2014/main" val="10004"/>
                  </a:ext>
                </a:extLst>
              </a:tr>
              <a:tr h="457170">
                <a:tc>
                  <a:txBody>
                    <a:bodyPr/>
                    <a:lstStyle/>
                    <a:p>
                      <a:pPr marL="0" marR="0" lvl="0" indent="0" algn="l" rtl="0">
                        <a:spcBef>
                          <a:spcPts val="0"/>
                        </a:spcBef>
                        <a:spcAft>
                          <a:spcPts val="0"/>
                        </a:spcAft>
                        <a:buClr>
                          <a:schemeClr val="dk1"/>
                        </a:buClr>
                        <a:buSzPts val="2400"/>
                        <a:buFont typeface="Calibri"/>
                        <a:buNone/>
                      </a:pPr>
                      <a:r>
                        <a:rPr lang="es" sz="1800" u="none" strike="noStrike" cap="none"/>
                        <a:t>double</a:t>
                      </a:r>
                      <a:endParaRPr sz="1800" u="none" strike="noStrike" cap="none"/>
                    </a:p>
                  </a:txBody>
                  <a:tcPr marL="91425" marR="91425" marT="91425" marB="91425"/>
                </a:tc>
                <a:tc>
                  <a:txBody>
                    <a:bodyPr/>
                    <a:lstStyle/>
                    <a:p>
                      <a:pPr marL="0" marR="0" lvl="0" indent="0" algn="l" rtl="0">
                        <a:spcBef>
                          <a:spcPts val="0"/>
                        </a:spcBef>
                        <a:spcAft>
                          <a:spcPts val="0"/>
                        </a:spcAft>
                        <a:buClr>
                          <a:schemeClr val="dk1"/>
                        </a:buClr>
                        <a:buSzPts val="1100"/>
                        <a:buFont typeface="Arial"/>
                        <a:buNone/>
                      </a:pPr>
                      <a:r>
                        <a:rPr lang="es" sz="1800" u="none" strike="noStrike" cap="none">
                          <a:solidFill>
                            <a:schemeClr val="dk1"/>
                          </a:solidFill>
                        </a:rPr>
                        <a:t>doubleValue()</a:t>
                      </a:r>
                      <a:endParaRPr sz="1800" u="none" strike="noStrike" cap="none"/>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20"/>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a:t>Clases Wrapper de tipo numérico</a:t>
            </a:r>
            <a:endParaRPr/>
          </a:p>
        </p:txBody>
      </p:sp>
      <p:sp>
        <p:nvSpPr>
          <p:cNvPr id="154" name="Google Shape;154;p20"/>
          <p:cNvSpPr txBox="1">
            <a:spLocks noGrp="1"/>
          </p:cNvSpPr>
          <p:nvPr>
            <p:ph type="body" idx="1"/>
          </p:nvPr>
        </p:nvSpPr>
        <p:spPr>
          <a:xfrm>
            <a:off x="298579" y="2058589"/>
            <a:ext cx="8546841" cy="2764800"/>
          </a:xfrm>
          <a:prstGeom prst="rect">
            <a:avLst/>
          </a:prstGeom>
          <a:noFill/>
          <a:ln>
            <a:noFill/>
          </a:ln>
        </p:spPr>
        <p:txBody>
          <a:bodyPr spcFirstLastPara="1" wrap="square" lIns="91425" tIns="91425" rIns="91425" bIns="91425" anchor="t" anchorCtr="0">
            <a:noAutofit/>
          </a:bodyPr>
          <a:lstStyle/>
          <a:p>
            <a:pPr marL="0" indent="0">
              <a:lnSpc>
                <a:spcPct val="90000"/>
              </a:lnSpc>
              <a:spcBef>
                <a:spcPts val="0"/>
              </a:spcBef>
              <a:buSzPts val="2800"/>
              <a:buNone/>
            </a:pPr>
            <a:r>
              <a:rPr lang="es" dirty="0"/>
              <a:t>M</a:t>
            </a:r>
            <a:r>
              <a:rPr lang="es" dirty="0">
                <a:solidFill>
                  <a:schemeClr val="dk1"/>
                </a:solidFill>
              </a:rPr>
              <a:t>étodo para convertir string numérico al valor primitivo</a:t>
            </a:r>
            <a:endParaRPr dirty="0"/>
          </a:p>
          <a:p>
            <a:pPr marL="171450" indent="-171450">
              <a:lnSpc>
                <a:spcPct val="90000"/>
              </a:lnSpc>
              <a:spcBef>
                <a:spcPts val="0"/>
              </a:spcBef>
              <a:buSzPts val="2800"/>
              <a:buChar char="•"/>
            </a:pPr>
            <a:r>
              <a:rPr lang="es" sz="2100" dirty="0">
                <a:solidFill>
                  <a:schemeClr val="dk1"/>
                </a:solidFill>
              </a:rPr>
              <a:t>parseInt()</a:t>
            </a:r>
            <a:endParaRPr dirty="0"/>
          </a:p>
          <a:p>
            <a:pPr marL="171450" indent="-171450">
              <a:lnSpc>
                <a:spcPct val="90000"/>
              </a:lnSpc>
              <a:spcBef>
                <a:spcPts val="0"/>
              </a:spcBef>
              <a:buSzPts val="2800"/>
              <a:buChar char="•"/>
            </a:pPr>
            <a:r>
              <a:rPr lang="es" sz="2100" dirty="0">
                <a:solidFill>
                  <a:schemeClr val="dk1"/>
                </a:solidFill>
              </a:rPr>
              <a:t>parseFloat()</a:t>
            </a:r>
            <a:endParaRPr dirty="0"/>
          </a:p>
          <a:p>
            <a:pPr marL="171450" indent="-171450">
              <a:lnSpc>
                <a:spcPct val="90000"/>
              </a:lnSpc>
              <a:spcBef>
                <a:spcPts val="0"/>
              </a:spcBef>
              <a:buSzPts val="2800"/>
              <a:buChar char="•"/>
            </a:pPr>
            <a:r>
              <a:rPr lang="es" sz="2100" dirty="0">
                <a:solidFill>
                  <a:schemeClr val="dk1"/>
                </a:solidFill>
              </a:rPr>
              <a:t>parseDouble()</a:t>
            </a:r>
            <a:endParaRPr dirty="0"/>
          </a:p>
          <a:p>
            <a:pPr marL="171450" indent="-171450">
              <a:lnSpc>
                <a:spcPct val="90000"/>
              </a:lnSpc>
              <a:spcBef>
                <a:spcPts val="0"/>
              </a:spcBef>
              <a:buSzPts val="2800"/>
              <a:buChar char="•"/>
            </a:pPr>
            <a:r>
              <a:rPr lang="es" sz="2100" dirty="0">
                <a:solidFill>
                  <a:schemeClr val="dk1"/>
                </a:solidFill>
              </a:rPr>
              <a:t>parseLong()</a:t>
            </a:r>
            <a:endParaRPr dirty="0"/>
          </a:p>
          <a:p>
            <a:pPr marL="533387" lvl="1" indent="0">
              <a:lnSpc>
                <a:spcPct val="90000"/>
              </a:lnSpc>
              <a:spcBef>
                <a:spcPts val="500"/>
              </a:spcBef>
              <a:buClr>
                <a:srgbClr val="00B0F0"/>
              </a:buClr>
            </a:pPr>
            <a:endParaRPr sz="2100" dirty="0">
              <a:solidFill>
                <a:schemeClr val="dk1"/>
              </a:solidFill>
            </a:endParaRPr>
          </a:p>
          <a:p>
            <a:pPr marL="533387" lvl="1" indent="0">
              <a:lnSpc>
                <a:spcPct val="90000"/>
              </a:lnSpc>
              <a:spcBef>
                <a:spcPts val="500"/>
              </a:spcBef>
              <a:buClr>
                <a:srgbClr val="00B0F0"/>
              </a:buClr>
              <a:buNone/>
            </a:pPr>
            <a:r>
              <a:rPr lang="es" sz="2100" dirty="0"/>
              <a:t>int decimalExample = Integer.parseInt("20"); </a:t>
            </a:r>
            <a:endParaRPr dirty="0"/>
          </a:p>
          <a:p>
            <a:pPr marL="533387" lvl="1" indent="0">
              <a:lnSpc>
                <a:spcPct val="90000"/>
              </a:lnSpc>
              <a:spcBef>
                <a:spcPts val="500"/>
              </a:spcBef>
              <a:buClr>
                <a:srgbClr val="00B0F0"/>
              </a:buClr>
              <a:buNone/>
            </a:pPr>
            <a:r>
              <a:rPr lang="es" sz="2100" dirty="0"/>
              <a:t>int signedPositiveExample = Integer.parseInt("+20"); </a:t>
            </a:r>
            <a:endParaRPr dirty="0"/>
          </a:p>
          <a:p>
            <a:pPr marL="533387" lvl="1" indent="0">
              <a:lnSpc>
                <a:spcPct val="90000"/>
              </a:lnSpc>
              <a:spcBef>
                <a:spcPts val="500"/>
              </a:spcBef>
              <a:buClr>
                <a:srgbClr val="00B0F0"/>
              </a:buClr>
              <a:buNone/>
            </a:pPr>
            <a:r>
              <a:rPr lang="es" sz="2100" dirty="0"/>
              <a:t>int signedNegativeExample = Integer.parseInt("-20"); </a:t>
            </a:r>
            <a:endParaRPr sz="2100" dirty="0"/>
          </a:p>
          <a:p>
            <a:pPr marL="609585" lvl="1" indent="0">
              <a:lnSpc>
                <a:spcPct val="90000"/>
              </a:lnSpc>
              <a:spcBef>
                <a:spcPts val="500"/>
              </a:spcBef>
              <a:buClr>
                <a:srgbClr val="00B0F0"/>
              </a:buClr>
            </a:pPr>
            <a:endParaRPr sz="2400" dirty="0">
              <a:solidFill>
                <a:schemeClr val="dk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a:t>Clases Wrapper</a:t>
            </a:r>
            <a:endParaRPr/>
          </a:p>
        </p:txBody>
      </p:sp>
      <p:sp>
        <p:nvSpPr>
          <p:cNvPr id="161" name="Google Shape;161;p21"/>
          <p:cNvSpPr txBox="1">
            <a:spLocks noGrp="1"/>
          </p:cNvSpPr>
          <p:nvPr>
            <p:ph type="body" idx="1"/>
          </p:nvPr>
        </p:nvSpPr>
        <p:spPr>
          <a:xfrm>
            <a:off x="457200" y="1909300"/>
            <a:ext cx="8229600" cy="2764800"/>
          </a:xfrm>
          <a:prstGeom prst="rect">
            <a:avLst/>
          </a:prstGeom>
          <a:noFill/>
          <a:ln>
            <a:noFill/>
          </a:ln>
        </p:spPr>
        <p:txBody>
          <a:bodyPr spcFirstLastPara="1" wrap="square" lIns="68569" tIns="34275" rIns="68569" bIns="34275" anchor="t" anchorCtr="0">
            <a:noAutofit/>
          </a:bodyPr>
          <a:lstStyle/>
          <a:p>
            <a:pPr marL="171450" indent="-171450">
              <a:lnSpc>
                <a:spcPct val="90000"/>
              </a:lnSpc>
              <a:spcBef>
                <a:spcPts val="0"/>
              </a:spcBef>
              <a:buClr>
                <a:srgbClr val="002060"/>
              </a:buClr>
              <a:buSzPts val="2800"/>
              <a:buFont typeface="Arial"/>
              <a:buChar char="•"/>
            </a:pPr>
            <a:r>
              <a:rPr lang="es" dirty="0"/>
              <a:t>Método estático valueOf, retorna un objeto nuevo del tipo wrapper</a:t>
            </a:r>
            <a:endParaRPr dirty="0"/>
          </a:p>
          <a:p>
            <a:pPr marL="0" indent="0">
              <a:lnSpc>
                <a:spcPct val="90000"/>
              </a:lnSpc>
              <a:spcBef>
                <a:spcPts val="750"/>
              </a:spcBef>
              <a:buSzPts val="2800"/>
              <a:buNone/>
            </a:pPr>
            <a:r>
              <a:rPr lang="es" dirty="0"/>
              <a:t>	Double vd = Double.valueOf(“3.14”)</a:t>
            </a:r>
            <a:endParaRPr dirty="0"/>
          </a:p>
          <a:p>
            <a:pPr marL="0" indent="0">
              <a:lnSpc>
                <a:spcPct val="90000"/>
              </a:lnSpc>
              <a:spcBef>
                <a:spcPts val="750"/>
              </a:spcBef>
              <a:buSzPts val="2800"/>
            </a:pPr>
            <a:endParaRPr dirty="0"/>
          </a:p>
          <a:p>
            <a:pPr marL="171450" indent="-171450">
              <a:lnSpc>
                <a:spcPct val="90000"/>
              </a:lnSpc>
              <a:spcBef>
                <a:spcPts val="750"/>
              </a:spcBef>
              <a:buClr>
                <a:srgbClr val="002060"/>
              </a:buClr>
              <a:buSzPts val="2800"/>
              <a:buFont typeface="Arial"/>
              <a:buChar char="•"/>
            </a:pPr>
            <a:r>
              <a:rPr lang="es" dirty="0"/>
              <a:t>Método equals para comparar(tipo y valor)</a:t>
            </a:r>
            <a:endParaRPr dirty="0"/>
          </a:p>
          <a:p>
            <a:pPr marL="0" indent="0">
              <a:lnSpc>
                <a:spcPct val="90000"/>
              </a:lnSpc>
              <a:spcBef>
                <a:spcPts val="750"/>
              </a:spcBef>
              <a:buSzPts val="2800"/>
              <a:buNone/>
            </a:pPr>
            <a:r>
              <a:rPr lang="es" dirty="0"/>
              <a:t>	Integer i1 = 100</a:t>
            </a:r>
            <a:endParaRPr dirty="0"/>
          </a:p>
          <a:p>
            <a:pPr marL="0" indent="0">
              <a:lnSpc>
                <a:spcPct val="90000"/>
              </a:lnSpc>
              <a:spcBef>
                <a:spcPts val="750"/>
              </a:spcBef>
              <a:buSzPts val="2800"/>
              <a:buNone/>
            </a:pPr>
            <a:r>
              <a:rPr lang="es" dirty="0"/>
              <a:t>	Integer i2 = 100</a:t>
            </a:r>
            <a:endParaRPr dirty="0"/>
          </a:p>
          <a:p>
            <a:pPr marL="0" indent="0">
              <a:lnSpc>
                <a:spcPct val="90000"/>
              </a:lnSpc>
              <a:spcBef>
                <a:spcPts val="750"/>
              </a:spcBef>
              <a:buSzPts val="2800"/>
              <a:buNone/>
            </a:pPr>
            <a:r>
              <a:rPr lang="es" dirty="0"/>
              <a:t>	if (i1.equals(i2)) System.out.println(“Iguales”)</a:t>
            </a:r>
            <a:endParaRPr dirty="0"/>
          </a:p>
          <a:p>
            <a:pPr marL="171450" indent="-38100">
              <a:lnSpc>
                <a:spcPct val="90000"/>
              </a:lnSpc>
              <a:spcBef>
                <a:spcPts val="750"/>
              </a:spcBef>
              <a:buClr>
                <a:srgbClr val="002060"/>
              </a:buClr>
              <a:buSzPts val="2800"/>
            </a:pPr>
            <a:endParaRP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aphicFrame>
        <p:nvGraphicFramePr>
          <p:cNvPr id="166" name="Google Shape;166;p22"/>
          <p:cNvGraphicFramePr/>
          <p:nvPr>
            <p:extLst>
              <p:ext uri="{D42A27DB-BD31-4B8C-83A1-F6EECF244321}">
                <p14:modId xmlns:p14="http://schemas.microsoft.com/office/powerpoint/2010/main" val="3753579489"/>
              </p:ext>
            </p:extLst>
          </p:nvPr>
        </p:nvGraphicFramePr>
        <p:xfrm>
          <a:off x="1264921" y="1922106"/>
          <a:ext cx="6614157" cy="3069770"/>
        </p:xfrm>
        <a:graphic>
          <a:graphicData uri="http://schemas.openxmlformats.org/drawingml/2006/table">
            <a:tbl>
              <a:tblPr>
                <a:noFill/>
              </a:tblPr>
              <a:tblGrid>
                <a:gridCol w="2204719">
                  <a:extLst>
                    <a:ext uri="{9D8B030D-6E8A-4147-A177-3AD203B41FA5}">
                      <a16:colId xmlns:a16="http://schemas.microsoft.com/office/drawing/2014/main" val="20000"/>
                    </a:ext>
                  </a:extLst>
                </a:gridCol>
                <a:gridCol w="2204719">
                  <a:extLst>
                    <a:ext uri="{9D8B030D-6E8A-4147-A177-3AD203B41FA5}">
                      <a16:colId xmlns:a16="http://schemas.microsoft.com/office/drawing/2014/main" val="20001"/>
                    </a:ext>
                  </a:extLst>
                </a:gridCol>
                <a:gridCol w="2204719">
                  <a:extLst>
                    <a:ext uri="{9D8B030D-6E8A-4147-A177-3AD203B41FA5}">
                      <a16:colId xmlns:a16="http://schemas.microsoft.com/office/drawing/2014/main" val="20002"/>
                    </a:ext>
                  </a:extLst>
                </a:gridCol>
              </a:tblGrid>
              <a:tr h="337674">
                <a:tc>
                  <a:txBody>
                    <a:bodyPr/>
                    <a:lstStyle/>
                    <a:p>
                      <a:pPr marL="0" marR="0" lvl="0" indent="0" algn="l" rtl="0">
                        <a:lnSpc>
                          <a:spcPct val="100000"/>
                        </a:lnSpc>
                        <a:spcBef>
                          <a:spcPts val="0"/>
                        </a:spcBef>
                        <a:spcAft>
                          <a:spcPts val="0"/>
                        </a:spcAft>
                        <a:buClr>
                          <a:srgbClr val="000000"/>
                        </a:buClr>
                        <a:buSzPts val="1400"/>
                        <a:buFont typeface="Arial"/>
                        <a:buNone/>
                      </a:pPr>
                      <a:r>
                        <a:rPr lang="es" sz="1400" b="1" u="none" strike="noStrike" cap="none"/>
                        <a:t>Primitive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b="1" u="none" strike="noStrike" cap="none"/>
                        <a:t>Wrapper Class</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b="1" u="none" strike="noStrike" cap="none"/>
                        <a:t>Constructor Argument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boolean</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Boolean</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boolean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byte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Byte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byte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char</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Character</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char</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int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Integer</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int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float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Float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float, double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double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Double</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double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long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Long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long or String</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5F5F5"/>
                    </a:solidFill>
                  </a:tcPr>
                </a:tc>
                <a:extLst>
                  <a:ext uri="{0D108BD9-81ED-4DB2-BD59-A6C34878D82A}">
                    <a16:rowId xmlns:a16="http://schemas.microsoft.com/office/drawing/2014/main" val="10007"/>
                  </a:ext>
                </a:extLst>
              </a:tr>
              <a:tr h="341512">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short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t>Short</a:t>
                      </a:r>
                      <a:endParaRPr sz="1800" u="none" strike="noStrike" cap="none"/>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dirty="0"/>
                        <a:t>short or String</a:t>
                      </a:r>
                      <a:endParaRPr sz="1400" u="none" strike="noStrike" cap="none" dirty="0"/>
                    </a:p>
                  </a:txBody>
                  <a:tcPr marL="60956" marR="60956" marT="60956" marB="60956">
                    <a:lnL w="9525" cap="flat" cmpd="sng">
                      <a:solidFill>
                        <a:srgbClr val="DDDDDD"/>
                      </a:solidFill>
                      <a:prstDash val="solid"/>
                      <a:round/>
                      <a:headEnd type="none" w="sm" len="sm"/>
                      <a:tailEnd type="none" w="sm" len="sm"/>
                    </a:lnL>
                    <a:lnR w="9525" cap="flat" cmpd="sng">
                      <a:solidFill>
                        <a:srgbClr val="DDDDDD"/>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167" name="Google Shape;167;p22"/>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a:t>Clases Wrapper - Constructores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nSpc>
                <a:spcPct val="90000"/>
              </a:lnSpc>
              <a:buClr>
                <a:srgbClr val="002060"/>
              </a:buClr>
              <a:buSzPts val="4400"/>
            </a:pPr>
            <a:r>
              <a:rPr lang="es"/>
              <a:t>Clases Wrapper</a:t>
            </a:r>
            <a:endParaRPr/>
          </a:p>
        </p:txBody>
      </p:sp>
      <p:sp>
        <p:nvSpPr>
          <p:cNvPr id="172" name="Google Shape;172;p23"/>
          <p:cNvSpPr txBox="1">
            <a:spLocks noGrp="1"/>
          </p:cNvSpPr>
          <p:nvPr>
            <p:ph type="body" idx="1"/>
          </p:nvPr>
        </p:nvSpPr>
        <p:spPr>
          <a:xfrm>
            <a:off x="345233" y="1909300"/>
            <a:ext cx="8341567" cy="2764800"/>
          </a:xfrm>
          <a:prstGeom prst="rect">
            <a:avLst/>
          </a:prstGeom>
          <a:noFill/>
          <a:ln>
            <a:noFill/>
          </a:ln>
        </p:spPr>
        <p:txBody>
          <a:bodyPr spcFirstLastPara="1" wrap="square" lIns="91425" tIns="91425" rIns="91425" bIns="91425" anchor="t" anchorCtr="0">
            <a:noAutofit/>
          </a:bodyPr>
          <a:lstStyle/>
          <a:p>
            <a:pPr marL="0" indent="0">
              <a:lnSpc>
                <a:spcPct val="90000"/>
              </a:lnSpc>
              <a:spcBef>
                <a:spcPts val="0"/>
              </a:spcBef>
              <a:buClr>
                <a:srgbClr val="00B0F0"/>
              </a:buClr>
              <a:buSzPts val="2800"/>
              <a:buNone/>
            </a:pPr>
            <a:endParaRPr lang="es" dirty="0"/>
          </a:p>
          <a:p>
            <a:pPr marL="0" indent="0">
              <a:lnSpc>
                <a:spcPct val="90000"/>
              </a:lnSpc>
              <a:spcBef>
                <a:spcPts val="0"/>
              </a:spcBef>
              <a:buClr>
                <a:srgbClr val="00B0F0"/>
              </a:buClr>
              <a:buSzPts val="2800"/>
              <a:buNone/>
            </a:pPr>
            <a:r>
              <a:rPr lang="es" dirty="0"/>
              <a:t>Ejemplo para crear objeto Integer</a:t>
            </a:r>
            <a:endParaRPr dirty="0"/>
          </a:p>
          <a:p>
            <a:pPr marL="0" indent="0">
              <a:lnSpc>
                <a:spcPct val="90000"/>
              </a:lnSpc>
              <a:spcBef>
                <a:spcPts val="0"/>
              </a:spcBef>
              <a:buClr>
                <a:srgbClr val="00B0F0"/>
              </a:buClr>
              <a:buSzPts val="2800"/>
            </a:pPr>
            <a:endParaRPr dirty="0"/>
          </a:p>
          <a:p>
            <a:pPr marL="0" indent="0">
              <a:lnSpc>
                <a:spcPct val="90000"/>
              </a:lnSpc>
              <a:spcBef>
                <a:spcPts val="1000"/>
              </a:spcBef>
              <a:buNone/>
            </a:pPr>
            <a:r>
              <a:rPr lang="es" dirty="0">
                <a:solidFill>
                  <a:schemeClr val="dk1"/>
                </a:solidFill>
                <a:latin typeface="Calibri"/>
                <a:ea typeface="Calibri"/>
                <a:cs typeface="Calibri"/>
                <a:sym typeface="Calibri"/>
              </a:rPr>
              <a:t>int x = 25;</a:t>
            </a:r>
            <a:endParaRPr dirty="0"/>
          </a:p>
          <a:p>
            <a:pPr marL="0" indent="0">
              <a:lnSpc>
                <a:spcPct val="90000"/>
              </a:lnSpc>
              <a:spcBef>
                <a:spcPts val="1000"/>
              </a:spcBef>
              <a:buNone/>
            </a:pPr>
            <a:r>
              <a:rPr lang="es" dirty="0">
                <a:solidFill>
                  <a:schemeClr val="dk1"/>
                </a:solidFill>
                <a:latin typeface="Calibri"/>
                <a:ea typeface="Calibri"/>
                <a:cs typeface="Calibri"/>
                <a:sym typeface="Calibri"/>
              </a:rPr>
              <a:t>Integer y = new Integer(33);</a:t>
            </a:r>
            <a:endParaRPr dirty="0"/>
          </a:p>
          <a:p>
            <a:pPr marL="0" indent="0">
              <a:lnSpc>
                <a:spcPct val="90000"/>
              </a:lnSpc>
              <a:spcBef>
                <a:spcPts val="1000"/>
              </a:spcBef>
              <a:buNone/>
            </a:pPr>
            <a:r>
              <a:rPr lang="es" dirty="0">
                <a:solidFill>
                  <a:schemeClr val="dk1"/>
                </a:solidFill>
                <a:latin typeface="Calibri"/>
                <a:ea typeface="Calibri"/>
                <a:cs typeface="Calibri"/>
                <a:sym typeface="Calibri"/>
              </a:rPr>
              <a:t>Integer intObj3 = new Integer (“25");</a:t>
            </a:r>
            <a:endParaRPr dirty="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38"/>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3.</a:t>
            </a:r>
            <a:endParaRPr/>
          </a:p>
          <a:p>
            <a:pPr marL="0" lvl="0" indent="0" algn="l" rtl="0">
              <a:spcBef>
                <a:spcPts val="0"/>
              </a:spcBef>
              <a:spcAft>
                <a:spcPts val="0"/>
              </a:spcAft>
              <a:buNone/>
            </a:pPr>
            <a:r>
              <a:rPr lang="en"/>
              <a:t>Manejo de archivos y excepciones</a:t>
            </a:r>
            <a:endParaRPr/>
          </a:p>
        </p:txBody>
      </p:sp>
      <p:pic>
        <p:nvPicPr>
          <p:cNvPr id="1171" name="Google Shape;1171;p138"/>
          <p:cNvPicPr preferRelativeResize="0"/>
          <p:nvPr/>
        </p:nvPicPr>
        <p:blipFill>
          <a:blip r:embed="rId3">
            <a:alphaModFix/>
          </a:blip>
          <a:stretch>
            <a:fillRect/>
          </a:stretch>
        </p:blipFill>
        <p:spPr>
          <a:xfrm>
            <a:off x="7140150" y="3981375"/>
            <a:ext cx="1913925" cy="10718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139"/>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Archivos</a:t>
            </a:r>
            <a:endParaRPr/>
          </a:p>
        </p:txBody>
      </p:sp>
      <p:sp>
        <p:nvSpPr>
          <p:cNvPr id="1178" name="Google Shape;1178;p139"/>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228600" lvl="0" indent="-50800" algn="just" rtl="0">
              <a:lnSpc>
                <a:spcPct val="90000"/>
              </a:lnSpc>
              <a:spcBef>
                <a:spcPts val="1000"/>
              </a:spcBef>
              <a:spcAft>
                <a:spcPts val="0"/>
              </a:spcAft>
              <a:buNone/>
            </a:pPr>
            <a:r>
              <a:rPr lang="en">
                <a:solidFill>
                  <a:schemeClr val="dk1"/>
                </a:solidFill>
                <a:latin typeface="Calibri"/>
                <a:ea typeface="Calibri"/>
                <a:cs typeface="Calibri"/>
                <a:sym typeface="Calibri"/>
              </a:rPr>
              <a:t>Un conjunto de bits almacenados en un dispositivo, y accesible a través de un camino de acceso(pathname) que lo identifica</a:t>
            </a:r>
            <a:endParaRPr>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None/>
            </a:pPr>
            <a:endParaRPr>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None/>
            </a:pPr>
            <a:r>
              <a:rPr lang="en">
                <a:solidFill>
                  <a:schemeClr val="dk1"/>
                </a:solidFill>
                <a:latin typeface="Calibri"/>
                <a:ea typeface="Calibri"/>
                <a:cs typeface="Calibri"/>
                <a:sym typeface="Calibri"/>
              </a:rPr>
              <a:t>Clases de archivos:</a:t>
            </a:r>
            <a:endParaRPr>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r>
              <a:rPr lang="en">
                <a:solidFill>
                  <a:schemeClr val="dk1"/>
                </a:solidFill>
                <a:latin typeface="Calibri"/>
                <a:ea typeface="Calibri"/>
                <a:cs typeface="Calibri"/>
                <a:sym typeface="Calibri"/>
              </a:rPr>
              <a:t>• Los archivos de caracteres (o de texto, character based) </a:t>
            </a:r>
            <a:endParaRPr>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Clr>
                <a:schemeClr val="dk1"/>
              </a:buClr>
              <a:buSzPts val="1100"/>
              <a:buFont typeface="Arial"/>
              <a:buNone/>
            </a:pPr>
            <a:r>
              <a:rPr lang="en">
                <a:solidFill>
                  <a:schemeClr val="dk1"/>
                </a:solidFill>
                <a:latin typeface="Calibri"/>
                <a:ea typeface="Calibri"/>
                <a:cs typeface="Calibri"/>
                <a:sym typeface="Calibri"/>
              </a:rPr>
              <a:t>• Los archivos de bytes(o binarios, byte based)</a:t>
            </a:r>
            <a:endParaRPr>
              <a:solidFill>
                <a:schemeClr val="dk1"/>
              </a:solidFill>
              <a:latin typeface="Calibri"/>
              <a:ea typeface="Calibri"/>
              <a:cs typeface="Calibri"/>
              <a:sym typeface="Calibri"/>
            </a:endParaRPr>
          </a:p>
        </p:txBody>
      </p:sp>
      <p:sp>
        <p:nvSpPr>
          <p:cNvPr id="1179" name="Google Shape;1179;p13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40"/>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Clases de archivos</a:t>
            </a:r>
            <a:endParaRPr/>
          </a:p>
        </p:txBody>
      </p:sp>
      <p:sp>
        <p:nvSpPr>
          <p:cNvPr id="1186" name="Google Shape;1186;p14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138</a:t>
            </a:fld>
            <a:endParaRPr/>
          </a:p>
        </p:txBody>
      </p:sp>
      <p:sp>
        <p:nvSpPr>
          <p:cNvPr id="1187" name="Google Shape;1187;p140"/>
          <p:cNvSpPr txBox="1"/>
          <p:nvPr/>
        </p:nvSpPr>
        <p:spPr>
          <a:xfrm>
            <a:off x="360700" y="1369225"/>
            <a:ext cx="3945900" cy="3263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2000" b="1">
                <a:latin typeface="Calibri"/>
                <a:ea typeface="Calibri"/>
                <a:cs typeface="Calibri"/>
                <a:sym typeface="Calibri"/>
              </a:rPr>
              <a:t>Archivos de Texto</a:t>
            </a:r>
            <a:endParaRPr sz="2000" b="1">
              <a:latin typeface="Calibri"/>
              <a:ea typeface="Calibri"/>
              <a:cs typeface="Calibri"/>
              <a:sym typeface="Calibri"/>
            </a:endParaRPr>
          </a:p>
          <a:p>
            <a:pPr marL="457200" lvl="0" indent="-355600" algn="l"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Formado exclusivamente por caracteres</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Crearse y visualizarse usando un editor</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Operaciones de lectura y escritura serán con caracteres</a:t>
            </a:r>
            <a:endParaRPr sz="2000">
              <a:solidFill>
                <a:srgbClr val="000000"/>
              </a:solidFill>
              <a:latin typeface="Calibri"/>
              <a:ea typeface="Calibri"/>
              <a:cs typeface="Calibri"/>
              <a:sym typeface="Calibri"/>
            </a:endParaRPr>
          </a:p>
          <a:p>
            <a:pPr marL="457200" lvl="0" indent="-355600" algn="l"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Ej: ficheros de código java</a:t>
            </a:r>
            <a:endParaRPr sz="2000">
              <a:solidFill>
                <a:srgbClr val="000000"/>
              </a:solidFill>
              <a:latin typeface="Calibri"/>
              <a:ea typeface="Calibri"/>
              <a:cs typeface="Calibri"/>
              <a:sym typeface="Calibri"/>
            </a:endParaRPr>
          </a:p>
        </p:txBody>
      </p:sp>
      <p:sp>
        <p:nvSpPr>
          <p:cNvPr id="1188" name="Google Shape;1188;p140"/>
          <p:cNvSpPr txBox="1"/>
          <p:nvPr/>
        </p:nvSpPr>
        <p:spPr>
          <a:xfrm>
            <a:off x="3994625" y="812425"/>
            <a:ext cx="5001600" cy="3921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2000" b="1">
                <a:latin typeface="Calibri"/>
                <a:ea typeface="Calibri"/>
                <a:cs typeface="Calibri"/>
                <a:sym typeface="Calibri"/>
              </a:rPr>
              <a:t>Archivos binarios</a:t>
            </a:r>
            <a:endParaRPr sz="2000" b="1">
              <a:latin typeface="Calibri"/>
              <a:ea typeface="Calibri"/>
              <a:cs typeface="Calibri"/>
              <a:sym typeface="Calibri"/>
            </a:endParaRPr>
          </a:p>
          <a:p>
            <a:pPr marL="457200" lvl="0" indent="-355600" algn="just" rtl="0">
              <a:lnSpc>
                <a:spcPct val="90000"/>
              </a:lnSpc>
              <a:spcBef>
                <a:spcPts val="1000"/>
              </a:spcBef>
              <a:spcAft>
                <a:spcPts val="0"/>
              </a:spcAft>
              <a:buClr>
                <a:srgbClr val="00B0F0"/>
              </a:buClr>
              <a:buSzPts val="2000"/>
              <a:buChar char="•"/>
            </a:pPr>
            <a:r>
              <a:rPr lang="en" sz="2000">
                <a:solidFill>
                  <a:srgbClr val="000000"/>
                </a:solidFill>
                <a:latin typeface="Calibri"/>
                <a:ea typeface="Calibri"/>
                <a:cs typeface="Calibri"/>
                <a:sym typeface="Calibri"/>
              </a:rPr>
              <a:t>información de cualquier tipo codificada en binario para el propósito de almacenamiento y procesamiento en ordenadores. </a:t>
            </a:r>
            <a:endParaRPr sz="2000">
              <a:solidFill>
                <a:srgbClr val="000000"/>
              </a:solidFill>
              <a:latin typeface="Calibri"/>
              <a:ea typeface="Calibri"/>
              <a:cs typeface="Calibri"/>
              <a:sym typeface="Calibri"/>
            </a:endParaRPr>
          </a:p>
          <a:p>
            <a:pPr marL="457200" lvl="0"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Ejemplo </a:t>
            </a:r>
            <a:endParaRPr sz="2000">
              <a:solidFill>
                <a:srgbClr val="000000"/>
              </a:solidFill>
              <a:latin typeface="Calibri"/>
              <a:ea typeface="Calibri"/>
              <a:cs typeface="Calibri"/>
              <a:sym typeface="Calibri"/>
            </a:endParaRPr>
          </a:p>
          <a:p>
            <a:pPr marL="914400" lvl="1"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los archivos informáticos que almacenan texto formateado o fotografías</a:t>
            </a:r>
            <a:endParaRPr sz="2000">
              <a:solidFill>
                <a:srgbClr val="000000"/>
              </a:solidFill>
              <a:latin typeface="Calibri"/>
              <a:ea typeface="Calibri"/>
              <a:cs typeface="Calibri"/>
              <a:sym typeface="Calibri"/>
            </a:endParaRPr>
          </a:p>
          <a:p>
            <a:pPr marL="914400" lvl="1" indent="-355600" algn="just" rtl="0">
              <a:lnSpc>
                <a:spcPct val="90000"/>
              </a:lnSpc>
              <a:spcBef>
                <a:spcPts val="0"/>
              </a:spcBef>
              <a:spcAft>
                <a:spcPts val="0"/>
              </a:spcAft>
              <a:buClr>
                <a:srgbClr val="00B0F0"/>
              </a:buClr>
              <a:buSzPts val="2000"/>
              <a:buChar char="•"/>
            </a:pPr>
            <a:r>
              <a:rPr lang="en" sz="2000">
                <a:solidFill>
                  <a:srgbClr val="000000"/>
                </a:solidFill>
                <a:latin typeface="Calibri"/>
                <a:ea typeface="Calibri"/>
                <a:cs typeface="Calibri"/>
                <a:sym typeface="Calibri"/>
              </a:rPr>
              <a:t>los archivos ejecutables que contienen programas.</a:t>
            </a:r>
            <a:endParaRPr sz="2000">
              <a:solidFill>
                <a:srgbClr val="000000"/>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41"/>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Steam</a:t>
            </a:r>
            <a:endParaRPr/>
          </a:p>
        </p:txBody>
      </p:sp>
      <p:sp>
        <p:nvSpPr>
          <p:cNvPr id="1195" name="Google Shape;1195;p14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139</a:t>
            </a:fld>
            <a:endParaRPr/>
          </a:p>
        </p:txBody>
      </p:sp>
      <p:sp>
        <p:nvSpPr>
          <p:cNvPr id="1196" name="Google Shape;1196;p141"/>
          <p:cNvSpPr txBox="1"/>
          <p:nvPr/>
        </p:nvSpPr>
        <p:spPr>
          <a:xfrm>
            <a:off x="628650" y="1369223"/>
            <a:ext cx="7886700" cy="1965600"/>
          </a:xfrm>
          <a:prstGeom prst="rect">
            <a:avLst/>
          </a:prstGeom>
          <a:noFill/>
          <a:ln>
            <a:noFill/>
          </a:ln>
        </p:spPr>
        <p:txBody>
          <a:bodyPr spcFirstLastPara="1" wrap="square" lIns="91425" tIns="91425" rIns="91425" bIns="91425" anchor="t" anchorCtr="0">
            <a:noAutofit/>
          </a:bodyPr>
          <a:lstStyle/>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Secuencia o flujo de datos. </a:t>
            </a: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InputStream: leer datos de una fuente</a:t>
            </a: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r>
              <a:rPr lang="en" sz="2400">
                <a:solidFill>
                  <a:srgbClr val="000000"/>
                </a:solidFill>
                <a:latin typeface="Calibri"/>
                <a:ea typeface="Calibri"/>
                <a:cs typeface="Calibri"/>
                <a:sym typeface="Calibri"/>
              </a:rPr>
              <a:t>OutputStream: escribir datos a un destino</a:t>
            </a:r>
            <a:endParaRPr sz="2400">
              <a:solidFill>
                <a:srgbClr val="000000"/>
              </a:solidFill>
              <a:latin typeface="Calibri"/>
              <a:ea typeface="Calibri"/>
              <a:cs typeface="Calibri"/>
              <a:sym typeface="Calibri"/>
            </a:endParaRPr>
          </a:p>
        </p:txBody>
      </p:sp>
      <p:pic>
        <p:nvPicPr>
          <p:cNvPr id="1197" name="Google Shape;1197;p141"/>
          <p:cNvPicPr preferRelativeResize="0"/>
          <p:nvPr/>
        </p:nvPicPr>
        <p:blipFill>
          <a:blip r:embed="rId3">
            <a:alphaModFix/>
          </a:blip>
          <a:stretch>
            <a:fillRect/>
          </a:stretch>
        </p:blipFill>
        <p:spPr>
          <a:xfrm>
            <a:off x="1343013" y="3461038"/>
            <a:ext cx="7172325" cy="117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Mi primer programa en </a:t>
            </a:r>
            <a:endParaRPr/>
          </a:p>
          <a:p>
            <a:pPr marL="0" lvl="0" indent="0" algn="l" rtl="0">
              <a:spcBef>
                <a:spcPts val="0"/>
              </a:spcBef>
              <a:spcAft>
                <a:spcPts val="0"/>
              </a:spcAft>
              <a:buNone/>
            </a:pPr>
            <a:r>
              <a:rPr lang="en"/>
              <a:t>JAVA</a:t>
            </a:r>
            <a:endParaRPr/>
          </a:p>
        </p:txBody>
      </p:sp>
      <p:sp>
        <p:nvSpPr>
          <p:cNvPr id="253" name="Google Shape;253;p27"/>
          <p:cNvSpPr txBox="1">
            <a:spLocks noGrp="1"/>
          </p:cNvSpPr>
          <p:nvPr>
            <p:ph type="body" idx="1"/>
          </p:nvPr>
        </p:nvSpPr>
        <p:spPr>
          <a:xfrm>
            <a:off x="204275" y="2090400"/>
            <a:ext cx="5181600" cy="276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rgbClr val="000000"/>
                </a:solidFill>
              </a:rPr>
              <a:t>package test;</a:t>
            </a:r>
            <a:endParaRPr sz="1800">
              <a:solidFill>
                <a:srgbClr val="000000"/>
              </a:solidFill>
            </a:endParaRPr>
          </a:p>
          <a:p>
            <a:pPr marL="0" lvl="0" indent="0" algn="l" rtl="0">
              <a:spcBef>
                <a:spcPts val="600"/>
              </a:spcBef>
              <a:spcAft>
                <a:spcPts val="0"/>
              </a:spcAft>
              <a:buNone/>
            </a:pPr>
            <a:r>
              <a:rPr lang="en" sz="1800">
                <a:solidFill>
                  <a:srgbClr val="000000"/>
                </a:solidFill>
              </a:rPr>
              <a:t>public class HolaMundo {</a:t>
            </a:r>
            <a:endParaRPr sz="1800">
              <a:solidFill>
                <a:srgbClr val="000000"/>
              </a:solidFill>
            </a:endParaRPr>
          </a:p>
          <a:p>
            <a:pPr marL="457200" lvl="0" indent="0" algn="l" rtl="0">
              <a:spcBef>
                <a:spcPts val="600"/>
              </a:spcBef>
              <a:spcAft>
                <a:spcPts val="0"/>
              </a:spcAft>
              <a:buNone/>
            </a:pPr>
            <a:r>
              <a:rPr lang="en" sz="1800">
                <a:solidFill>
                  <a:srgbClr val="000000"/>
                </a:solidFill>
              </a:rPr>
              <a:t>public static void main(String[] args) {</a:t>
            </a:r>
            <a:endParaRPr sz="1800">
              <a:solidFill>
                <a:srgbClr val="000000"/>
              </a:solidFill>
            </a:endParaRPr>
          </a:p>
          <a:p>
            <a:pPr marL="914400" lvl="0" indent="0" algn="l" rtl="0">
              <a:spcBef>
                <a:spcPts val="600"/>
              </a:spcBef>
              <a:spcAft>
                <a:spcPts val="0"/>
              </a:spcAft>
              <a:buNone/>
            </a:pPr>
            <a:r>
              <a:rPr lang="en" sz="1800">
                <a:solidFill>
                  <a:srgbClr val="000000"/>
                </a:solidFill>
              </a:rPr>
              <a:t>System.out.println("Hola mundo!");</a:t>
            </a:r>
            <a:endParaRPr sz="1800">
              <a:solidFill>
                <a:srgbClr val="000000"/>
              </a:solidFill>
            </a:endParaRPr>
          </a:p>
          <a:p>
            <a:pPr marL="457200" lvl="0" indent="0" algn="l" rtl="0">
              <a:spcBef>
                <a:spcPts val="600"/>
              </a:spcBef>
              <a:spcAft>
                <a:spcPts val="0"/>
              </a:spcAft>
              <a:buNone/>
            </a:pPr>
            <a:r>
              <a:rPr lang="en" sz="1800">
                <a:solidFill>
                  <a:srgbClr val="000000"/>
                </a:solidFill>
              </a:rPr>
              <a:t>}</a:t>
            </a:r>
            <a:endParaRPr sz="1800">
              <a:solidFill>
                <a:srgbClr val="000000"/>
              </a:solidFill>
            </a:endParaRPr>
          </a:p>
          <a:p>
            <a:pPr marL="0" lvl="0" indent="0" algn="l" rtl="0">
              <a:spcBef>
                <a:spcPts val="600"/>
              </a:spcBef>
              <a:spcAft>
                <a:spcPts val="0"/>
              </a:spcAft>
              <a:buNone/>
            </a:pPr>
            <a:r>
              <a:rPr lang="en" sz="1800">
                <a:solidFill>
                  <a:srgbClr val="000000"/>
                </a:solidFill>
              </a:rPr>
              <a:t>}</a:t>
            </a:r>
            <a:endParaRPr sz="1800">
              <a:solidFill>
                <a:srgbClr val="000000"/>
              </a:solidFill>
            </a:endParaRPr>
          </a:p>
          <a:p>
            <a:pPr marL="914400" lvl="0" indent="0" algn="l" rtl="0">
              <a:spcBef>
                <a:spcPts val="600"/>
              </a:spcBef>
              <a:spcAft>
                <a:spcPts val="0"/>
              </a:spcAft>
              <a:buClr>
                <a:schemeClr val="dk1"/>
              </a:buClr>
              <a:buSzPts val="1100"/>
              <a:buFont typeface="Arial"/>
              <a:buNone/>
            </a:pPr>
            <a:endParaRPr sz="1800">
              <a:solidFill>
                <a:srgbClr val="000000"/>
              </a:solidFill>
            </a:endParaRPr>
          </a:p>
          <a:p>
            <a:pPr marL="9144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None/>
            </a:pPr>
            <a:endParaRPr>
              <a:solidFill>
                <a:schemeClr val="dk1"/>
              </a:solidFill>
            </a:endParaRPr>
          </a:p>
        </p:txBody>
      </p:sp>
      <p:sp>
        <p:nvSpPr>
          <p:cNvPr id="254" name="Google Shape;254;p2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a:t>
            </a:fld>
            <a:endParaRPr/>
          </a:p>
        </p:txBody>
      </p:sp>
      <p:sp>
        <p:nvSpPr>
          <p:cNvPr id="255" name="Google Shape;255;p27"/>
          <p:cNvSpPr txBox="1"/>
          <p:nvPr/>
        </p:nvSpPr>
        <p:spPr>
          <a:xfrm>
            <a:off x="5063375" y="1494000"/>
            <a:ext cx="3919200" cy="3144300"/>
          </a:xfrm>
          <a:prstGeom prst="rect">
            <a:avLst/>
          </a:prstGeom>
          <a:noFill/>
          <a:ln>
            <a:noFill/>
          </a:ln>
        </p:spPr>
        <p:txBody>
          <a:bodyPr spcFirstLastPara="1" wrap="square" lIns="91425" tIns="91425" rIns="91425" bIns="91425" anchor="t" anchorCtr="0">
            <a:noAutofit/>
          </a:bodyPr>
          <a:lstStyle/>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El nombre del archivo y de la clase deben coincidir.</a:t>
            </a:r>
            <a:endParaRPr sz="2100">
              <a:solidFill>
                <a:schemeClr val="dk1"/>
              </a:solidFill>
              <a:latin typeface="Calibri"/>
              <a:ea typeface="Calibri"/>
              <a:cs typeface="Calibri"/>
              <a:sym typeface="Calibri"/>
            </a:endParaRPr>
          </a:p>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Todo programa tiene al menos un método que es el método </a:t>
            </a:r>
            <a:r>
              <a:rPr lang="en" sz="2100" b="1">
                <a:solidFill>
                  <a:schemeClr val="dk1"/>
                </a:solidFill>
                <a:latin typeface="Calibri"/>
                <a:ea typeface="Calibri"/>
                <a:cs typeface="Calibri"/>
                <a:sym typeface="Calibri"/>
              </a:rPr>
              <a:t>main.</a:t>
            </a:r>
            <a:endParaRPr sz="2100">
              <a:solidFill>
                <a:schemeClr val="dk1"/>
              </a:solidFill>
              <a:latin typeface="Calibri"/>
              <a:ea typeface="Calibri"/>
              <a:cs typeface="Calibri"/>
              <a:sym typeface="Calibri"/>
            </a:endParaRPr>
          </a:p>
          <a:p>
            <a:pPr marL="177800" lvl="0" indent="-171450" algn="just" rtl="0">
              <a:lnSpc>
                <a:spcPct val="90000"/>
              </a:lnSpc>
              <a:spcBef>
                <a:spcPts val="800"/>
              </a:spcBef>
              <a:spcAft>
                <a:spcPts val="0"/>
              </a:spcAft>
              <a:buClr>
                <a:srgbClr val="00B0F0"/>
              </a:buClr>
              <a:buSzPts val="2100"/>
              <a:buChar char="•"/>
            </a:pPr>
            <a:r>
              <a:rPr lang="en" sz="2100">
                <a:solidFill>
                  <a:schemeClr val="dk1"/>
                </a:solidFill>
                <a:latin typeface="Calibri"/>
                <a:ea typeface="Calibri"/>
                <a:cs typeface="Calibri"/>
                <a:sym typeface="Calibri"/>
              </a:rPr>
              <a:t>El método </a:t>
            </a:r>
            <a:r>
              <a:rPr lang="en" sz="2100" b="1">
                <a:solidFill>
                  <a:schemeClr val="dk1"/>
                </a:solidFill>
                <a:latin typeface="Calibri"/>
                <a:ea typeface="Calibri"/>
                <a:cs typeface="Calibri"/>
                <a:sym typeface="Calibri"/>
              </a:rPr>
              <a:t>main </a:t>
            </a:r>
            <a:r>
              <a:rPr lang="en" sz="2100">
                <a:solidFill>
                  <a:schemeClr val="dk1"/>
                </a:solidFill>
                <a:latin typeface="Calibri"/>
                <a:ea typeface="Calibri"/>
                <a:cs typeface="Calibri"/>
                <a:sym typeface="Calibri"/>
              </a:rPr>
              <a:t>es invocado cuando se ejecuta el programa.</a:t>
            </a:r>
            <a:endParaRPr>
              <a:latin typeface="Chivo"/>
              <a:ea typeface="Chivo"/>
              <a:cs typeface="Chivo"/>
              <a:sym typeface="Chivo"/>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42"/>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-FileReader</a:t>
            </a:r>
            <a:endParaRPr/>
          </a:p>
        </p:txBody>
      </p:sp>
      <p:sp>
        <p:nvSpPr>
          <p:cNvPr id="1204" name="Google Shape;1204;p14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140</a:t>
            </a:fld>
            <a:endParaRPr/>
          </a:p>
        </p:txBody>
      </p:sp>
      <p:sp>
        <p:nvSpPr>
          <p:cNvPr id="1205" name="Google Shape;1205;p142"/>
          <p:cNvSpPr txBox="1"/>
          <p:nvPr/>
        </p:nvSpPr>
        <p:spPr>
          <a:xfrm>
            <a:off x="3881150" y="1882600"/>
            <a:ext cx="5039400" cy="32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a:highlight>
                  <a:srgbClr val="FFFFFF"/>
                </a:highlight>
                <a:latin typeface="Consolas"/>
                <a:ea typeface="Consolas"/>
                <a:cs typeface="Consolas"/>
                <a:sym typeface="Consolas"/>
              </a:rPr>
              <a:t>// Java Program to illustrate reading from</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FileReader using FileReader</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import java.io.*;</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public class ReadingFromFile</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public static void main(String[] args) throws Exception</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 pass the path to the file as a parameter</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FileReader fr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new FileReader("test.txt");</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int i;</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while ((i=fr.read()) != -1)</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System.out.print((char) i);</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  }</a:t>
            </a:r>
            <a:endParaRPr sz="1150">
              <a:highlight>
                <a:srgbClr val="FFFFFF"/>
              </a:highlight>
              <a:latin typeface="Consolas"/>
              <a:ea typeface="Consolas"/>
              <a:cs typeface="Consolas"/>
              <a:sym typeface="Consolas"/>
            </a:endParaRPr>
          </a:p>
          <a:p>
            <a:pPr marL="0" lvl="0" indent="0" algn="l" rtl="0">
              <a:spcBef>
                <a:spcPts val="0"/>
              </a:spcBef>
              <a:spcAft>
                <a:spcPts val="0"/>
              </a:spcAft>
              <a:buNone/>
            </a:pPr>
            <a:r>
              <a:rPr lang="en" sz="1150">
                <a:highlight>
                  <a:srgbClr val="FFFFFF"/>
                </a:highlight>
                <a:latin typeface="Consolas"/>
                <a:ea typeface="Consolas"/>
                <a:cs typeface="Consolas"/>
                <a:sym typeface="Consolas"/>
              </a:rPr>
              <a:t>}</a:t>
            </a:r>
            <a:endParaRPr sz="1150">
              <a:highlight>
                <a:srgbClr val="FFFFFF"/>
              </a:highlight>
              <a:latin typeface="Consolas"/>
              <a:ea typeface="Consolas"/>
              <a:cs typeface="Consolas"/>
              <a:sym typeface="Consolas"/>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pic>
        <p:nvPicPr>
          <p:cNvPr id="1206" name="Google Shape;1206;p142"/>
          <p:cNvPicPr preferRelativeResize="0"/>
          <p:nvPr/>
        </p:nvPicPr>
        <p:blipFill>
          <a:blip r:embed="rId3">
            <a:alphaModFix/>
          </a:blip>
          <a:stretch>
            <a:fillRect/>
          </a:stretch>
        </p:blipFill>
        <p:spPr>
          <a:xfrm>
            <a:off x="6528800" y="470100"/>
            <a:ext cx="2514600" cy="1295400"/>
          </a:xfrm>
          <a:prstGeom prst="rect">
            <a:avLst/>
          </a:prstGeom>
          <a:noFill/>
          <a:ln>
            <a:noFill/>
          </a:ln>
        </p:spPr>
      </p:pic>
      <p:sp>
        <p:nvSpPr>
          <p:cNvPr id="1207" name="Google Shape;1207;p142"/>
          <p:cNvSpPr txBox="1"/>
          <p:nvPr/>
        </p:nvSpPr>
        <p:spPr>
          <a:xfrm>
            <a:off x="259225" y="1537300"/>
            <a:ext cx="3454800" cy="3745800"/>
          </a:xfrm>
          <a:prstGeom prst="rect">
            <a:avLst/>
          </a:prstGeom>
          <a:noFill/>
          <a:ln>
            <a:noFill/>
          </a:ln>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800" b="1">
                <a:solidFill>
                  <a:srgbClr val="800000"/>
                </a:solidFill>
                <a:highlight>
                  <a:schemeClr val="lt1"/>
                </a:highlight>
                <a:latin typeface="Courier New"/>
                <a:ea typeface="Courier New"/>
                <a:cs typeface="Courier New"/>
                <a:sym typeface="Courier New"/>
              </a:rPr>
              <a:t>Métodos de la clase Reader</a:t>
            </a:r>
            <a:r>
              <a:rPr lang="en" sz="1800">
                <a:solidFill>
                  <a:srgbClr val="333333"/>
                </a:solidFill>
                <a:highlight>
                  <a:schemeClr val="lt1"/>
                </a:highlight>
              </a:rPr>
              <a:t>:</a:t>
            </a:r>
            <a:endParaRPr sz="1800">
              <a:solidFill>
                <a:srgbClr val="333333"/>
              </a:solidFill>
              <a:highlight>
                <a:schemeClr val="lt1"/>
              </a:highlight>
            </a:endParaRPr>
          </a:p>
          <a:p>
            <a:pPr marL="698500" lvl="0" indent="-342900" algn="l" rtl="0">
              <a:lnSpc>
                <a:spcPct val="128571"/>
              </a:lnSpc>
              <a:spcBef>
                <a:spcPts val="70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read()</a:t>
            </a:r>
            <a:r>
              <a:rPr lang="en" sz="1800">
                <a:solidFill>
                  <a:srgbClr val="333333"/>
                </a:solidFill>
              </a:rPr>
              <a:t>: lee un caracter.</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read(char[])</a:t>
            </a:r>
            <a:r>
              <a:rPr lang="en" sz="1800">
                <a:solidFill>
                  <a:srgbClr val="333333"/>
                </a:solidFill>
              </a:rPr>
              <a:t>: lee un arreglo de caracteres.</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skip(long)</a:t>
            </a:r>
            <a:r>
              <a:rPr lang="en" sz="1800">
                <a:solidFill>
                  <a:srgbClr val="333333"/>
                </a:solidFill>
              </a:rPr>
              <a:t>: se salta algunos caracteres.</a:t>
            </a:r>
            <a:endParaRPr sz="1800">
              <a:solidFill>
                <a:srgbClr val="333333"/>
              </a:solidFill>
            </a:endParaRPr>
          </a:p>
          <a:p>
            <a:pPr marL="698500" lvl="0" indent="-342900" algn="l" rtl="0">
              <a:lnSpc>
                <a:spcPct val="128571"/>
              </a:lnSpc>
              <a:spcBef>
                <a:spcPts val="0"/>
              </a:spcBef>
              <a:spcAft>
                <a:spcPts val="0"/>
              </a:spcAft>
              <a:buClr>
                <a:srgbClr val="333333"/>
              </a:buClr>
              <a:buSzPts val="1800"/>
              <a:buChar char="●"/>
            </a:pPr>
            <a:r>
              <a:rPr lang="en" sz="1800" b="1">
                <a:solidFill>
                  <a:srgbClr val="800000"/>
                </a:solidFill>
                <a:latin typeface="Courier New"/>
                <a:ea typeface="Courier New"/>
                <a:cs typeface="Courier New"/>
                <a:sym typeface="Courier New"/>
              </a:rPr>
              <a:t>close()</a:t>
            </a:r>
            <a:r>
              <a:rPr lang="en" sz="1800">
                <a:solidFill>
                  <a:srgbClr val="333333"/>
                </a:solidFill>
              </a:rPr>
              <a:t>: cierra el flujo de datos.</a:t>
            </a:r>
            <a:endParaRPr sz="1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43"/>
          <p:cNvSpPr txBox="1">
            <a:spLocks noGrp="1"/>
          </p:cNvSpPr>
          <p:nvPr>
            <p:ph type="title" idx="4294967295"/>
          </p:nvPr>
        </p:nvSpPr>
        <p:spPr>
          <a:xfrm>
            <a:off x="173020" y="541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a:t>
            </a:r>
            <a:endParaRPr/>
          </a:p>
          <a:p>
            <a:pPr marL="0" lvl="0" indent="0" algn="l" rtl="0">
              <a:spcBef>
                <a:spcPts val="0"/>
              </a:spcBef>
              <a:spcAft>
                <a:spcPts val="0"/>
              </a:spcAft>
              <a:buClr>
                <a:schemeClr val="dk1"/>
              </a:buClr>
              <a:buSzPts val="1100"/>
              <a:buFont typeface="Arial"/>
              <a:buNone/>
            </a:pPr>
            <a:r>
              <a:rPr lang="en"/>
              <a:t>-BufferedReader</a:t>
            </a:r>
            <a:endParaRPr/>
          </a:p>
        </p:txBody>
      </p:sp>
      <p:sp>
        <p:nvSpPr>
          <p:cNvPr id="1214" name="Google Shape;1214;p14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141</a:t>
            </a:fld>
            <a:endParaRPr/>
          </a:p>
        </p:txBody>
      </p:sp>
      <p:sp>
        <p:nvSpPr>
          <p:cNvPr id="1215" name="Google Shape;1215;p143"/>
          <p:cNvSpPr txBox="1"/>
          <p:nvPr/>
        </p:nvSpPr>
        <p:spPr>
          <a:xfrm>
            <a:off x="3840125" y="799825"/>
            <a:ext cx="5547000" cy="3845400"/>
          </a:xfrm>
          <a:prstGeom prst="rect">
            <a:avLst/>
          </a:prstGeom>
          <a:noFill/>
          <a:ln>
            <a:noFill/>
          </a:ln>
        </p:spPr>
        <p:txBody>
          <a:bodyPr spcFirstLastPara="1" wrap="square" lIns="91425" tIns="91425" rIns="91425" bIns="91425" anchor="t" anchorCtr="0">
            <a:noAutofit/>
          </a:bodyPr>
          <a:lstStyle/>
          <a:p>
            <a:pPr marL="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import java.io.BufferedReader;</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import java.io.FileReader;</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import java.io.IOException;</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public class TextFileReadingExample3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public static void main(String[] args)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try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FileReader reader = new FileReader("MyFile.txt");</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BufferedReader bufferedReader = new BufferedReader(reader);</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String line;</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while ((line = bufferedReader.readLine()) != null)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System.out.println(line);</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reader.close();</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 catch (IOException e)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e.printStackTrace();</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DD1144"/>
                </a:solidFill>
                <a:highlight>
                  <a:srgbClr val="FFFFFF"/>
                </a:highlight>
                <a:latin typeface="Consolas"/>
                <a:ea typeface="Consolas"/>
                <a:cs typeface="Consolas"/>
                <a:sym typeface="Consolas"/>
              </a:rPr>
              <a:t>    </a:t>
            </a:r>
            <a:r>
              <a:rPr lang="en" sz="1000" dirty="0">
                <a:solidFill>
                  <a:srgbClr val="333333"/>
                </a:solidFill>
                <a:highlight>
                  <a:srgbClr val="FFFFFF"/>
                </a:highlight>
                <a:latin typeface="Consolas"/>
                <a:ea typeface="Consolas"/>
                <a:cs typeface="Consolas"/>
                <a:sym typeface="Consolas"/>
              </a:rPr>
              <a:t>}</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 </a:t>
            </a:r>
            <a:endParaRPr sz="1000" dirty="0">
              <a:solidFill>
                <a:srgbClr val="333333"/>
              </a:solidFill>
              <a:highlight>
                <a:srgbClr val="FFFFFF"/>
              </a:highlight>
              <a:latin typeface="Consolas"/>
              <a:ea typeface="Consolas"/>
              <a:cs typeface="Consolas"/>
              <a:sym typeface="Consolas"/>
            </a:endParaRPr>
          </a:p>
          <a:p>
            <a:pPr marL="127000" marR="127000" lvl="0" indent="0" algn="l" rtl="0">
              <a:lnSpc>
                <a:spcPct val="115000"/>
              </a:lnSpc>
              <a:spcBef>
                <a:spcPts val="0"/>
              </a:spcBef>
              <a:spcAft>
                <a:spcPts val="0"/>
              </a:spcAft>
              <a:buNone/>
            </a:pPr>
            <a:r>
              <a:rPr lang="en" sz="1000" dirty="0">
                <a:solidFill>
                  <a:srgbClr val="333333"/>
                </a:solidFill>
                <a:highlight>
                  <a:srgbClr val="FFFFFF"/>
                </a:highlight>
                <a:latin typeface="Consolas"/>
                <a:ea typeface="Consolas"/>
                <a:cs typeface="Consolas"/>
                <a:sym typeface="Consolas"/>
              </a:rPr>
              <a:t>}</a:t>
            </a:r>
            <a:endParaRPr sz="1000" dirty="0">
              <a:solidFill>
                <a:srgbClr val="333333"/>
              </a:solidFill>
              <a:highlight>
                <a:srgbClr val="FFFFFF"/>
              </a:highlight>
              <a:latin typeface="Consolas"/>
              <a:ea typeface="Consolas"/>
              <a:cs typeface="Consolas"/>
              <a:sym typeface="Consolas"/>
            </a:endParaRPr>
          </a:p>
          <a:p>
            <a:pPr marL="228600" lvl="0" indent="-50800" algn="l" rtl="0">
              <a:lnSpc>
                <a:spcPct val="90000"/>
              </a:lnSpc>
              <a:spcBef>
                <a:spcPts val="1000"/>
              </a:spcBef>
              <a:spcAft>
                <a:spcPts val="0"/>
              </a:spcAft>
              <a:buNone/>
            </a:pPr>
            <a:endParaRPr sz="1000" dirty="0">
              <a:solidFill>
                <a:srgbClr val="000000"/>
              </a:solidFill>
              <a:latin typeface="Calibri"/>
              <a:ea typeface="Calibri"/>
              <a:cs typeface="Calibri"/>
              <a:sym typeface="Calibri"/>
            </a:endParaRPr>
          </a:p>
        </p:txBody>
      </p:sp>
      <p:sp>
        <p:nvSpPr>
          <p:cNvPr id="1216" name="Google Shape;1216;p143"/>
          <p:cNvSpPr txBox="1"/>
          <p:nvPr/>
        </p:nvSpPr>
        <p:spPr>
          <a:xfrm>
            <a:off x="173025" y="1783825"/>
            <a:ext cx="47352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highlight>
                  <a:schemeClr val="lt1"/>
                </a:highlight>
                <a:latin typeface="Calibri"/>
                <a:ea typeface="Calibri"/>
                <a:cs typeface="Calibri"/>
                <a:sym typeface="Calibri"/>
              </a:rPr>
              <a:t>BufferedReader(Reader in)</a:t>
            </a:r>
            <a:endParaRPr sz="22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200">
                <a:solidFill>
                  <a:schemeClr val="dk1"/>
                </a:solidFill>
                <a:highlight>
                  <a:schemeClr val="lt1"/>
                </a:highlight>
                <a:latin typeface="Calibri"/>
                <a:ea typeface="Calibri"/>
                <a:cs typeface="Calibri"/>
                <a:sym typeface="Calibri"/>
              </a:rPr>
              <a:t>BufferedReader(Reader in, int sz)</a:t>
            </a:r>
            <a:endParaRPr sz="22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44"/>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-FileWriter</a:t>
            </a:r>
            <a:endParaRPr/>
          </a:p>
        </p:txBody>
      </p:sp>
      <p:sp>
        <p:nvSpPr>
          <p:cNvPr id="1223" name="Google Shape;1223;p14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142</a:t>
            </a:fld>
            <a:endParaRPr/>
          </a:p>
        </p:txBody>
      </p:sp>
      <p:sp>
        <p:nvSpPr>
          <p:cNvPr id="1224" name="Google Shape;1224;p144"/>
          <p:cNvSpPr txBox="1"/>
          <p:nvPr/>
        </p:nvSpPr>
        <p:spPr>
          <a:xfrm>
            <a:off x="177900" y="1537300"/>
            <a:ext cx="3668400" cy="3745800"/>
          </a:xfrm>
          <a:prstGeom prst="rect">
            <a:avLst/>
          </a:prstGeom>
          <a:noFill/>
          <a:ln>
            <a:noFill/>
          </a:ln>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600" b="1">
                <a:solidFill>
                  <a:srgbClr val="800000"/>
                </a:solidFill>
                <a:highlight>
                  <a:schemeClr val="lt1"/>
                </a:highlight>
                <a:latin typeface="Courier New"/>
                <a:ea typeface="Courier New"/>
                <a:cs typeface="Courier New"/>
                <a:sym typeface="Courier New"/>
              </a:rPr>
              <a:t>Métodos de la clase Writer</a:t>
            </a:r>
            <a:r>
              <a:rPr lang="en" sz="1600">
                <a:solidFill>
                  <a:srgbClr val="333333"/>
                </a:solidFill>
                <a:highlight>
                  <a:schemeClr val="lt1"/>
                </a:highlight>
              </a:rPr>
              <a:t>:</a:t>
            </a:r>
            <a:endParaRPr sz="1600">
              <a:solidFill>
                <a:srgbClr val="333333"/>
              </a:solidFill>
              <a:highlight>
                <a:schemeClr val="lt1"/>
              </a:highlight>
            </a:endParaRPr>
          </a:p>
          <a:p>
            <a:pPr marL="457200" lvl="0" indent="-330200" algn="l" rtl="0">
              <a:lnSpc>
                <a:spcPct val="128571"/>
              </a:lnSpc>
              <a:spcBef>
                <a:spcPts val="70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write(int)</a:t>
            </a:r>
            <a:r>
              <a:rPr lang="en" sz="1600">
                <a:solidFill>
                  <a:srgbClr val="333333"/>
                </a:solidFill>
              </a:rPr>
              <a:t>: escribe un caracter.</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write(char[])</a:t>
            </a:r>
            <a:r>
              <a:rPr lang="en" sz="1600">
                <a:solidFill>
                  <a:srgbClr val="333333"/>
                </a:solidFill>
              </a:rPr>
              <a:t>: escribe un arreglo de caracteres</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write(String)</a:t>
            </a:r>
            <a:r>
              <a:rPr lang="en" sz="1600">
                <a:solidFill>
                  <a:srgbClr val="333333"/>
                </a:solidFill>
              </a:rPr>
              <a:t>: escribe un string.</a:t>
            </a:r>
            <a:endParaRPr sz="1600">
              <a:solidFill>
                <a:srgbClr val="333333"/>
              </a:solidFill>
            </a:endParaRPr>
          </a:p>
          <a:p>
            <a:pPr marL="457200" lvl="0" indent="-330200" algn="l" rtl="0">
              <a:lnSpc>
                <a:spcPct val="128571"/>
              </a:lnSpc>
              <a:spcBef>
                <a:spcPts val="0"/>
              </a:spcBef>
              <a:spcAft>
                <a:spcPts val="0"/>
              </a:spcAft>
              <a:buClr>
                <a:srgbClr val="333333"/>
              </a:buClr>
              <a:buSzPts val="1600"/>
              <a:buChar char="●"/>
            </a:pPr>
            <a:r>
              <a:rPr lang="en" sz="1600" b="1">
                <a:solidFill>
                  <a:srgbClr val="800000"/>
                </a:solidFill>
                <a:latin typeface="Courier New"/>
                <a:ea typeface="Courier New"/>
                <a:cs typeface="Courier New"/>
                <a:sym typeface="Courier New"/>
              </a:rPr>
              <a:t>close()</a:t>
            </a:r>
            <a:r>
              <a:rPr lang="en" sz="1600">
                <a:solidFill>
                  <a:srgbClr val="333333"/>
                </a:solidFill>
              </a:rPr>
              <a:t>: cierra el flujo de datos.</a:t>
            </a:r>
            <a:endParaRPr sz="1600" b="1">
              <a:solidFill>
                <a:srgbClr val="800000"/>
              </a:solidFill>
              <a:highlight>
                <a:schemeClr val="lt1"/>
              </a:highlight>
              <a:latin typeface="Courier New"/>
              <a:ea typeface="Courier New"/>
              <a:cs typeface="Courier New"/>
              <a:sym typeface="Courier New"/>
            </a:endParaRPr>
          </a:p>
        </p:txBody>
      </p:sp>
      <p:pic>
        <p:nvPicPr>
          <p:cNvPr id="1225" name="Google Shape;1225;p144"/>
          <p:cNvPicPr preferRelativeResize="0"/>
          <p:nvPr/>
        </p:nvPicPr>
        <p:blipFill>
          <a:blip r:embed="rId3">
            <a:alphaModFix/>
          </a:blip>
          <a:stretch>
            <a:fillRect/>
          </a:stretch>
        </p:blipFill>
        <p:spPr>
          <a:xfrm>
            <a:off x="6577488" y="562450"/>
            <a:ext cx="2428875" cy="1181100"/>
          </a:xfrm>
          <a:prstGeom prst="rect">
            <a:avLst/>
          </a:prstGeom>
          <a:noFill/>
          <a:ln>
            <a:noFill/>
          </a:ln>
        </p:spPr>
      </p:pic>
      <p:sp>
        <p:nvSpPr>
          <p:cNvPr id="1226" name="Google Shape;1226;p144"/>
          <p:cNvSpPr txBox="1"/>
          <p:nvPr/>
        </p:nvSpPr>
        <p:spPr>
          <a:xfrm>
            <a:off x="4161300" y="1684375"/>
            <a:ext cx="4982700" cy="3263400"/>
          </a:xfrm>
          <a:prstGeom prst="rect">
            <a:avLst/>
          </a:prstGeom>
          <a:noFill/>
          <a:ln>
            <a:noFill/>
          </a:ln>
        </p:spPr>
        <p:txBody>
          <a:bodyPr spcFirstLastPara="1" wrap="square" lIns="91425" tIns="91425" rIns="91425" bIns="91425" anchor="t" anchorCtr="0">
            <a:noAutofit/>
          </a:bodyPr>
          <a:lstStyle/>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import java.io.FileWriter;</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import java.io.IOException;</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public class TextFileWritingExample1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public static void main(String[] args)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try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FileWriter writer = new FileWriter("MyFile.txt", true);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writer.write("Hello World");</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writer.write("\r\n");   // write new line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writer.write("Good Bye!");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writer.close();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 catch (IOException e) {</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e.printStackTrace();</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DD1144"/>
                </a:solidFill>
                <a:highlight>
                  <a:srgbClr val="FFFFFF"/>
                </a:highlight>
                <a:latin typeface="Chivo"/>
                <a:ea typeface="Chivo"/>
                <a:cs typeface="Chivo"/>
                <a:sym typeface="Chivo"/>
              </a:rPr>
              <a:t>    </a:t>
            </a: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127000" marR="127000" lvl="0" indent="0" algn="l" rtl="0">
              <a:lnSpc>
                <a:spcPct val="115000"/>
              </a:lnSpc>
              <a:spcBef>
                <a:spcPts val="0"/>
              </a:spcBef>
              <a:spcAft>
                <a:spcPts val="0"/>
              </a:spcAft>
              <a:buNone/>
            </a:pPr>
            <a:r>
              <a:rPr lang="en" sz="1200">
                <a:solidFill>
                  <a:srgbClr val="333333"/>
                </a:solidFill>
                <a:highlight>
                  <a:srgbClr val="FFFFFF"/>
                </a:highlight>
                <a:latin typeface="Chivo"/>
                <a:ea typeface="Chivo"/>
                <a:cs typeface="Chivo"/>
                <a:sym typeface="Chivo"/>
              </a:rPr>
              <a:t>}</a:t>
            </a:r>
            <a:endParaRPr sz="1200">
              <a:solidFill>
                <a:srgbClr val="333333"/>
              </a:solidFill>
              <a:highlight>
                <a:srgbClr val="FFFFFF"/>
              </a:highlight>
              <a:latin typeface="Chivo"/>
              <a:ea typeface="Chivo"/>
              <a:cs typeface="Chivo"/>
              <a:sym typeface="Chivo"/>
            </a:endParaRPr>
          </a:p>
          <a:p>
            <a:pPr marL="228600" lvl="0" indent="-50800" algn="l" rtl="0">
              <a:lnSpc>
                <a:spcPct val="90000"/>
              </a:lnSpc>
              <a:spcBef>
                <a:spcPts val="1000"/>
              </a:spcBef>
              <a:spcAft>
                <a:spcPts val="0"/>
              </a:spcAft>
              <a:buNone/>
            </a:pPr>
            <a:endParaRPr sz="1200">
              <a:solidFill>
                <a:srgbClr val="000000"/>
              </a:solidFill>
              <a:latin typeface="Chivo"/>
              <a:ea typeface="Chivo"/>
              <a:cs typeface="Chivo"/>
              <a:sym typeface="Chivo"/>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45"/>
          <p:cNvSpPr txBox="1">
            <a:spLocks noGrp="1"/>
          </p:cNvSpPr>
          <p:nvPr>
            <p:ph type="title" idx="4294967295"/>
          </p:nvPr>
        </p:nvSpPr>
        <p:spPr>
          <a:xfrm>
            <a:off x="173020" y="541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Java.io </a:t>
            </a:r>
            <a:endParaRPr/>
          </a:p>
          <a:p>
            <a:pPr marL="0" lvl="0" indent="0" algn="l" rtl="0">
              <a:spcBef>
                <a:spcPts val="0"/>
              </a:spcBef>
              <a:spcAft>
                <a:spcPts val="0"/>
              </a:spcAft>
              <a:buClr>
                <a:schemeClr val="dk1"/>
              </a:buClr>
              <a:buSzPts val="1100"/>
              <a:buFont typeface="Arial"/>
              <a:buNone/>
            </a:pPr>
            <a:r>
              <a:rPr lang="en"/>
              <a:t>-BufferedWriter</a:t>
            </a:r>
            <a:endParaRPr/>
          </a:p>
        </p:txBody>
      </p:sp>
      <p:sp>
        <p:nvSpPr>
          <p:cNvPr id="1233" name="Google Shape;1233;p14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143</a:t>
            </a:fld>
            <a:endParaRPr/>
          </a:p>
        </p:txBody>
      </p:sp>
      <p:sp>
        <p:nvSpPr>
          <p:cNvPr id="1234" name="Google Shape;1234;p145"/>
          <p:cNvSpPr txBox="1"/>
          <p:nvPr/>
        </p:nvSpPr>
        <p:spPr>
          <a:xfrm>
            <a:off x="3688000" y="852625"/>
            <a:ext cx="5730000" cy="3845400"/>
          </a:xfrm>
          <a:prstGeom prst="rect">
            <a:avLst/>
          </a:prstGeom>
          <a:noFill/>
          <a:ln>
            <a:noFill/>
          </a:ln>
        </p:spPr>
        <p:txBody>
          <a:bodyPr spcFirstLastPara="1" wrap="square" lIns="91425" tIns="91425" rIns="91425" bIns="91425" anchor="t" anchorCtr="0">
            <a:noAutofit/>
          </a:bodyPr>
          <a:lstStyle/>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java.io.BufferedWriter;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java.io.FileWriter;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import java.io.IOException;</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public class TextFileWritingExample2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public static void main(String[] args)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try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FileWriter writer = new FileWriter("MyFile.txt", true);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 bufferedWriter = new BufferedWriter(writer);</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bufferedWriter.write("Hello World");</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bufferedWriter.newLine();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bufferedWriter.write("See You Again!");</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bufferedWriter.close();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 catch (IOException e) {</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e.printStackTrace();</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DD1144"/>
                </a:solidFill>
                <a:highlight>
                  <a:schemeClr val="lt1"/>
                </a:highlight>
                <a:latin typeface="Consolas"/>
                <a:ea typeface="Consolas"/>
                <a:cs typeface="Consolas"/>
                <a:sym typeface="Consolas"/>
              </a:rPr>
              <a:t>    </a:t>
            </a: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127000" marR="127000" lvl="0" indent="0" algn="l" rtl="0">
              <a:lnSpc>
                <a:spcPct val="115000"/>
              </a:lnSpc>
              <a:spcBef>
                <a:spcPts val="0"/>
              </a:spcBef>
              <a:spcAft>
                <a:spcPts val="0"/>
              </a:spcAft>
              <a:buClr>
                <a:schemeClr val="dk1"/>
              </a:buClr>
              <a:buSzPts val="1100"/>
              <a:buFont typeface="Arial"/>
              <a:buNone/>
            </a:pPr>
            <a:r>
              <a:rPr lang="en" sz="1200">
                <a:solidFill>
                  <a:srgbClr val="333333"/>
                </a:solidFill>
                <a:highlight>
                  <a:schemeClr val="lt1"/>
                </a:highlight>
                <a:latin typeface="Consolas"/>
                <a:ea typeface="Consolas"/>
                <a:cs typeface="Consolas"/>
                <a:sym typeface="Consolas"/>
              </a:rPr>
              <a:t>}</a:t>
            </a:r>
            <a:endParaRPr sz="1200">
              <a:solidFill>
                <a:srgbClr val="333333"/>
              </a:solidFill>
              <a:highlight>
                <a:schemeClr val="lt1"/>
              </a:highlight>
              <a:latin typeface="Consolas"/>
              <a:ea typeface="Consolas"/>
              <a:cs typeface="Consolas"/>
              <a:sym typeface="Consolas"/>
            </a:endParaRPr>
          </a:p>
          <a:p>
            <a:pPr marL="228600" lvl="0" indent="-50800" algn="l" rtl="0">
              <a:lnSpc>
                <a:spcPct val="90000"/>
              </a:lnSpc>
              <a:spcBef>
                <a:spcPts val="100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endParaRPr sz="1200">
              <a:solidFill>
                <a:srgbClr val="333333"/>
              </a:solidFill>
              <a:highlight>
                <a:srgbClr val="FFFFFF"/>
              </a:highlight>
              <a:latin typeface="Consolas"/>
              <a:ea typeface="Consolas"/>
              <a:cs typeface="Consolas"/>
              <a:sym typeface="Consolas"/>
            </a:endParaRPr>
          </a:p>
        </p:txBody>
      </p:sp>
      <p:sp>
        <p:nvSpPr>
          <p:cNvPr id="1235" name="Google Shape;1235;p145"/>
          <p:cNvSpPr txBox="1"/>
          <p:nvPr/>
        </p:nvSpPr>
        <p:spPr>
          <a:xfrm>
            <a:off x="173025" y="1783825"/>
            <a:ext cx="4735200" cy="14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000">
                <a:solidFill>
                  <a:schemeClr val="dk1"/>
                </a:solidFill>
                <a:highlight>
                  <a:schemeClr val="lt1"/>
                </a:highlight>
                <a:latin typeface="Calibri"/>
                <a:ea typeface="Calibri"/>
                <a:cs typeface="Calibri"/>
                <a:sym typeface="Calibri"/>
              </a:rPr>
              <a:t>BufferedWriter(Writer out)</a:t>
            </a:r>
            <a:endParaRPr sz="2000">
              <a:solidFill>
                <a:schemeClr val="dk1"/>
              </a:solidFill>
              <a:highlight>
                <a:schemeClr val="lt1"/>
              </a:highlight>
              <a:latin typeface="Calibri"/>
              <a:ea typeface="Calibri"/>
              <a:cs typeface="Calibri"/>
              <a:sym typeface="Calibri"/>
            </a:endParaRPr>
          </a:p>
          <a:p>
            <a:pPr marL="0" lvl="0" indent="0" algn="l" rtl="0">
              <a:spcBef>
                <a:spcPts val="0"/>
              </a:spcBef>
              <a:spcAft>
                <a:spcPts val="0"/>
              </a:spcAft>
              <a:buNone/>
            </a:pPr>
            <a:r>
              <a:rPr lang="en" sz="2000">
                <a:solidFill>
                  <a:schemeClr val="dk1"/>
                </a:solidFill>
                <a:highlight>
                  <a:schemeClr val="lt1"/>
                </a:highlight>
                <a:latin typeface="Calibri"/>
                <a:ea typeface="Calibri"/>
                <a:cs typeface="Calibri"/>
                <a:sym typeface="Calibri"/>
              </a:rPr>
              <a:t>BufferedWriter(Writer out, int sz)</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highlight>
                <a:schemeClr val="lt1"/>
              </a:highlight>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46"/>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42" name="Google Shape;1242;p146"/>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Mecanismo de control de errores en tiempo de ejecución </a:t>
            </a:r>
            <a:endParaRPr>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Una forma de hacer que la aplicación continúe la ejecución si se produce un error</a:t>
            </a:r>
            <a:endParaRPr>
              <a:solidFill>
                <a:schemeClr val="dk1"/>
              </a:solidFill>
              <a:latin typeface="Calibri"/>
              <a:ea typeface="Calibri"/>
              <a:cs typeface="Calibri"/>
              <a:sym typeface="Calibri"/>
            </a:endParaRPr>
          </a:p>
          <a:p>
            <a:pPr marL="457200" lvl="0"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En JAVA cuando se detecta un error, se crea un objeto de una clase especial (clase Exception)</a:t>
            </a:r>
            <a:endParaRPr>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incluye toda la información del problema, tal como el punto del programa donde se produjo, la causa del error, etc</a:t>
            </a:r>
            <a:endParaRPr>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243" name="Google Shape;1243;p14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47"/>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50" name="Google Shape;1250;p147"/>
          <p:cNvSpPr txBox="1">
            <a:spLocks noGrp="1"/>
          </p:cNvSpPr>
          <p:nvPr>
            <p:ph type="body" idx="4294967295"/>
          </p:nvPr>
        </p:nvSpPr>
        <p:spPr>
          <a:xfrm>
            <a:off x="736475" y="1620550"/>
            <a:ext cx="7856700" cy="1859700"/>
          </a:xfrm>
          <a:prstGeom prst="rect">
            <a:avLst/>
          </a:prstGeom>
        </p:spPr>
        <p:txBody>
          <a:bodyPr spcFirstLastPara="1" wrap="square" lIns="0" tIns="0" rIns="0" bIns="0" anchor="t" anchorCtr="0">
            <a:noAutofit/>
          </a:bodyPr>
          <a:lstStyle/>
          <a:p>
            <a:pPr marL="457200" lvl="0" indent="-381000" algn="l"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Luego, "dispara" o "lanza" dicho objeto (throw en inglés), con la esperanza de que alguien lo atrape y decida como recuperarse del error. </a:t>
            </a:r>
            <a:endParaRPr>
              <a:solidFill>
                <a:schemeClr val="dk1"/>
              </a:solidFill>
              <a:latin typeface="Calibri"/>
              <a:ea typeface="Calibri"/>
              <a:cs typeface="Calibri"/>
              <a:sym typeface="Calibri"/>
            </a:endParaRPr>
          </a:p>
          <a:p>
            <a:pPr marL="914400" lvl="1" indent="-381000" algn="l"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Si nadie lo atrapa, el programa termina, y en la consola de ejecución aparecerá toda la información contenida en el objeto que representaba el error.</a:t>
            </a:r>
            <a:endParaRPr>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a:solidFill>
                <a:schemeClr val="dk1"/>
              </a:solidFill>
              <a:latin typeface="Calibri"/>
              <a:ea typeface="Calibri"/>
              <a:cs typeface="Calibri"/>
              <a:sym typeface="Calibri"/>
            </a:endParaRPr>
          </a:p>
        </p:txBody>
      </p:sp>
      <p:sp>
        <p:nvSpPr>
          <p:cNvPr id="1251" name="Google Shape;1251;p14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48"/>
          <p:cNvSpPr txBox="1">
            <a:spLocks noGrp="1"/>
          </p:cNvSpPr>
          <p:nvPr>
            <p:ph type="title" idx="4294967295"/>
          </p:nvPr>
        </p:nvSpPr>
        <p:spPr>
          <a:xfrm>
            <a:off x="477820" y="1303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Excepciones</a:t>
            </a:r>
            <a:endParaRPr/>
          </a:p>
        </p:txBody>
      </p:sp>
      <p:sp>
        <p:nvSpPr>
          <p:cNvPr id="1258" name="Google Shape;1258;p14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146</a:t>
            </a:fld>
            <a:endParaRPr/>
          </a:p>
        </p:txBody>
      </p:sp>
      <p:pic>
        <p:nvPicPr>
          <p:cNvPr id="1259" name="Google Shape;1259;p148"/>
          <p:cNvPicPr preferRelativeResize="0"/>
          <p:nvPr/>
        </p:nvPicPr>
        <p:blipFill>
          <a:blip r:embed="rId3">
            <a:alphaModFix/>
          </a:blip>
          <a:stretch>
            <a:fillRect/>
          </a:stretch>
        </p:blipFill>
        <p:spPr>
          <a:xfrm>
            <a:off x="2144075" y="1369225"/>
            <a:ext cx="4748926" cy="33290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149"/>
          <p:cNvSpPr txBox="1">
            <a:spLocks noGrp="1"/>
          </p:cNvSpPr>
          <p:nvPr>
            <p:ph type="title" idx="4294967295"/>
          </p:nvPr>
        </p:nvSpPr>
        <p:spPr>
          <a:xfrm>
            <a:off x="133545" y="607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excepciones</a:t>
            </a:r>
            <a:endParaRPr/>
          </a:p>
        </p:txBody>
      </p:sp>
      <p:sp>
        <p:nvSpPr>
          <p:cNvPr id="1265" name="Google Shape;1265;p149"/>
          <p:cNvSpPr txBox="1">
            <a:spLocks noGrp="1"/>
          </p:cNvSpPr>
          <p:nvPr>
            <p:ph type="body" idx="4294967295"/>
          </p:nvPr>
        </p:nvSpPr>
        <p:spPr>
          <a:xfrm>
            <a:off x="543100" y="1624950"/>
            <a:ext cx="8146200" cy="2910300"/>
          </a:xfrm>
          <a:prstGeom prst="rect">
            <a:avLst/>
          </a:prstGeom>
        </p:spPr>
        <p:txBody>
          <a:bodyPr spcFirstLastPara="1" wrap="square" lIns="0" tIns="0" rIns="0" bIns="0" anchor="t" anchorCtr="0">
            <a:noAutofit/>
          </a:bodyPr>
          <a:lstStyle/>
          <a:p>
            <a:pPr marL="457200" lvl="0" indent="-342900" algn="just" rtl="0">
              <a:lnSpc>
                <a:spcPct val="166730"/>
              </a:lnSpc>
              <a:spcBef>
                <a:spcPts val="0"/>
              </a:spcBef>
              <a:spcAft>
                <a:spcPts val="0"/>
              </a:spcAft>
              <a:buClr>
                <a:srgbClr val="111111"/>
              </a:buClr>
              <a:buSzPts val="1800"/>
              <a:buChar char="▰"/>
            </a:pPr>
            <a:r>
              <a:rPr lang="en" sz="1800" b="1">
                <a:solidFill>
                  <a:srgbClr val="111111"/>
                </a:solidFill>
              </a:rPr>
              <a:t>Error: </a:t>
            </a:r>
            <a:r>
              <a:rPr lang="en" sz="1800">
                <a:solidFill>
                  <a:srgbClr val="111111"/>
                </a:solidFill>
              </a:rPr>
              <a:t>Se refiere a errores graves en la máquina virtual de Java, como por ejemplo fallos al enlazar con alguna librería. </a:t>
            </a:r>
            <a:endParaRPr sz="1800">
              <a:solidFill>
                <a:srgbClr val="111111"/>
              </a:solidFill>
            </a:endParaRPr>
          </a:p>
          <a:p>
            <a:pPr marL="457200" lvl="0" indent="-342900" algn="just" rtl="0">
              <a:lnSpc>
                <a:spcPct val="166730"/>
              </a:lnSpc>
              <a:spcBef>
                <a:spcPts val="0"/>
              </a:spcBef>
              <a:spcAft>
                <a:spcPts val="0"/>
              </a:spcAft>
              <a:buClr>
                <a:srgbClr val="111111"/>
              </a:buClr>
              <a:buSzPts val="1800"/>
              <a:buChar char="▰"/>
            </a:pPr>
            <a:r>
              <a:rPr lang="en" sz="1800" b="1">
                <a:solidFill>
                  <a:srgbClr val="111111"/>
                </a:solidFill>
              </a:rPr>
              <a:t>Exception: </a:t>
            </a:r>
            <a:r>
              <a:rPr lang="en" sz="1800">
                <a:solidFill>
                  <a:srgbClr val="111111"/>
                </a:solidFill>
              </a:rPr>
              <a:t>Representa errores que no son críticos y por lo tanto pueden ser tratados y continuar la ejecución de la aplicación.</a:t>
            </a:r>
            <a:endParaRPr sz="1800">
              <a:solidFill>
                <a:srgbClr val="111111"/>
              </a:solidFill>
            </a:endParaRPr>
          </a:p>
          <a:p>
            <a:pPr marL="914400" lvl="1" indent="-342900" algn="just" rtl="0">
              <a:lnSpc>
                <a:spcPct val="166730"/>
              </a:lnSpc>
              <a:spcBef>
                <a:spcPts val="0"/>
              </a:spcBef>
              <a:spcAft>
                <a:spcPts val="0"/>
              </a:spcAft>
              <a:buClr>
                <a:srgbClr val="111111"/>
              </a:buClr>
              <a:buSzPts val="1800"/>
              <a:buChar char="▰"/>
            </a:pPr>
            <a:r>
              <a:rPr lang="en" sz="1800">
                <a:solidFill>
                  <a:srgbClr val="111111"/>
                </a:solidFill>
                <a:highlight>
                  <a:srgbClr val="F1F1F1"/>
                </a:highlight>
              </a:rPr>
              <a:t>RuntimeException - los errores que comúnmente se pueden producir dentro de cualquier fragmento de código,</a:t>
            </a:r>
            <a:endParaRPr sz="1800">
              <a:solidFill>
                <a:srgbClr val="111111"/>
              </a:solidFill>
            </a:endParaRPr>
          </a:p>
          <a:p>
            <a:pPr marL="0" lvl="0" indent="0" algn="l" rtl="0">
              <a:lnSpc>
                <a:spcPct val="115000"/>
              </a:lnSpc>
              <a:spcBef>
                <a:spcPts val="2000"/>
              </a:spcBef>
              <a:spcAft>
                <a:spcPts val="0"/>
              </a:spcAft>
              <a:buClr>
                <a:schemeClr val="dk1"/>
              </a:buClr>
              <a:buSzPts val="1100"/>
              <a:buFont typeface="Arial"/>
              <a:buNone/>
            </a:pPr>
            <a:endParaRPr sz="1300">
              <a:solidFill>
                <a:srgbClr val="111111"/>
              </a:solidFill>
              <a:latin typeface="Ubuntu"/>
              <a:ea typeface="Ubuntu"/>
              <a:cs typeface="Ubuntu"/>
              <a:sym typeface="Ubuntu"/>
            </a:endParaRPr>
          </a:p>
          <a:p>
            <a:pPr marL="0" lvl="0" indent="0" algn="l" rtl="0">
              <a:spcBef>
                <a:spcPts val="600"/>
              </a:spcBef>
              <a:spcAft>
                <a:spcPts val="0"/>
              </a:spcAft>
              <a:buNone/>
            </a:pPr>
            <a:endParaRPr/>
          </a:p>
        </p:txBody>
      </p:sp>
      <p:sp>
        <p:nvSpPr>
          <p:cNvPr id="1266" name="Google Shape;1266;p14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50"/>
          <p:cNvSpPr txBox="1">
            <a:spLocks noGrp="1"/>
          </p:cNvSpPr>
          <p:nvPr>
            <p:ph type="title" idx="4294967295"/>
          </p:nvPr>
        </p:nvSpPr>
        <p:spPr>
          <a:xfrm>
            <a:off x="279270" y="2285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y Unchecked Exceptions</a:t>
            </a:r>
            <a:endParaRPr/>
          </a:p>
        </p:txBody>
      </p:sp>
      <p:pic>
        <p:nvPicPr>
          <p:cNvPr id="1272" name="Google Shape;1272;p150"/>
          <p:cNvPicPr preferRelativeResize="0"/>
          <p:nvPr/>
        </p:nvPicPr>
        <p:blipFill>
          <a:blip r:embed="rId3">
            <a:alphaModFix/>
          </a:blip>
          <a:stretch>
            <a:fillRect/>
          </a:stretch>
        </p:blipFill>
        <p:spPr>
          <a:xfrm>
            <a:off x="2190750" y="1400725"/>
            <a:ext cx="4762500" cy="3200400"/>
          </a:xfrm>
          <a:prstGeom prst="rect">
            <a:avLst/>
          </a:prstGeom>
          <a:noFill/>
          <a:ln>
            <a:noFill/>
          </a:ln>
        </p:spPr>
      </p:pic>
      <p:sp>
        <p:nvSpPr>
          <p:cNvPr id="1273" name="Google Shape;1273;p15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51"/>
          <p:cNvSpPr txBox="1">
            <a:spLocks noGrp="1"/>
          </p:cNvSpPr>
          <p:nvPr>
            <p:ph type="title" idx="4294967295"/>
          </p:nvPr>
        </p:nvSpPr>
        <p:spPr>
          <a:xfrm>
            <a:off x="380170" y="1884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y Unchecked Exceptions</a:t>
            </a:r>
            <a:endParaRPr/>
          </a:p>
        </p:txBody>
      </p:sp>
      <p:sp>
        <p:nvSpPr>
          <p:cNvPr id="1279" name="Google Shape;1279;p151"/>
          <p:cNvSpPr txBox="1">
            <a:spLocks noGrp="1"/>
          </p:cNvSpPr>
          <p:nvPr>
            <p:ph type="body" idx="4294967295"/>
          </p:nvPr>
        </p:nvSpPr>
        <p:spPr>
          <a:xfrm>
            <a:off x="507876" y="1620550"/>
            <a:ext cx="83445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b="1"/>
              <a:t>Checked</a:t>
            </a:r>
            <a:r>
              <a:rPr lang="en"/>
              <a:t>: Se revisan en tiempo de compilación. </a:t>
            </a:r>
            <a:endParaRPr/>
          </a:p>
          <a:p>
            <a:pPr marL="914400" lvl="1" indent="-381000" algn="l" rtl="0">
              <a:spcBef>
                <a:spcPts val="0"/>
              </a:spcBef>
              <a:spcAft>
                <a:spcPts val="0"/>
              </a:spcAft>
              <a:buSzPts val="2400"/>
              <a:buChar char="▰"/>
            </a:pPr>
            <a:r>
              <a:rPr lang="en"/>
              <a:t>Todas las que heredan de Exception menos RuntimeException </a:t>
            </a:r>
            <a:endParaRPr/>
          </a:p>
          <a:p>
            <a:pPr marL="457200" lvl="0" indent="-381000" algn="l" rtl="0">
              <a:spcBef>
                <a:spcPts val="0"/>
              </a:spcBef>
              <a:spcAft>
                <a:spcPts val="0"/>
              </a:spcAft>
              <a:buSzPts val="2400"/>
              <a:buChar char="▰"/>
            </a:pPr>
            <a:r>
              <a:rPr lang="en" b="1"/>
              <a:t>Unchecked</a:t>
            </a:r>
            <a:r>
              <a:rPr lang="en"/>
              <a:t>: No se revisan en tiempo de compilación sino en tiempo de ejecución.  </a:t>
            </a:r>
            <a:endParaRPr/>
          </a:p>
          <a:p>
            <a:pPr marL="914400" lvl="1" indent="-381000" algn="l" rtl="0">
              <a:spcBef>
                <a:spcPts val="0"/>
              </a:spcBef>
              <a:spcAft>
                <a:spcPts val="0"/>
              </a:spcAft>
              <a:buSzPts val="2400"/>
              <a:buChar char="▰"/>
            </a:pPr>
            <a:r>
              <a:rPr lang="en"/>
              <a:t>Clases que heredan de RuntimeException: ArithmeticException, NullPointerException, ArrayIndexOutOfBoundsException,etc</a:t>
            </a:r>
            <a:endParaRPr/>
          </a:p>
        </p:txBody>
      </p:sp>
      <p:sp>
        <p:nvSpPr>
          <p:cNvPr id="1280" name="Google Shape;1280;p15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Sintaxis del lenguaje</a:t>
            </a:r>
            <a:endParaRPr/>
          </a:p>
        </p:txBody>
      </p:sp>
      <p:sp>
        <p:nvSpPr>
          <p:cNvPr id="261" name="Google Shape;261;p28"/>
          <p:cNvSpPr txBox="1">
            <a:spLocks noGrp="1"/>
          </p:cNvSpPr>
          <p:nvPr>
            <p:ph type="body" idx="1"/>
          </p:nvPr>
        </p:nvSpPr>
        <p:spPr>
          <a:xfrm>
            <a:off x="457200" y="1680700"/>
            <a:ext cx="80007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0" lvl="0" indent="0" algn="just" rtl="0">
              <a:lnSpc>
                <a:spcPct val="90000"/>
              </a:lnSpc>
              <a:spcBef>
                <a:spcPts val="800"/>
              </a:spcBef>
              <a:spcAft>
                <a:spcPts val="0"/>
              </a:spcAft>
              <a:buNone/>
            </a:pPr>
            <a:r>
              <a:rPr lang="en" sz="1800">
                <a:solidFill>
                  <a:schemeClr val="dk1"/>
                </a:solidFill>
              </a:rPr>
              <a:t>Los comentarios pueden ser para una línea o múltiples líneas</a:t>
            </a:r>
            <a:endParaRPr sz="1800">
              <a:solidFill>
                <a:schemeClr val="dk1"/>
              </a:solidFill>
            </a:endParaRPr>
          </a:p>
          <a:p>
            <a:pPr marL="177800" lvl="0" indent="-152400" algn="just" rtl="0">
              <a:spcBef>
                <a:spcPts val="600"/>
              </a:spcBef>
              <a:spcAft>
                <a:spcPts val="0"/>
              </a:spcAft>
              <a:buClr>
                <a:srgbClr val="41423D"/>
              </a:buClr>
              <a:buSzPts val="1800"/>
              <a:buFont typeface="Arial"/>
              <a:buChar char="•"/>
            </a:pPr>
            <a:r>
              <a:rPr lang="en" sz="1800">
                <a:solidFill>
                  <a:srgbClr val="41423D"/>
                </a:solidFill>
              </a:rPr>
              <a:t>- </a:t>
            </a:r>
            <a:r>
              <a:rPr lang="en" sz="1800" b="1">
                <a:solidFill>
                  <a:srgbClr val="41423D"/>
                </a:solidFill>
              </a:rPr>
              <a:t>Comentario multilínea</a:t>
            </a:r>
            <a:r>
              <a:rPr lang="en" sz="1800">
                <a:solidFill>
                  <a:srgbClr val="41423D"/>
                </a:solidFill>
              </a:rPr>
              <a:t>: se abre con el símbolo /* y se cierra con el símbolo */</a:t>
            </a:r>
            <a:endParaRPr sz="1800">
              <a:solidFill>
                <a:srgbClr val="41423D"/>
              </a:solidFill>
            </a:endParaRPr>
          </a:p>
          <a:p>
            <a:pPr marL="177800" lvl="0" indent="-152400" algn="just" rtl="0">
              <a:spcBef>
                <a:spcPts val="0"/>
              </a:spcBef>
              <a:spcAft>
                <a:spcPts val="0"/>
              </a:spcAft>
              <a:buClr>
                <a:srgbClr val="41423D"/>
              </a:buClr>
              <a:buSzPts val="1800"/>
              <a:buFont typeface="Arial"/>
              <a:buChar char="•"/>
            </a:pPr>
            <a:r>
              <a:rPr lang="en" sz="1800">
                <a:solidFill>
                  <a:srgbClr val="41423D"/>
                </a:solidFill>
              </a:rPr>
              <a:t>- </a:t>
            </a:r>
            <a:r>
              <a:rPr lang="en" sz="1800" b="1">
                <a:solidFill>
                  <a:srgbClr val="41423D"/>
                </a:solidFill>
              </a:rPr>
              <a:t>Comentario en una línea o al final de una línea</a:t>
            </a:r>
            <a:r>
              <a:rPr lang="en" sz="1800">
                <a:solidFill>
                  <a:srgbClr val="41423D"/>
                </a:solidFill>
              </a:rPr>
              <a:t>: se introduce con el símbolo //</a:t>
            </a:r>
            <a:endParaRPr sz="1800">
              <a:solidFill>
                <a:srgbClr val="000000"/>
              </a:solidFill>
            </a:endParaRPr>
          </a:p>
          <a:p>
            <a:pPr marL="457200" lvl="0" indent="0" algn="l" rtl="0">
              <a:spcBef>
                <a:spcPts val="800"/>
              </a:spcBef>
              <a:spcAft>
                <a:spcPts val="0"/>
              </a:spcAft>
              <a:buNone/>
            </a:pPr>
            <a:endParaRPr>
              <a:solidFill>
                <a:schemeClr val="dk1"/>
              </a:solidFill>
            </a:endParaRPr>
          </a:p>
        </p:txBody>
      </p:sp>
      <p:sp>
        <p:nvSpPr>
          <p:cNvPr id="262" name="Google Shape;262;p2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a:t>
            </a:fld>
            <a:endParaRPr/>
          </a:p>
        </p:txBody>
      </p:sp>
      <p:sp>
        <p:nvSpPr>
          <p:cNvPr id="263" name="Google Shape;263;p28"/>
          <p:cNvSpPr txBox="1"/>
          <p:nvPr/>
        </p:nvSpPr>
        <p:spPr>
          <a:xfrm>
            <a:off x="2951325" y="3359425"/>
            <a:ext cx="4740600" cy="19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 Ejemplo  de comentarios</a:t>
            </a:r>
            <a:endParaRPr>
              <a:solidFill>
                <a:srgbClr val="6AA84F"/>
              </a:solidFill>
            </a:endParaRPr>
          </a:p>
          <a:p>
            <a:pPr marL="0" lvl="0" indent="0" algn="l" rtl="0">
              <a:spcBef>
                <a:spcPts val="0"/>
              </a:spcBef>
              <a:spcAft>
                <a:spcPts val="0"/>
              </a:spcAft>
              <a:buNone/>
            </a:pPr>
            <a:r>
              <a:rPr lang="en">
                <a:solidFill>
                  <a:srgbClr val="6AA84F"/>
                </a:solidFill>
              </a:rPr>
              <a:t>* Este es un comentario multilínea </a:t>
            </a:r>
            <a:endParaRPr>
              <a:solidFill>
                <a:srgbClr val="6AA84F"/>
              </a:solidFill>
            </a:endParaRPr>
          </a:p>
          <a:p>
            <a:pPr marL="0" lvl="0" indent="0" algn="l" rtl="0">
              <a:spcBef>
                <a:spcPts val="0"/>
              </a:spcBef>
              <a:spcAft>
                <a:spcPts val="0"/>
              </a:spcAft>
              <a:buNone/>
            </a:pPr>
            <a:r>
              <a:rPr lang="en">
                <a:solidFill>
                  <a:srgbClr val="6AA84F"/>
                </a:solidFill>
              </a:rPr>
              <a:t>*/</a:t>
            </a:r>
            <a:endParaRPr>
              <a:solidFill>
                <a:srgbClr val="6AA84F"/>
              </a:solidFill>
            </a:endParaRPr>
          </a:p>
          <a:p>
            <a:pPr marL="0" lvl="0" indent="0" algn="l" rtl="0">
              <a:spcBef>
                <a:spcPts val="0"/>
              </a:spcBef>
              <a:spcAft>
                <a:spcPts val="0"/>
              </a:spcAft>
              <a:buNone/>
            </a:pPr>
            <a:r>
              <a:rPr lang="en"/>
              <a:t>public class HolaMundo {</a:t>
            </a:r>
            <a:endParaRPr/>
          </a:p>
          <a:p>
            <a:pPr marL="0" lvl="0" indent="0" algn="l" rtl="0">
              <a:spcBef>
                <a:spcPts val="0"/>
              </a:spcBef>
              <a:spcAft>
                <a:spcPts val="0"/>
              </a:spcAft>
              <a:buNone/>
            </a:pPr>
            <a:r>
              <a:rPr lang="en"/>
              <a:t>	public static void main(String[] args) {</a:t>
            </a:r>
            <a:endParaRPr/>
          </a:p>
          <a:p>
            <a:pPr marL="0" lvl="0" indent="0" algn="l" rtl="0">
              <a:spcBef>
                <a:spcPts val="0"/>
              </a:spcBef>
              <a:spcAft>
                <a:spcPts val="0"/>
              </a:spcAft>
              <a:buNone/>
            </a:pPr>
            <a:r>
              <a:rPr lang="en"/>
              <a:t>		System.out.println("Hola mundo!!!!");</a:t>
            </a:r>
            <a:endParaRPr/>
          </a:p>
          <a:p>
            <a:pPr marL="0" lvl="0" indent="0" algn="l" rtl="0">
              <a:spcBef>
                <a:spcPts val="0"/>
              </a:spcBef>
              <a:spcAft>
                <a:spcPts val="0"/>
              </a:spcAft>
              <a:buNone/>
            </a:pPr>
            <a:r>
              <a:rPr lang="en"/>
              <a:t>	}</a:t>
            </a:r>
            <a:r>
              <a:rPr lang="en">
                <a:solidFill>
                  <a:srgbClr val="6AA84F"/>
                </a:solidFill>
              </a:rPr>
              <a:t>//cierre de main</a:t>
            </a:r>
            <a:endParaRPr>
              <a:solidFill>
                <a:srgbClr val="6AA84F"/>
              </a:solidFill>
            </a:endParaRPr>
          </a:p>
          <a:p>
            <a:pPr marL="0" lvl="0" indent="0" algn="l" rtl="0">
              <a:spcBef>
                <a:spcPts val="0"/>
              </a:spcBef>
              <a:spcAft>
                <a:spcPts val="0"/>
              </a:spcAft>
              <a:buNone/>
            </a:pPr>
            <a:r>
              <a:rPr lang="en"/>
              <a:t>}</a:t>
            </a:r>
            <a:r>
              <a:rPr lang="en">
                <a:solidFill>
                  <a:srgbClr val="6AA84F"/>
                </a:solidFill>
              </a:rPr>
              <a:t>//cierre de clase</a:t>
            </a:r>
            <a:endParaRPr>
              <a:solidFill>
                <a:srgbClr val="6AA84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152"/>
          <p:cNvSpPr txBox="1">
            <a:spLocks noGrp="1"/>
          </p:cNvSpPr>
          <p:nvPr>
            <p:ph type="title" idx="4294967295"/>
          </p:nvPr>
        </p:nvSpPr>
        <p:spPr>
          <a:xfrm>
            <a:off x="388970" y="2113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Checked Exceptions</a:t>
            </a:r>
            <a:endParaRPr/>
          </a:p>
        </p:txBody>
      </p:sp>
      <p:pic>
        <p:nvPicPr>
          <p:cNvPr id="1286" name="Google Shape;1286;p152"/>
          <p:cNvPicPr preferRelativeResize="0"/>
          <p:nvPr/>
        </p:nvPicPr>
        <p:blipFill>
          <a:blip r:embed="rId3">
            <a:alphaModFix/>
          </a:blip>
          <a:stretch>
            <a:fillRect/>
          </a:stretch>
        </p:blipFill>
        <p:spPr>
          <a:xfrm>
            <a:off x="672125" y="1447838"/>
            <a:ext cx="4305300" cy="1285875"/>
          </a:xfrm>
          <a:prstGeom prst="rect">
            <a:avLst/>
          </a:prstGeom>
          <a:noFill/>
          <a:ln>
            <a:noFill/>
          </a:ln>
        </p:spPr>
      </p:pic>
      <p:pic>
        <p:nvPicPr>
          <p:cNvPr id="1287" name="Google Shape;1287;p152"/>
          <p:cNvPicPr preferRelativeResize="0"/>
          <p:nvPr/>
        </p:nvPicPr>
        <p:blipFill>
          <a:blip r:embed="rId4">
            <a:alphaModFix/>
          </a:blip>
          <a:stretch>
            <a:fillRect/>
          </a:stretch>
        </p:blipFill>
        <p:spPr>
          <a:xfrm>
            <a:off x="4154725" y="2853425"/>
            <a:ext cx="4171950" cy="1733550"/>
          </a:xfrm>
          <a:prstGeom prst="rect">
            <a:avLst/>
          </a:prstGeom>
          <a:noFill/>
          <a:ln>
            <a:noFill/>
          </a:ln>
        </p:spPr>
      </p:pic>
      <p:sp>
        <p:nvSpPr>
          <p:cNvPr id="1288" name="Google Shape;1288;p15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53"/>
          <p:cNvSpPr txBox="1">
            <a:spLocks noGrp="1"/>
          </p:cNvSpPr>
          <p:nvPr>
            <p:ph type="title" idx="4294967295"/>
          </p:nvPr>
        </p:nvSpPr>
        <p:spPr>
          <a:xfrm>
            <a:off x="199870" y="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Checked Exceptions</a:t>
            </a:r>
            <a:endParaRPr/>
          </a:p>
        </p:txBody>
      </p:sp>
      <p:pic>
        <p:nvPicPr>
          <p:cNvPr id="1294" name="Google Shape;1294;p153"/>
          <p:cNvPicPr preferRelativeResize="0"/>
          <p:nvPr/>
        </p:nvPicPr>
        <p:blipFill>
          <a:blip r:embed="rId3">
            <a:alphaModFix/>
          </a:blip>
          <a:stretch>
            <a:fillRect/>
          </a:stretch>
        </p:blipFill>
        <p:spPr>
          <a:xfrm>
            <a:off x="628650" y="1419638"/>
            <a:ext cx="4400550" cy="2009775"/>
          </a:xfrm>
          <a:prstGeom prst="rect">
            <a:avLst/>
          </a:prstGeom>
          <a:noFill/>
          <a:ln>
            <a:noFill/>
          </a:ln>
        </p:spPr>
      </p:pic>
      <p:pic>
        <p:nvPicPr>
          <p:cNvPr id="1295" name="Google Shape;1295;p153"/>
          <p:cNvPicPr preferRelativeResize="0"/>
          <p:nvPr/>
        </p:nvPicPr>
        <p:blipFill>
          <a:blip r:embed="rId4">
            <a:alphaModFix/>
          </a:blip>
          <a:stretch>
            <a:fillRect/>
          </a:stretch>
        </p:blipFill>
        <p:spPr>
          <a:xfrm>
            <a:off x="4140438" y="3280075"/>
            <a:ext cx="4505325" cy="1352550"/>
          </a:xfrm>
          <a:prstGeom prst="rect">
            <a:avLst/>
          </a:prstGeom>
          <a:noFill/>
          <a:ln>
            <a:noFill/>
          </a:ln>
        </p:spPr>
      </p:pic>
      <p:sp>
        <p:nvSpPr>
          <p:cNvPr id="1296" name="Google Shape;1296;p15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54"/>
          <p:cNvSpPr txBox="1">
            <a:spLocks noGrp="1"/>
          </p:cNvSpPr>
          <p:nvPr>
            <p:ph type="title" idx="4294967295"/>
          </p:nvPr>
        </p:nvSpPr>
        <p:spPr>
          <a:xfrm>
            <a:off x="287495" y="24556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Unchecked Exceptions</a:t>
            </a:r>
            <a:endParaRPr/>
          </a:p>
          <a:p>
            <a:pPr marL="0" lvl="0" indent="0" algn="l" rtl="0">
              <a:spcBef>
                <a:spcPts val="0"/>
              </a:spcBef>
              <a:spcAft>
                <a:spcPts val="0"/>
              </a:spcAft>
              <a:buNone/>
            </a:pPr>
            <a:endParaRPr/>
          </a:p>
        </p:txBody>
      </p:sp>
      <p:pic>
        <p:nvPicPr>
          <p:cNvPr id="1302" name="Google Shape;1302;p154"/>
          <p:cNvPicPr preferRelativeResize="0"/>
          <p:nvPr/>
        </p:nvPicPr>
        <p:blipFill>
          <a:blip r:embed="rId3">
            <a:alphaModFix/>
          </a:blip>
          <a:stretch>
            <a:fillRect/>
          </a:stretch>
        </p:blipFill>
        <p:spPr>
          <a:xfrm>
            <a:off x="1154901" y="2011525"/>
            <a:ext cx="3851175" cy="1379225"/>
          </a:xfrm>
          <a:prstGeom prst="rect">
            <a:avLst/>
          </a:prstGeom>
          <a:noFill/>
          <a:ln>
            <a:noFill/>
          </a:ln>
        </p:spPr>
      </p:pic>
      <p:sp>
        <p:nvSpPr>
          <p:cNvPr id="1303" name="Google Shape;1303;p15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55"/>
          <p:cNvSpPr txBox="1">
            <a:spLocks noGrp="1"/>
          </p:cNvSpPr>
          <p:nvPr>
            <p:ph type="title" idx="4294967295"/>
          </p:nvPr>
        </p:nvSpPr>
        <p:spPr>
          <a:xfrm>
            <a:off x="182020" y="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Manejo de excepciones</a:t>
            </a:r>
            <a:endParaRPr/>
          </a:p>
        </p:txBody>
      </p:sp>
      <p:sp>
        <p:nvSpPr>
          <p:cNvPr id="1309" name="Google Shape;1309;p155"/>
          <p:cNvSpPr txBox="1">
            <a:spLocks noGrp="1"/>
          </p:cNvSpPr>
          <p:nvPr>
            <p:ph type="body" idx="4294967295"/>
          </p:nvPr>
        </p:nvSpPr>
        <p:spPr>
          <a:xfrm>
            <a:off x="507876" y="1620550"/>
            <a:ext cx="78996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Anunciar que puede producirse una excepción</a:t>
            </a:r>
            <a:endParaRPr/>
          </a:p>
          <a:p>
            <a:pPr marL="457200" lvl="0" indent="-381000" algn="l" rtl="0">
              <a:spcBef>
                <a:spcPts val="0"/>
              </a:spcBef>
              <a:spcAft>
                <a:spcPts val="0"/>
              </a:spcAft>
              <a:buSzPts val="2400"/>
              <a:buChar char="▰"/>
            </a:pPr>
            <a:r>
              <a:rPr lang="en"/>
              <a:t>La instrucción try-catch</a:t>
            </a:r>
            <a:endParaRPr/>
          </a:p>
          <a:p>
            <a:pPr marL="457200" lvl="0" indent="-381000" algn="l" rtl="0">
              <a:spcBef>
                <a:spcPts val="0"/>
              </a:spcBef>
              <a:spcAft>
                <a:spcPts val="0"/>
              </a:spcAft>
              <a:buSzPts val="2400"/>
              <a:buChar char="▰"/>
            </a:pPr>
            <a:r>
              <a:rPr lang="en"/>
              <a:t>La Construcción de un Objeto Exception y la Instrucción throw</a:t>
            </a:r>
            <a:endParaRPr/>
          </a:p>
          <a:p>
            <a:pPr marL="0" lvl="0" indent="0" algn="l" rtl="0">
              <a:spcBef>
                <a:spcPts val="600"/>
              </a:spcBef>
              <a:spcAft>
                <a:spcPts val="0"/>
              </a:spcAft>
              <a:buNone/>
            </a:pPr>
            <a:endParaRPr/>
          </a:p>
        </p:txBody>
      </p:sp>
      <p:sp>
        <p:nvSpPr>
          <p:cNvPr id="1310" name="Google Shape;1310;p15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56"/>
          <p:cNvSpPr txBox="1">
            <a:spLocks noGrp="1"/>
          </p:cNvSpPr>
          <p:nvPr>
            <p:ph type="title" idx="4294967295"/>
          </p:nvPr>
        </p:nvSpPr>
        <p:spPr>
          <a:xfrm>
            <a:off x="204270" y="347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Anunciar que una excepción se produce</a:t>
            </a:r>
            <a:endParaRPr/>
          </a:p>
        </p:txBody>
      </p:sp>
      <p:sp>
        <p:nvSpPr>
          <p:cNvPr id="1316" name="Google Shape;1316;p156"/>
          <p:cNvSpPr txBox="1">
            <a:spLocks noGrp="1"/>
          </p:cNvSpPr>
          <p:nvPr>
            <p:ph type="body" idx="4294967295"/>
          </p:nvPr>
        </p:nvSpPr>
        <p:spPr>
          <a:xfrm>
            <a:off x="507876" y="1620550"/>
            <a:ext cx="7918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Cuando un método desea disparar una excepción, se debe indicar como parte de la signatura del método usando la clausula </a:t>
            </a:r>
            <a:r>
              <a:rPr lang="en" sz="2200" b="1"/>
              <a:t>throws</a:t>
            </a:r>
            <a:endParaRPr sz="2200" b="1"/>
          </a:p>
          <a:p>
            <a:pPr marL="0" lvl="0" indent="0" algn="l" rtl="0">
              <a:spcBef>
                <a:spcPts val="600"/>
              </a:spcBef>
              <a:spcAft>
                <a:spcPts val="0"/>
              </a:spcAft>
              <a:buNone/>
            </a:pPr>
            <a:endParaRPr/>
          </a:p>
          <a:p>
            <a:pPr marL="152400" marR="152400" lvl="0" indent="0" algn="l" rtl="0">
              <a:lnSpc>
                <a:spcPct val="115000"/>
              </a:lnSpc>
              <a:spcBef>
                <a:spcPts val="0"/>
              </a:spcBef>
              <a:spcAft>
                <a:spcPts val="0"/>
              </a:spcAft>
              <a:buClr>
                <a:schemeClr val="dk1"/>
              </a:buClr>
              <a:buSzPts val="1100"/>
              <a:buFont typeface="Arial"/>
              <a:buNone/>
            </a:pPr>
            <a:r>
              <a:rPr lang="en" sz="1000">
                <a:solidFill>
                  <a:srgbClr val="8959A8"/>
                </a:solidFill>
                <a:highlight>
                  <a:srgbClr val="F7F7F7"/>
                </a:highlight>
                <a:latin typeface="Consolas"/>
                <a:ea typeface="Consolas"/>
                <a:cs typeface="Consolas"/>
                <a:sym typeface="Consolas"/>
              </a:rPr>
              <a:t>public</a:t>
            </a:r>
            <a:r>
              <a:rPr lang="en" sz="1000">
                <a:solidFill>
                  <a:srgbClr val="4271AE"/>
                </a:solidFill>
                <a:highlight>
                  <a:srgbClr val="F7F7F7"/>
                </a:highlight>
                <a:latin typeface="Consolas"/>
                <a:ea typeface="Consolas"/>
                <a:cs typeface="Consolas"/>
                <a:sym typeface="Consolas"/>
              </a:rPr>
              <a:t> </a:t>
            </a:r>
            <a:r>
              <a:rPr lang="en" sz="1000">
                <a:solidFill>
                  <a:srgbClr val="8959A8"/>
                </a:solidFill>
                <a:highlight>
                  <a:srgbClr val="F7F7F7"/>
                </a:highlight>
                <a:latin typeface="Consolas"/>
                <a:ea typeface="Consolas"/>
                <a:cs typeface="Consolas"/>
                <a:sym typeface="Consolas"/>
              </a:rPr>
              <a:t>void</a:t>
            </a:r>
            <a:r>
              <a:rPr lang="en" sz="1000">
                <a:solidFill>
                  <a:srgbClr val="4271AE"/>
                </a:solidFill>
                <a:highlight>
                  <a:srgbClr val="F7F7F7"/>
                </a:highlight>
                <a:latin typeface="Consolas"/>
                <a:ea typeface="Consolas"/>
                <a:cs typeface="Consolas"/>
                <a:sym typeface="Consolas"/>
              </a:rPr>
              <a:t> </a:t>
            </a:r>
            <a:r>
              <a:rPr lang="en" sz="1000">
                <a:solidFill>
                  <a:srgbClr val="8E908C"/>
                </a:solidFill>
                <a:highlight>
                  <a:srgbClr val="F7F7F7"/>
                </a:highlight>
                <a:latin typeface="Consolas"/>
                <a:ea typeface="Consolas"/>
                <a:cs typeface="Consolas"/>
                <a:sym typeface="Consolas"/>
              </a:rPr>
              <a:t>afiliarSocio</a:t>
            </a:r>
            <a:r>
              <a:rPr lang="en" sz="1000">
                <a:solidFill>
                  <a:srgbClr val="F5871F"/>
                </a:solidFill>
                <a:highlight>
                  <a:srgbClr val="F7F7F7"/>
                </a:highlight>
                <a:latin typeface="Consolas"/>
                <a:ea typeface="Consolas"/>
                <a:cs typeface="Consolas"/>
                <a:sym typeface="Consolas"/>
              </a:rPr>
              <a:t>( String pCedula, String pNombre, Tipo pTipo )</a:t>
            </a:r>
            <a:r>
              <a:rPr lang="en" sz="1000">
                <a:solidFill>
                  <a:srgbClr val="4271AE"/>
                </a:solidFill>
                <a:highlight>
                  <a:srgbClr val="F7F7F7"/>
                </a:highlight>
                <a:latin typeface="Consolas"/>
                <a:ea typeface="Consolas"/>
                <a:cs typeface="Consolas"/>
                <a:sym typeface="Consolas"/>
              </a:rPr>
              <a:t> </a:t>
            </a:r>
            <a:r>
              <a:rPr lang="en" sz="1000">
                <a:solidFill>
                  <a:srgbClr val="8959A8"/>
                </a:solidFill>
                <a:highlight>
                  <a:srgbClr val="F7F7F7"/>
                </a:highlight>
                <a:latin typeface="Consolas"/>
                <a:ea typeface="Consolas"/>
                <a:cs typeface="Consolas"/>
                <a:sym typeface="Consolas"/>
              </a:rPr>
              <a:t>throws</a:t>
            </a:r>
            <a:r>
              <a:rPr lang="en" sz="1000">
                <a:solidFill>
                  <a:srgbClr val="4271AE"/>
                </a:solidFill>
                <a:highlight>
                  <a:srgbClr val="F7F7F7"/>
                </a:highlight>
                <a:latin typeface="Consolas"/>
                <a:ea typeface="Consolas"/>
                <a:cs typeface="Consolas"/>
                <a:sym typeface="Consolas"/>
              </a:rPr>
              <a:t> Exception</a:t>
            </a:r>
            <a:br>
              <a:rPr lang="en" sz="1000">
                <a:solidFill>
                  <a:srgbClr val="4271AE"/>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a:t>
            </a:r>
            <a:br>
              <a:rPr lang="en" sz="1000">
                <a:solidFill>
                  <a:srgbClr val="333333"/>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  ...</a:t>
            </a:r>
            <a:br>
              <a:rPr lang="en" sz="1000">
                <a:solidFill>
                  <a:srgbClr val="333333"/>
                </a:solidFill>
                <a:highlight>
                  <a:srgbClr val="F7F7F7"/>
                </a:highlight>
                <a:latin typeface="Consolas"/>
                <a:ea typeface="Consolas"/>
                <a:cs typeface="Consolas"/>
                <a:sym typeface="Consolas"/>
              </a:rPr>
            </a:br>
            <a:r>
              <a:rPr lang="en" sz="1000">
                <a:solidFill>
                  <a:srgbClr val="333333"/>
                </a:solidFill>
                <a:highlight>
                  <a:srgbClr val="F7F7F7"/>
                </a:highlight>
                <a:latin typeface="Consolas"/>
                <a:ea typeface="Consolas"/>
                <a:cs typeface="Consolas"/>
                <a:sym typeface="Consolas"/>
              </a:rPr>
              <a:t>}</a:t>
            </a:r>
            <a:endParaRPr sz="1000">
              <a:solidFill>
                <a:srgbClr val="333333"/>
              </a:solidFill>
              <a:highlight>
                <a:srgbClr val="F7F7F7"/>
              </a:highlight>
              <a:latin typeface="Consolas"/>
              <a:ea typeface="Consolas"/>
              <a:cs typeface="Consolas"/>
              <a:sym typeface="Consolas"/>
            </a:endParaRPr>
          </a:p>
          <a:p>
            <a:pPr marL="0" lvl="0" indent="0" algn="l" rtl="0">
              <a:spcBef>
                <a:spcPts val="1500"/>
              </a:spcBef>
              <a:spcAft>
                <a:spcPts val="0"/>
              </a:spcAft>
              <a:buNone/>
            </a:pPr>
            <a:endParaRPr/>
          </a:p>
        </p:txBody>
      </p:sp>
      <p:sp>
        <p:nvSpPr>
          <p:cNvPr id="1317" name="Google Shape;1317;p15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57"/>
          <p:cNvSpPr txBox="1">
            <a:spLocks noGrp="1"/>
          </p:cNvSpPr>
          <p:nvPr>
            <p:ph type="title" idx="4294967295"/>
          </p:nvPr>
        </p:nvSpPr>
        <p:spPr>
          <a:xfrm>
            <a:off x="318345" y="232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Bloque try-catch</a:t>
            </a:r>
            <a:endParaRPr/>
          </a:p>
        </p:txBody>
      </p:sp>
      <p:sp>
        <p:nvSpPr>
          <p:cNvPr id="1323" name="Google Shape;1323;p157"/>
          <p:cNvSpPr txBox="1">
            <a:spLocks noGrp="1"/>
          </p:cNvSpPr>
          <p:nvPr>
            <p:ph type="body" idx="4294967295"/>
          </p:nvPr>
        </p:nvSpPr>
        <p:spPr>
          <a:xfrm>
            <a:off x="507875" y="1620550"/>
            <a:ext cx="7801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sz="1000"/>
          </a:p>
          <a:p>
            <a:pPr marL="0" lvl="0" indent="0" algn="l" rtl="0">
              <a:spcBef>
                <a:spcPts val="600"/>
              </a:spcBef>
              <a:spcAft>
                <a:spcPts val="0"/>
              </a:spcAft>
              <a:buNone/>
            </a:pPr>
            <a:r>
              <a:rPr lang="en" sz="1000"/>
              <a:t>https://universidad-de-los-andes.gitbooks.io/fundamentos-de-programacion/content/Nivel4/5_ManejoDeLasExcepciones.html</a:t>
            </a:r>
            <a:endParaRPr sz="1000"/>
          </a:p>
        </p:txBody>
      </p:sp>
      <p:pic>
        <p:nvPicPr>
          <p:cNvPr id="1324" name="Google Shape;1324;p157"/>
          <p:cNvPicPr preferRelativeResize="0"/>
          <p:nvPr/>
        </p:nvPicPr>
        <p:blipFill>
          <a:blip r:embed="rId3">
            <a:alphaModFix/>
          </a:blip>
          <a:stretch>
            <a:fillRect/>
          </a:stretch>
        </p:blipFill>
        <p:spPr>
          <a:xfrm>
            <a:off x="1189375" y="1367725"/>
            <a:ext cx="6159702" cy="3376577"/>
          </a:xfrm>
          <a:prstGeom prst="rect">
            <a:avLst/>
          </a:prstGeom>
          <a:noFill/>
          <a:ln>
            <a:noFill/>
          </a:ln>
        </p:spPr>
      </p:pic>
      <p:sp>
        <p:nvSpPr>
          <p:cNvPr id="1325" name="Google Shape;1325;p15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58"/>
          <p:cNvSpPr txBox="1">
            <a:spLocks noGrp="1"/>
          </p:cNvSpPr>
          <p:nvPr>
            <p:ph type="title" idx="4294967295"/>
          </p:nvPr>
        </p:nvSpPr>
        <p:spPr>
          <a:xfrm>
            <a:off x="259220" y="2679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31" name="Google Shape;1331;p158"/>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457200" lvl="0" indent="-368300" algn="just" rtl="0">
              <a:lnSpc>
                <a:spcPct val="115000"/>
              </a:lnSpc>
              <a:spcBef>
                <a:spcPts val="0"/>
              </a:spcBef>
              <a:spcAft>
                <a:spcPts val="0"/>
              </a:spcAft>
              <a:buClr>
                <a:srgbClr val="333333"/>
              </a:buClr>
              <a:buSzPts val="2200"/>
              <a:buChar char="●"/>
            </a:pPr>
            <a:r>
              <a:rPr lang="en" sz="2200">
                <a:solidFill>
                  <a:srgbClr val="333333"/>
                </a:solidFill>
              </a:rPr>
              <a:t>Delimitar la porción de código dentro de un método en el que necesitamos desviar el control si una excepción ocurre allí (la parte </a:t>
            </a:r>
            <a:r>
              <a:rPr lang="en" sz="2200">
                <a:solidFill>
                  <a:srgbClr val="333333"/>
                </a:solidFill>
                <a:highlight>
                  <a:srgbClr val="F7F7F7"/>
                </a:highlight>
              </a:rPr>
              <a:t>try</a:t>
            </a:r>
            <a:r>
              <a:rPr lang="en" sz="2200">
                <a:solidFill>
                  <a:srgbClr val="333333"/>
                </a:solidFill>
              </a:rPr>
              <a:t>). </a:t>
            </a:r>
            <a:endParaRPr sz="2200">
              <a:solidFill>
                <a:srgbClr val="333333"/>
              </a:solidFill>
            </a:endParaRPr>
          </a:p>
          <a:p>
            <a:pPr marL="457200" lvl="0" indent="-368300" algn="just" rtl="0">
              <a:lnSpc>
                <a:spcPct val="115000"/>
              </a:lnSpc>
              <a:spcBef>
                <a:spcPts val="0"/>
              </a:spcBef>
              <a:spcAft>
                <a:spcPts val="0"/>
              </a:spcAft>
              <a:buClr>
                <a:srgbClr val="333333"/>
              </a:buClr>
              <a:buSzPts val="2200"/>
              <a:buChar char="●"/>
            </a:pPr>
            <a:r>
              <a:rPr lang="en" sz="2200">
                <a:solidFill>
                  <a:srgbClr val="333333"/>
                </a:solidFill>
              </a:rPr>
              <a:t>Definir el código que manejará el error o atrapará la excepción (la parte </a:t>
            </a:r>
            <a:r>
              <a:rPr lang="en" sz="2200">
                <a:solidFill>
                  <a:srgbClr val="333333"/>
                </a:solidFill>
                <a:highlight>
                  <a:srgbClr val="F7F7F7"/>
                </a:highlight>
              </a:rPr>
              <a:t>catch</a:t>
            </a:r>
            <a:r>
              <a:rPr lang="en" sz="2200">
                <a:solidFill>
                  <a:srgbClr val="333333"/>
                </a:solidFill>
              </a:rPr>
              <a:t>).</a:t>
            </a:r>
            <a:endParaRPr sz="2200">
              <a:solidFill>
                <a:srgbClr val="333333"/>
              </a:solidFill>
            </a:endParaRPr>
          </a:p>
          <a:p>
            <a:pPr marL="0" lvl="0" indent="0" algn="l" rtl="0">
              <a:spcBef>
                <a:spcPts val="1000"/>
              </a:spcBef>
              <a:spcAft>
                <a:spcPts val="0"/>
              </a:spcAft>
              <a:buNone/>
            </a:pPr>
            <a:endParaRPr/>
          </a:p>
        </p:txBody>
      </p:sp>
      <p:pic>
        <p:nvPicPr>
          <p:cNvPr id="1332" name="Google Shape;1332;p158"/>
          <p:cNvPicPr preferRelativeResize="0"/>
          <p:nvPr/>
        </p:nvPicPr>
        <p:blipFill>
          <a:blip r:embed="rId3">
            <a:alphaModFix/>
          </a:blip>
          <a:stretch>
            <a:fillRect/>
          </a:stretch>
        </p:blipFill>
        <p:spPr>
          <a:xfrm>
            <a:off x="7079775" y="3070950"/>
            <a:ext cx="1695450" cy="1695450"/>
          </a:xfrm>
          <a:prstGeom prst="rect">
            <a:avLst/>
          </a:prstGeom>
          <a:noFill/>
          <a:ln>
            <a:noFill/>
          </a:ln>
        </p:spPr>
      </p:pic>
      <p:sp>
        <p:nvSpPr>
          <p:cNvPr id="1333" name="Google Shape;1333;p15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59"/>
          <p:cNvSpPr txBox="1">
            <a:spLocks noGrp="1"/>
          </p:cNvSpPr>
          <p:nvPr>
            <p:ph type="title" idx="4294967295"/>
          </p:nvPr>
        </p:nvSpPr>
        <p:spPr>
          <a:xfrm>
            <a:off x="133245" y="2191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graphicFrame>
        <p:nvGraphicFramePr>
          <p:cNvPr id="1339" name="Google Shape;1339;p159"/>
          <p:cNvGraphicFramePr/>
          <p:nvPr/>
        </p:nvGraphicFramePr>
        <p:xfrm>
          <a:off x="952500" y="2381250"/>
          <a:ext cx="7239000" cy="1509302"/>
        </p:xfrm>
        <a:graphic>
          <a:graphicData uri="http://schemas.openxmlformats.org/drawingml/2006/table">
            <a:tbl>
              <a:tblPr>
                <a:noFill/>
                <a:tableStyleId>{79658D01-FB2F-487F-899E-874338C85783}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1"/>
                        </a:buClr>
                        <a:buSzPts val="1100"/>
                        <a:buFont typeface="Arial"/>
                        <a:buNone/>
                      </a:pP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5</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endParaRPr sz="1100">
                        <a:solidFill>
                          <a:schemeClr val="dk1"/>
                        </a:solidFill>
                        <a:latin typeface="Consolas"/>
                        <a:ea typeface="Consolas"/>
                        <a:cs typeface="Consolas"/>
                        <a:sym typeface="Consolas"/>
                      </a:endParaRPr>
                    </a:p>
                    <a:p>
                      <a:pPr marL="0" lvl="0" indent="0" algn="l" rtl="0">
                        <a:lnSpc>
                          <a:spcPct val="187500"/>
                        </a:lnSpc>
                        <a:spcBef>
                          <a:spcPts val="0"/>
                        </a:spcBef>
                        <a:spcAft>
                          <a:spcPts val="0"/>
                        </a:spcAft>
                        <a:buNone/>
                      </a:pPr>
                      <a:r>
                        <a:rPr lang="en" sz="1100">
                          <a:solidFill>
                            <a:srgbClr val="212121"/>
                          </a:solidFill>
                          <a:latin typeface="Times New Roman"/>
                          <a:ea typeface="Times New Roman"/>
                          <a:cs typeface="Times New Roman"/>
                          <a:sym typeface="Times New Roman"/>
                        </a:rPr>
                        <a:t>esta linea nos lanzaría la siguiente excepción: </a:t>
                      </a:r>
                      <a:endParaRPr sz="1100">
                        <a:solidFill>
                          <a:srgbClr val="212121"/>
                        </a:solidFill>
                        <a:latin typeface="Times New Roman"/>
                        <a:ea typeface="Times New Roman"/>
                        <a:cs typeface="Times New Roman"/>
                        <a:sym typeface="Times New Roman"/>
                      </a:endParaRPr>
                    </a:p>
                    <a:p>
                      <a:pPr marL="0" lvl="0" indent="0" algn="l" rtl="0">
                        <a:lnSpc>
                          <a:spcPct val="187500"/>
                        </a:lnSpc>
                        <a:spcBef>
                          <a:spcPts val="0"/>
                        </a:spcBef>
                        <a:spcAft>
                          <a:spcPts val="0"/>
                        </a:spcAft>
                        <a:buClr>
                          <a:schemeClr val="dk1"/>
                        </a:buClr>
                        <a:buSzPts val="1100"/>
                        <a:buFont typeface="Arial"/>
                        <a:buNone/>
                      </a:pPr>
                      <a:r>
                        <a:rPr lang="en" sz="1100">
                          <a:solidFill>
                            <a:srgbClr val="002F4C"/>
                          </a:solidFill>
                          <a:latin typeface="Verdana"/>
                          <a:ea typeface="Verdana"/>
                          <a:cs typeface="Verdana"/>
                          <a:sym typeface="Verdana"/>
                        </a:rPr>
                        <a:t>Exception in thread "main" java.lang.ArithmeticException: / by zero</a:t>
                      </a:r>
                      <a:endParaRPr sz="1100">
                        <a:solidFill>
                          <a:srgbClr val="002F4C"/>
                        </a:solidFill>
                        <a:latin typeface="Verdana"/>
                        <a:ea typeface="Verdana"/>
                        <a:cs typeface="Verdana"/>
                        <a:sym typeface="Verdana"/>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try{</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5</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}catch(ArithmeticException</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err){</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0;</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sp>
        <p:nvSpPr>
          <p:cNvPr id="1340" name="Google Shape;1340;p15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60"/>
          <p:cNvSpPr txBox="1">
            <a:spLocks noGrp="1"/>
          </p:cNvSpPr>
          <p:nvPr>
            <p:ph type="title" idx="4294967295"/>
          </p:nvPr>
        </p:nvSpPr>
        <p:spPr>
          <a:xfrm>
            <a:off x="186395" y="2237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46" name="Google Shape;1346;p160"/>
          <p:cNvSpPr txBox="1">
            <a:spLocks noGrp="1"/>
          </p:cNvSpPr>
          <p:nvPr>
            <p:ph type="body" idx="4294967295"/>
          </p:nvPr>
        </p:nvSpPr>
        <p:spPr>
          <a:xfrm>
            <a:off x="507876" y="1620550"/>
            <a:ext cx="80802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200"/>
              <a:t>El código dentro del try puede generar más de una excepción, y se pueden capturar todas ellas</a:t>
            </a:r>
            <a:endParaRPr sz="2200"/>
          </a:p>
          <a:p>
            <a:pPr marL="685800" lvl="0" indent="-50800" algn="l" rtl="0">
              <a:spcBef>
                <a:spcPts val="600"/>
              </a:spcBef>
              <a:spcAft>
                <a:spcPts val="0"/>
              </a:spcAft>
              <a:buNone/>
            </a:pPr>
            <a:r>
              <a:rPr lang="en" sz="2000"/>
              <a:t>try { //Código que puede provocar el error } </a:t>
            </a:r>
            <a:endParaRPr sz="2000"/>
          </a:p>
          <a:p>
            <a:pPr marL="685800" lvl="0" indent="-50800" algn="l" rtl="0">
              <a:spcBef>
                <a:spcPts val="600"/>
              </a:spcBef>
              <a:spcAft>
                <a:spcPts val="0"/>
              </a:spcAft>
              <a:buNone/>
            </a:pPr>
            <a:r>
              <a:rPr lang="en" sz="2000"/>
              <a:t>catch(IOException ioe) { //Código para tratar la IOException } </a:t>
            </a:r>
            <a:endParaRPr sz="2000"/>
          </a:p>
          <a:p>
            <a:pPr marL="685800" lvl="0" indent="-50800" algn="l" rtl="0">
              <a:spcBef>
                <a:spcPts val="600"/>
              </a:spcBef>
              <a:spcAft>
                <a:spcPts val="0"/>
              </a:spcAft>
              <a:buNone/>
            </a:pPr>
            <a:r>
              <a:rPr lang="en" sz="2000"/>
              <a:t>catch(Exception e) { //Código para tratar la Exception }</a:t>
            </a:r>
            <a:endParaRPr sz="2000"/>
          </a:p>
        </p:txBody>
      </p:sp>
      <p:sp>
        <p:nvSpPr>
          <p:cNvPr id="1347" name="Google Shape;1347;p16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158</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61"/>
          <p:cNvSpPr txBox="1">
            <a:spLocks noGrp="1"/>
          </p:cNvSpPr>
          <p:nvPr>
            <p:ph type="title" idx="4294967295"/>
          </p:nvPr>
        </p:nvSpPr>
        <p:spPr>
          <a:xfrm>
            <a:off x="287695" y="197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sp>
        <p:nvSpPr>
          <p:cNvPr id="1353" name="Google Shape;1353;p161"/>
          <p:cNvSpPr txBox="1">
            <a:spLocks noGrp="1"/>
          </p:cNvSpPr>
          <p:nvPr>
            <p:ph type="body" idx="4294967295"/>
          </p:nvPr>
        </p:nvSpPr>
        <p:spPr>
          <a:xfrm>
            <a:off x="507875" y="1620550"/>
            <a:ext cx="8348700" cy="29103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 sz="2200"/>
              <a:t>Si un bloque de código lanza varias excepciones y se usan varios catch :</a:t>
            </a:r>
            <a:endParaRPr sz="2200"/>
          </a:p>
          <a:p>
            <a:pPr marL="914400" lvl="0" indent="-368300" algn="just" rtl="0">
              <a:spcBef>
                <a:spcPts val="600"/>
              </a:spcBef>
              <a:spcAft>
                <a:spcPts val="0"/>
              </a:spcAft>
              <a:buSzPts val="2200"/>
              <a:buChar char="▰"/>
            </a:pPr>
            <a:r>
              <a:rPr lang="en" sz="2200"/>
              <a:t>La excepción se captura en el primer catch que se ajusta a la excepción </a:t>
            </a:r>
            <a:endParaRPr sz="2200"/>
          </a:p>
          <a:p>
            <a:pPr marL="914400" lvl="0" indent="-368300" algn="just" rtl="0">
              <a:spcBef>
                <a:spcPts val="0"/>
              </a:spcBef>
              <a:spcAft>
                <a:spcPts val="0"/>
              </a:spcAft>
              <a:buSzPts val="2200"/>
              <a:buChar char="▰"/>
            </a:pPr>
            <a:r>
              <a:rPr lang="en" sz="2200"/>
              <a:t>Los catch deben capturar las excepciones más concretas en primer lugar, y las más generales al final </a:t>
            </a:r>
            <a:endParaRPr sz="2200"/>
          </a:p>
          <a:p>
            <a:pPr marL="914400" lvl="0" indent="-368300" algn="just" rtl="0">
              <a:spcBef>
                <a:spcPts val="0"/>
              </a:spcBef>
              <a:spcAft>
                <a:spcPts val="0"/>
              </a:spcAft>
              <a:buSzPts val="2200"/>
              <a:buChar char="▰"/>
            </a:pPr>
            <a:r>
              <a:rPr lang="en" sz="2200"/>
              <a:t>Si no lo hacemos así, hay bloques catch en los que no se entrará nunca</a:t>
            </a:r>
            <a:endParaRPr sz="2200"/>
          </a:p>
        </p:txBody>
      </p:sp>
      <p:sp>
        <p:nvSpPr>
          <p:cNvPr id="1354" name="Google Shape;1354;p16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Sintaxis del lenguaje</a:t>
            </a:r>
            <a:endParaRPr/>
          </a:p>
        </p:txBody>
      </p:sp>
      <p:sp>
        <p:nvSpPr>
          <p:cNvPr id="269" name="Google Shape;269;p29"/>
          <p:cNvSpPr txBox="1">
            <a:spLocks noGrp="1"/>
          </p:cNvSpPr>
          <p:nvPr>
            <p:ph type="body" idx="1"/>
          </p:nvPr>
        </p:nvSpPr>
        <p:spPr>
          <a:xfrm>
            <a:off x="457200" y="1680700"/>
            <a:ext cx="80007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endParaRPr sz="1800">
              <a:solidFill>
                <a:srgbClr val="000000"/>
              </a:solidFill>
            </a:endParaRPr>
          </a:p>
          <a:p>
            <a:pPr marL="457200" lvl="0" indent="-361950" algn="just" rtl="0">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Las clases y los métodos están delimitadas por </a:t>
            </a:r>
            <a:r>
              <a:rPr lang="en" sz="2100" b="1">
                <a:solidFill>
                  <a:srgbClr val="FF0000"/>
                </a:solidFill>
                <a:latin typeface="Calibri"/>
                <a:ea typeface="Calibri"/>
                <a:cs typeface="Calibri"/>
                <a:sym typeface="Calibri"/>
              </a:rPr>
              <a:t>{}.</a:t>
            </a:r>
            <a:endParaRPr sz="2100" b="1">
              <a:solidFill>
                <a:srgbClr val="FF0000"/>
              </a:solidFill>
              <a:latin typeface="Calibri"/>
              <a:ea typeface="Calibri"/>
              <a:cs typeface="Calibri"/>
              <a:sym typeface="Calibri"/>
            </a:endParaRPr>
          </a:p>
          <a:p>
            <a:pPr marL="457200" lvl="0" indent="-361950" algn="just" rtl="0">
              <a:lnSpc>
                <a:spcPct val="90000"/>
              </a:lnSpc>
              <a:spcBef>
                <a:spcPts val="0"/>
              </a:spcBef>
              <a:spcAft>
                <a:spcPts val="0"/>
              </a:spcAft>
              <a:buSzPts val="2100"/>
              <a:buFont typeface="Calibri"/>
              <a:buChar char="▰"/>
            </a:pPr>
            <a:r>
              <a:rPr lang="en" sz="2100">
                <a:solidFill>
                  <a:schemeClr val="dk1"/>
                </a:solidFill>
                <a:latin typeface="Calibri"/>
                <a:ea typeface="Calibri"/>
                <a:cs typeface="Calibri"/>
                <a:sym typeface="Calibri"/>
              </a:rPr>
              <a:t>Es obligatorio el uso de </a:t>
            </a:r>
            <a:r>
              <a:rPr lang="en" sz="2100" b="1">
                <a:solidFill>
                  <a:srgbClr val="FF0000"/>
                </a:solidFill>
                <a:latin typeface="Calibri"/>
                <a:ea typeface="Calibri"/>
                <a:cs typeface="Calibri"/>
                <a:sym typeface="Calibri"/>
              </a:rPr>
              <a:t>;</a:t>
            </a:r>
            <a:r>
              <a:rPr lang="en" sz="2100">
                <a:solidFill>
                  <a:schemeClr val="dk1"/>
                </a:solidFill>
                <a:latin typeface="Calibri"/>
                <a:ea typeface="Calibri"/>
                <a:cs typeface="Calibri"/>
                <a:sym typeface="Calibri"/>
              </a:rPr>
              <a:t> para finalizar una sentencia.</a:t>
            </a:r>
            <a:endParaRPr sz="1800">
              <a:solidFill>
                <a:schemeClr val="dk1"/>
              </a:solidFill>
            </a:endParaRPr>
          </a:p>
          <a:p>
            <a:pPr marL="457200" lvl="0" indent="0" algn="l" rtl="0">
              <a:spcBef>
                <a:spcPts val="600"/>
              </a:spcBef>
              <a:spcAft>
                <a:spcPts val="0"/>
              </a:spcAft>
              <a:buNone/>
            </a:pPr>
            <a:endParaRPr>
              <a:solidFill>
                <a:schemeClr val="dk1"/>
              </a:solidFill>
            </a:endParaRPr>
          </a:p>
        </p:txBody>
      </p:sp>
      <p:sp>
        <p:nvSpPr>
          <p:cNvPr id="270" name="Google Shape;270;p2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a:t>
            </a:fld>
            <a:endParaRPr/>
          </a:p>
        </p:txBody>
      </p:sp>
      <p:sp>
        <p:nvSpPr>
          <p:cNvPr id="271" name="Google Shape;271;p29"/>
          <p:cNvSpPr txBox="1"/>
          <p:nvPr/>
        </p:nvSpPr>
        <p:spPr>
          <a:xfrm>
            <a:off x="2951325" y="2922875"/>
            <a:ext cx="4740600" cy="19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 Ejemplo  de comentarios</a:t>
            </a:r>
            <a:endParaRPr>
              <a:solidFill>
                <a:srgbClr val="6AA84F"/>
              </a:solidFill>
            </a:endParaRPr>
          </a:p>
          <a:p>
            <a:pPr marL="0" lvl="0" indent="0" algn="l" rtl="0">
              <a:spcBef>
                <a:spcPts val="0"/>
              </a:spcBef>
              <a:spcAft>
                <a:spcPts val="0"/>
              </a:spcAft>
              <a:buNone/>
            </a:pPr>
            <a:r>
              <a:rPr lang="en">
                <a:solidFill>
                  <a:srgbClr val="6AA84F"/>
                </a:solidFill>
              </a:rPr>
              <a:t>* Este es un comentario multilínea </a:t>
            </a:r>
            <a:endParaRPr>
              <a:solidFill>
                <a:srgbClr val="6AA84F"/>
              </a:solidFill>
            </a:endParaRPr>
          </a:p>
          <a:p>
            <a:pPr marL="0" lvl="0" indent="0" algn="l" rtl="0">
              <a:spcBef>
                <a:spcPts val="0"/>
              </a:spcBef>
              <a:spcAft>
                <a:spcPts val="0"/>
              </a:spcAft>
              <a:buNone/>
            </a:pPr>
            <a:r>
              <a:rPr lang="en">
                <a:solidFill>
                  <a:srgbClr val="6AA84F"/>
                </a:solidFill>
              </a:rPr>
              <a:t>*/</a:t>
            </a:r>
            <a:endParaRPr>
              <a:solidFill>
                <a:srgbClr val="6AA84F"/>
              </a:solidFill>
            </a:endParaRPr>
          </a:p>
          <a:p>
            <a:pPr marL="0" lvl="0" indent="0" algn="l" rtl="0">
              <a:spcBef>
                <a:spcPts val="0"/>
              </a:spcBef>
              <a:spcAft>
                <a:spcPts val="0"/>
              </a:spcAft>
              <a:buNone/>
            </a:pPr>
            <a:r>
              <a:rPr lang="en"/>
              <a:t>public class HolaMundo </a:t>
            </a:r>
            <a:r>
              <a:rPr lang="en">
                <a:solidFill>
                  <a:srgbClr val="FF0000"/>
                </a:solidFill>
              </a:rPr>
              <a:t>{</a:t>
            </a:r>
            <a:endParaRPr>
              <a:solidFill>
                <a:srgbClr val="FF0000"/>
              </a:solidFill>
            </a:endParaRPr>
          </a:p>
          <a:p>
            <a:pPr marL="0" lvl="0" indent="0" algn="l" rtl="0">
              <a:spcBef>
                <a:spcPts val="0"/>
              </a:spcBef>
              <a:spcAft>
                <a:spcPts val="0"/>
              </a:spcAft>
              <a:buNone/>
            </a:pPr>
            <a:r>
              <a:rPr lang="en"/>
              <a:t>	public static void main(String[] args) </a:t>
            </a:r>
            <a:r>
              <a:rPr lang="en">
                <a:solidFill>
                  <a:srgbClr val="FF0000"/>
                </a:solidFill>
              </a:rPr>
              <a:t>{</a:t>
            </a:r>
            <a:endParaRPr>
              <a:solidFill>
                <a:srgbClr val="FF0000"/>
              </a:solidFill>
            </a:endParaRPr>
          </a:p>
          <a:p>
            <a:pPr marL="0" lvl="0" indent="0" algn="l" rtl="0">
              <a:spcBef>
                <a:spcPts val="0"/>
              </a:spcBef>
              <a:spcAft>
                <a:spcPts val="0"/>
              </a:spcAft>
              <a:buNone/>
            </a:pPr>
            <a:r>
              <a:rPr lang="en"/>
              <a:t>		System.out.println("Hola mundo!!!!")</a:t>
            </a:r>
            <a:r>
              <a:rPr lang="en">
                <a:solidFill>
                  <a:srgbClr val="FF0000"/>
                </a:solidFill>
              </a:rPr>
              <a:t>;</a:t>
            </a:r>
            <a:endParaRPr>
              <a:solidFill>
                <a:srgbClr val="FF0000"/>
              </a:solidFill>
            </a:endParaRPr>
          </a:p>
          <a:p>
            <a:pPr marL="0" lvl="0" indent="0" algn="l" rtl="0">
              <a:spcBef>
                <a:spcPts val="0"/>
              </a:spcBef>
              <a:spcAft>
                <a:spcPts val="0"/>
              </a:spcAft>
              <a:buNone/>
            </a:pPr>
            <a:r>
              <a:rPr lang="en"/>
              <a:t>	</a:t>
            </a:r>
            <a:r>
              <a:rPr lang="en">
                <a:solidFill>
                  <a:srgbClr val="FF0000"/>
                </a:solidFill>
              </a:rPr>
              <a:t>}</a:t>
            </a:r>
            <a:r>
              <a:rPr lang="en">
                <a:solidFill>
                  <a:srgbClr val="6AA84F"/>
                </a:solidFill>
              </a:rPr>
              <a:t>//cierre de main</a:t>
            </a:r>
            <a:endParaRPr>
              <a:solidFill>
                <a:srgbClr val="6AA84F"/>
              </a:solidFill>
            </a:endParaRPr>
          </a:p>
          <a:p>
            <a:pPr marL="0" lvl="0" indent="0" algn="l" rtl="0">
              <a:spcBef>
                <a:spcPts val="0"/>
              </a:spcBef>
              <a:spcAft>
                <a:spcPts val="0"/>
              </a:spcAft>
              <a:buNone/>
            </a:pPr>
            <a:r>
              <a:rPr lang="en">
                <a:solidFill>
                  <a:srgbClr val="FF0000"/>
                </a:solidFill>
              </a:rPr>
              <a:t>}</a:t>
            </a:r>
            <a:r>
              <a:rPr lang="en">
                <a:solidFill>
                  <a:srgbClr val="6AA84F"/>
                </a:solidFill>
              </a:rPr>
              <a:t>//cierre de clase</a:t>
            </a:r>
            <a:endParaRPr>
              <a:solidFill>
                <a:srgbClr val="6AA84F"/>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62"/>
          <p:cNvSpPr txBox="1">
            <a:spLocks noGrp="1"/>
          </p:cNvSpPr>
          <p:nvPr>
            <p:ph type="title" idx="4294967295"/>
          </p:nvPr>
        </p:nvSpPr>
        <p:spPr>
          <a:xfrm>
            <a:off x="188820" y="2195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try-catch</a:t>
            </a:r>
            <a:endParaRPr/>
          </a:p>
        </p:txBody>
      </p:sp>
      <p:pic>
        <p:nvPicPr>
          <p:cNvPr id="1360" name="Google Shape;1360;p162"/>
          <p:cNvPicPr preferRelativeResize="0"/>
          <p:nvPr/>
        </p:nvPicPr>
        <p:blipFill>
          <a:blip r:embed="rId3">
            <a:alphaModFix/>
          </a:blip>
          <a:stretch>
            <a:fillRect/>
          </a:stretch>
        </p:blipFill>
        <p:spPr>
          <a:xfrm>
            <a:off x="1816650" y="1346380"/>
            <a:ext cx="5510675" cy="3309100"/>
          </a:xfrm>
          <a:prstGeom prst="rect">
            <a:avLst/>
          </a:prstGeom>
          <a:noFill/>
          <a:ln>
            <a:noFill/>
          </a:ln>
        </p:spPr>
      </p:pic>
      <p:sp>
        <p:nvSpPr>
          <p:cNvPr id="1361" name="Google Shape;1361;p16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63"/>
          <p:cNvSpPr txBox="1">
            <a:spLocks noGrp="1"/>
          </p:cNvSpPr>
          <p:nvPr>
            <p:ph type="title" idx="4294967295"/>
          </p:nvPr>
        </p:nvSpPr>
        <p:spPr>
          <a:xfrm>
            <a:off x="327145" y="2191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Bloque finally</a:t>
            </a:r>
            <a:endParaRPr/>
          </a:p>
        </p:txBody>
      </p:sp>
      <p:sp>
        <p:nvSpPr>
          <p:cNvPr id="1367" name="Google Shape;1367;p163"/>
          <p:cNvSpPr txBox="1">
            <a:spLocks noGrp="1"/>
          </p:cNvSpPr>
          <p:nvPr>
            <p:ph type="body" idx="4294967295"/>
          </p:nvPr>
        </p:nvSpPr>
        <p:spPr>
          <a:xfrm>
            <a:off x="507876" y="1620550"/>
            <a:ext cx="75453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Finally se utiliza cuando el programador solicita ciertos recursos al sistema que se deben liberar</a:t>
            </a:r>
            <a:endParaRPr/>
          </a:p>
          <a:p>
            <a:pPr marL="914400" lvl="1" indent="-381000" algn="l" rtl="0">
              <a:spcBef>
                <a:spcPts val="0"/>
              </a:spcBef>
              <a:spcAft>
                <a:spcPts val="0"/>
              </a:spcAft>
              <a:buSzPts val="2400"/>
              <a:buChar char="▰"/>
            </a:pPr>
            <a:r>
              <a:rPr lang="en"/>
              <a:t>se coloca después del último bloque catch o</a:t>
            </a:r>
            <a:endParaRPr/>
          </a:p>
          <a:p>
            <a:pPr marL="914400" lvl="1" indent="-381000" algn="l" rtl="0">
              <a:spcBef>
                <a:spcPts val="0"/>
              </a:spcBef>
              <a:spcAft>
                <a:spcPts val="0"/>
              </a:spcAft>
              <a:buSzPts val="2400"/>
              <a:buChar char="▰"/>
            </a:pPr>
            <a:r>
              <a:rPr lang="en"/>
              <a:t>luego del bloque try</a:t>
            </a:r>
            <a:endParaRPr/>
          </a:p>
        </p:txBody>
      </p:sp>
      <p:sp>
        <p:nvSpPr>
          <p:cNvPr id="1368" name="Google Shape;1368;p16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64"/>
          <p:cNvSpPr txBox="1">
            <a:spLocks noGrp="1"/>
          </p:cNvSpPr>
          <p:nvPr>
            <p:ph type="title" idx="4294967295"/>
          </p:nvPr>
        </p:nvSpPr>
        <p:spPr>
          <a:xfrm>
            <a:off x="296495" y="13126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Bloque finally</a:t>
            </a:r>
            <a:endParaRPr/>
          </a:p>
        </p:txBody>
      </p:sp>
      <p:sp>
        <p:nvSpPr>
          <p:cNvPr id="1374" name="Google Shape;1374;p164"/>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endParaRPr sz="1100">
              <a:latin typeface="Consolas"/>
              <a:ea typeface="Consolas"/>
              <a:cs typeface="Consolas"/>
              <a:sym typeface="Consolas"/>
            </a:endParaRPr>
          </a:p>
          <a:p>
            <a:pPr marL="0" lvl="0" indent="0" algn="l" rtl="0">
              <a:spcBef>
                <a:spcPts val="600"/>
              </a:spcBef>
              <a:spcAft>
                <a:spcPts val="0"/>
              </a:spcAft>
              <a:buNone/>
            </a:pPr>
            <a:endParaRPr/>
          </a:p>
        </p:txBody>
      </p:sp>
      <p:graphicFrame>
        <p:nvGraphicFramePr>
          <p:cNvPr id="1375" name="Google Shape;1375;p164"/>
          <p:cNvGraphicFramePr/>
          <p:nvPr/>
        </p:nvGraphicFramePr>
        <p:xfrm>
          <a:off x="952500" y="1466850"/>
          <a:ext cx="7562850" cy="2613630"/>
        </p:xfrm>
        <a:graphic>
          <a:graphicData uri="http://schemas.openxmlformats.org/drawingml/2006/table">
            <a:tbl>
              <a:tblPr>
                <a:noFill/>
                <a:tableStyleId>{79658D01-FB2F-487F-899E-874338C85783}</a:tableStyleId>
              </a:tblPr>
              <a:tblGrid>
                <a:gridCol w="3781425">
                  <a:extLst>
                    <a:ext uri="{9D8B030D-6E8A-4147-A177-3AD203B41FA5}">
                      <a16:colId xmlns:a16="http://schemas.microsoft.com/office/drawing/2014/main" val="20000"/>
                    </a:ext>
                  </a:extLst>
                </a:gridCol>
                <a:gridCol w="3781425">
                  <a:extLst>
                    <a:ext uri="{9D8B030D-6E8A-4147-A177-3AD203B41FA5}">
                      <a16:colId xmlns:a16="http://schemas.microsoft.com/office/drawing/2014/main" val="20001"/>
                    </a:ext>
                  </a:extLst>
                </a:gridCol>
              </a:tblGrid>
              <a:tr h="381000">
                <a:tc>
                  <a:txBody>
                    <a:bodyPr/>
                    <a:lstStyle/>
                    <a:p>
                      <a:pPr marL="228600" lvl="0" indent="-50800" algn="l" rtl="0">
                        <a:lnSpc>
                          <a:spcPct val="90000"/>
                        </a:lnSpc>
                        <a:spcBef>
                          <a:spcPts val="100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FileReader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null;</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try</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new</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FileReader(</a:t>
                      </a:r>
                      <a:r>
                        <a:rPr lang="en" sz="1100">
                          <a:solidFill>
                            <a:srgbClr val="D01040"/>
                          </a:solidFill>
                          <a:latin typeface="Consolas"/>
                          <a:ea typeface="Consolas"/>
                          <a:cs typeface="Consolas"/>
                          <a:sym typeface="Consolas"/>
                        </a:rPr>
                        <a:t>"archivo.txt"</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rgbClr val="445588"/>
                          </a:solidFill>
                          <a:latin typeface="Consolas"/>
                          <a:ea typeface="Consolas"/>
                          <a:cs typeface="Consolas"/>
                          <a:sym typeface="Consolas"/>
                        </a:rPr>
                        <a:t>int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i=0;</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while(i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-1){</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rgbClr val="008080"/>
                          </a:solidFill>
                          <a:latin typeface="Consolas"/>
                          <a:ea typeface="Consolas"/>
                          <a:cs typeface="Consolas"/>
                          <a:sym typeface="Consolas"/>
                        </a:rPr>
                        <a:t>read</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System.</a:t>
                      </a:r>
                      <a:r>
                        <a:rPr lang="en" sz="1100">
                          <a:solidFill>
                            <a:srgbClr val="008080"/>
                          </a:solidFill>
                          <a:latin typeface="Consolas"/>
                          <a:ea typeface="Consolas"/>
                          <a:cs typeface="Consolas"/>
                          <a:sym typeface="Consolas"/>
                        </a:rPr>
                        <a:t>out</a:t>
                      </a:r>
                      <a:r>
                        <a:rPr lang="en" sz="1100">
                          <a:solidFill>
                            <a:schemeClr val="dk1"/>
                          </a:solidFill>
                          <a:latin typeface="Consolas"/>
                          <a:ea typeface="Consolas"/>
                          <a:cs typeface="Consolas"/>
                          <a:sym typeface="Consolas"/>
                        </a:rPr>
                        <a:t>.</a:t>
                      </a:r>
                      <a:r>
                        <a:rPr lang="en" sz="1100">
                          <a:solidFill>
                            <a:srgbClr val="008080"/>
                          </a:solidFill>
                          <a:latin typeface="Consolas"/>
                          <a:ea typeface="Consolas"/>
                          <a:cs typeface="Consolas"/>
                          <a:sym typeface="Consolas"/>
                        </a:rPr>
                        <a:t>println</a:t>
                      </a:r>
                      <a:r>
                        <a:rPr lang="en" sz="1100">
                          <a:solidFill>
                            <a:schemeClr val="dk1"/>
                          </a:solidFill>
                          <a:latin typeface="Consolas"/>
                          <a:ea typeface="Consolas"/>
                          <a:cs typeface="Consolas"/>
                          <a:sym typeface="Consolas"/>
                        </a:rPr>
                        <a:t>((</a:t>
                      </a:r>
                      <a:r>
                        <a:rPr lang="en" sz="1100">
                          <a:solidFill>
                            <a:srgbClr val="445588"/>
                          </a:solidFill>
                          <a:latin typeface="Consolas"/>
                          <a:ea typeface="Consolas"/>
                          <a:cs typeface="Consolas"/>
                          <a:sym typeface="Consolas"/>
                        </a:rPr>
                        <a:t>char</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catch</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(IOException</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e)</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System.</a:t>
                      </a:r>
                      <a:r>
                        <a:rPr lang="en" sz="1100">
                          <a:solidFill>
                            <a:srgbClr val="008080"/>
                          </a:solidFill>
                          <a:latin typeface="Consolas"/>
                          <a:ea typeface="Consolas"/>
                          <a:cs typeface="Consolas"/>
                          <a:sym typeface="Consolas"/>
                        </a:rPr>
                        <a:t>out</a:t>
                      </a:r>
                      <a:r>
                        <a:rPr lang="en" sz="1100">
                          <a:solidFill>
                            <a:schemeClr val="dk1"/>
                          </a:solidFill>
                          <a:latin typeface="Consolas"/>
                          <a:ea typeface="Consolas"/>
                          <a:cs typeface="Consolas"/>
                          <a:sym typeface="Consolas"/>
                        </a:rPr>
                        <a:t>.</a:t>
                      </a:r>
                      <a:r>
                        <a:rPr lang="en" sz="1100">
                          <a:solidFill>
                            <a:srgbClr val="008080"/>
                          </a:solidFill>
                          <a:latin typeface="Consolas"/>
                          <a:ea typeface="Consolas"/>
                          <a:cs typeface="Consolas"/>
                          <a:sym typeface="Consolas"/>
                        </a:rPr>
                        <a:t>println</a:t>
                      </a:r>
                      <a:r>
                        <a:rPr lang="en" sz="1100">
                          <a:solidFill>
                            <a:schemeClr val="dk1"/>
                          </a:solidFill>
                          <a:latin typeface="Consolas"/>
                          <a:ea typeface="Consolas"/>
                          <a:cs typeface="Consolas"/>
                          <a:sym typeface="Consolas"/>
                        </a:rPr>
                        <a:t>(</a:t>
                      </a:r>
                      <a:r>
                        <a:rPr lang="en" sz="1100">
                          <a:solidFill>
                            <a:srgbClr val="D01040"/>
                          </a:solidFill>
                          <a:latin typeface="Consolas"/>
                          <a:ea typeface="Consolas"/>
                          <a:cs typeface="Consolas"/>
                          <a:sym typeface="Consolas"/>
                        </a:rPr>
                        <a:t>"Error"</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finally</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if(lector</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null){</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lector.</a:t>
                      </a:r>
                      <a:r>
                        <a:rPr lang="en" sz="1100">
                          <a:solidFill>
                            <a:srgbClr val="008080"/>
                          </a:solidFill>
                          <a:latin typeface="Consolas"/>
                          <a:ea typeface="Consolas"/>
                          <a:cs typeface="Consolas"/>
                          <a:sym typeface="Consolas"/>
                        </a:rPr>
                        <a:t>close</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Verdana"/>
                          <a:ea typeface="Verdana"/>
                          <a:cs typeface="Verdana"/>
                          <a:sym typeface="Verdana"/>
                        </a:rPr>
                        <a:t>    </a:t>
                      </a:r>
                      <a:r>
                        <a:rPr lang="en" sz="1100">
                          <a:solidFill>
                            <a:schemeClr val="dk1"/>
                          </a:solidFill>
                          <a:latin typeface="Consolas"/>
                          <a:ea typeface="Consolas"/>
                          <a:cs typeface="Consolas"/>
                          <a:sym typeface="Consolas"/>
                        </a:rPr>
                        <a:t>}</a:t>
                      </a:r>
                      <a:br>
                        <a:rPr lang="en" sz="1100">
                          <a:solidFill>
                            <a:schemeClr val="dk1"/>
                          </a:solidFill>
                          <a:latin typeface="Verdana"/>
                          <a:ea typeface="Verdana"/>
                          <a:cs typeface="Verdana"/>
                          <a:sym typeface="Verdana"/>
                        </a:rPr>
                      </a:b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txBody>
                  <a:tcPr marL="91425" marR="91425" marT="91425" marB="91425"/>
                </a:tc>
                <a:tc>
                  <a:txBody>
                    <a:bodyPr/>
                    <a:lstStyle/>
                    <a:p>
                      <a:pPr marL="0" lvl="0" indent="0" algn="l" rtl="0">
                        <a:spcBef>
                          <a:spcPts val="0"/>
                        </a:spcBef>
                        <a:spcAft>
                          <a:spcPts val="0"/>
                        </a:spcAft>
                        <a:buNone/>
                      </a:pPr>
                      <a:r>
                        <a:rPr lang="en" sz="1100">
                          <a:solidFill>
                            <a:schemeClr val="dk1"/>
                          </a:solidFill>
                          <a:latin typeface="Consolas"/>
                          <a:ea typeface="Consolas"/>
                          <a:cs typeface="Consolas"/>
                          <a:sym typeface="Consolas"/>
                        </a:rPr>
                        <a:t>class FinallyDemo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Throw an exception out of the method.   </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static void procA()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try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System.out.println("inside procA");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throw new RuntimeException("demo");   </a:t>
                      </a:r>
                      <a:endParaRPr sz="1100">
                        <a:solidFill>
                          <a:schemeClr val="dk1"/>
                        </a:solidFill>
                        <a:latin typeface="Consolas"/>
                        <a:ea typeface="Consolas"/>
                        <a:cs typeface="Consolas"/>
                        <a:sym typeface="Consolas"/>
                      </a:endParaRPr>
                    </a:p>
                    <a:p>
                      <a:pPr marL="0" lvl="0" indent="0" algn="l" rtl="0">
                        <a:spcBef>
                          <a:spcPts val="0"/>
                        </a:spcBef>
                        <a:spcAft>
                          <a:spcPts val="0"/>
                        </a:spcAft>
                        <a:buNone/>
                      </a:pP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 finally {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System.out.println("procA's finally");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      } </a:t>
                      </a:r>
                      <a:endParaRPr sz="11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marL="0" lvl="0" indent="0" algn="l" rtl="0">
                        <a:spcBef>
                          <a:spcPts val="0"/>
                        </a:spcBef>
                        <a:spcAft>
                          <a:spcPts val="0"/>
                        </a:spcAft>
                        <a:buNone/>
                      </a:pPr>
                      <a:r>
                        <a:rPr lang="en" sz="1100">
                          <a:solidFill>
                            <a:schemeClr val="dk1"/>
                          </a:solidFill>
                          <a:latin typeface="Consolas"/>
                          <a:ea typeface="Consolas"/>
                          <a:cs typeface="Consolas"/>
                          <a:sym typeface="Consolas"/>
                        </a:rPr>
                        <a:t>}</a:t>
                      </a:r>
                      <a:endParaRPr/>
                    </a:p>
                  </a:txBody>
                  <a:tcPr marL="91425" marR="91425" marT="91425" marB="91425"/>
                </a:tc>
                <a:extLst>
                  <a:ext uri="{0D108BD9-81ED-4DB2-BD59-A6C34878D82A}">
                    <a16:rowId xmlns:a16="http://schemas.microsoft.com/office/drawing/2014/main" val="10000"/>
                  </a:ext>
                </a:extLst>
              </a:tr>
            </a:tbl>
          </a:graphicData>
        </a:graphic>
      </p:graphicFrame>
      <p:sp>
        <p:nvSpPr>
          <p:cNvPr id="1376" name="Google Shape;1376;p16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6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Construcción de un Objeto Exception y la Instrucción throw</a:t>
            </a:r>
            <a:endParaRPr/>
          </a:p>
        </p:txBody>
      </p:sp>
      <p:sp>
        <p:nvSpPr>
          <p:cNvPr id="1382" name="Google Shape;1382;p165"/>
          <p:cNvSpPr txBox="1">
            <a:spLocks noGrp="1"/>
          </p:cNvSpPr>
          <p:nvPr>
            <p:ph type="body" idx="4294967295"/>
          </p:nvPr>
        </p:nvSpPr>
        <p:spPr>
          <a:xfrm>
            <a:off x="507875" y="1959950"/>
            <a:ext cx="7698900" cy="2571000"/>
          </a:xfrm>
          <a:prstGeom prst="rect">
            <a:avLst/>
          </a:prstGeom>
        </p:spPr>
        <p:txBody>
          <a:bodyPr spcFirstLastPara="1" wrap="square" lIns="0" tIns="0" rIns="0" bIns="0" anchor="t" anchorCtr="0">
            <a:noAutofit/>
          </a:bodyPr>
          <a:lstStyle/>
          <a:p>
            <a:pPr marL="457200" lvl="0" indent="-381000" algn="just" rtl="0">
              <a:spcBef>
                <a:spcPts val="600"/>
              </a:spcBef>
              <a:spcAft>
                <a:spcPts val="0"/>
              </a:spcAft>
              <a:buSzPts val="2400"/>
              <a:buChar char="▰"/>
            </a:pPr>
            <a:r>
              <a:rPr lang="en"/>
              <a:t>throw nos permite lanzar una excepción propia</a:t>
            </a:r>
            <a:endParaRPr/>
          </a:p>
          <a:p>
            <a:pPr marL="457200" lvl="0" indent="-381000" algn="just" rtl="0">
              <a:spcBef>
                <a:spcPts val="0"/>
              </a:spcBef>
              <a:spcAft>
                <a:spcPts val="0"/>
              </a:spcAft>
              <a:buSzPts val="2400"/>
              <a:buChar char="▰"/>
            </a:pPr>
            <a:r>
              <a:rPr lang="en"/>
              <a:t>Esta instrucción recibe como parámetro un objeto de la clase Exception, el cual es lanzado o disparado al método que corresponda.</a:t>
            </a:r>
            <a:endParaRPr/>
          </a:p>
        </p:txBody>
      </p:sp>
      <p:sp>
        <p:nvSpPr>
          <p:cNvPr id="1383" name="Google Shape;1383;p16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66"/>
          <p:cNvSpPr txBox="1">
            <a:spLocks noGrp="1"/>
          </p:cNvSpPr>
          <p:nvPr>
            <p:ph type="title"/>
          </p:nvPr>
        </p:nvSpPr>
        <p:spPr>
          <a:xfrm>
            <a:off x="381000" y="1523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Construcción de un Objeto Exception y la Instrucción throw</a:t>
            </a:r>
            <a:endParaRPr/>
          </a:p>
          <a:p>
            <a:pPr marL="0" lvl="0" indent="0" algn="l" rtl="0">
              <a:spcBef>
                <a:spcPts val="0"/>
              </a:spcBef>
              <a:spcAft>
                <a:spcPts val="0"/>
              </a:spcAft>
              <a:buNone/>
            </a:pPr>
            <a:endParaRPr/>
          </a:p>
        </p:txBody>
      </p:sp>
      <p:graphicFrame>
        <p:nvGraphicFramePr>
          <p:cNvPr id="1389" name="Google Shape;1389;p166"/>
          <p:cNvGraphicFramePr/>
          <p:nvPr/>
        </p:nvGraphicFramePr>
        <p:xfrm>
          <a:off x="952500" y="2076450"/>
          <a:ext cx="7239000" cy="2476470"/>
        </p:xfrm>
        <a:graphic>
          <a:graphicData uri="http://schemas.openxmlformats.org/drawingml/2006/table">
            <a:tbl>
              <a:tblPr>
                <a:noFill/>
                <a:tableStyleId>{79658D01-FB2F-487F-899E-874338C85783}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void</a:t>
                      </a:r>
                      <a:r>
                        <a:rPr lang="en" sz="1050">
                          <a:solidFill>
                            <a:schemeClr val="dk1"/>
                          </a:solidFill>
                          <a:highlight>
                            <a:srgbClr val="FFFFFF"/>
                          </a:highlight>
                          <a:latin typeface="Verdana"/>
                          <a:ea typeface="Verdana"/>
                          <a:cs typeface="Verdana"/>
                          <a:sym typeface="Verdana"/>
                        </a:rPr>
                        <a:t> </a:t>
                      </a:r>
                      <a:r>
                        <a:rPr lang="en" sz="1050">
                          <a:solidFill>
                            <a:srgbClr val="990000"/>
                          </a:solidFill>
                          <a:highlight>
                            <a:srgbClr val="FFFFFF"/>
                          </a:highlight>
                          <a:latin typeface="Consolas"/>
                          <a:ea typeface="Consolas"/>
                          <a:cs typeface="Consolas"/>
                          <a:sym typeface="Consolas"/>
                        </a:rPr>
                        <a:t>main</a:t>
                      </a:r>
                      <a:r>
                        <a:rPr lang="en" sz="1050">
                          <a:solidFill>
                            <a:schemeClr val="dk1"/>
                          </a:solidFill>
                          <a:highlight>
                            <a:srgbClr val="FFFFFF"/>
                          </a:highlight>
                          <a:latin typeface="Consolas"/>
                          <a:ea typeface="Consolas"/>
                          <a:cs typeface="Consolas"/>
                          <a:sym typeface="Consolas"/>
                        </a:rPr>
                        <a:t>(String[]</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args)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try{</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dividir(5,0);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}catch(MalNumeroADividir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err){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System.</a:t>
                      </a:r>
                      <a:r>
                        <a:rPr lang="en" sz="1050">
                          <a:solidFill>
                            <a:srgbClr val="008080"/>
                          </a:solidFill>
                          <a:highlight>
                            <a:srgbClr val="FFFFFF"/>
                          </a:highlight>
                          <a:latin typeface="Consolas"/>
                          <a:ea typeface="Consolas"/>
                          <a:cs typeface="Consolas"/>
                          <a:sym typeface="Consolas"/>
                        </a:rPr>
                        <a:t>out</a:t>
                      </a:r>
                      <a:r>
                        <a:rPr lang="en" sz="1050">
                          <a:solidFill>
                            <a:schemeClr val="dk1"/>
                          </a:solidFill>
                          <a:highlight>
                            <a:srgbClr val="FFFFFF"/>
                          </a:highlight>
                          <a:latin typeface="Consolas"/>
                          <a:ea typeface="Consolas"/>
                          <a:cs typeface="Consolas"/>
                          <a:sym typeface="Consolas"/>
                        </a:rPr>
                        <a:t>.</a:t>
                      </a:r>
                      <a:r>
                        <a:rPr lang="en" sz="1050">
                          <a:solidFill>
                            <a:srgbClr val="008080"/>
                          </a:solidFill>
                          <a:highlight>
                            <a:srgbClr val="FFFFFF"/>
                          </a:highlight>
                          <a:latin typeface="Consolas"/>
                          <a:ea typeface="Consolas"/>
                          <a:cs typeface="Consolas"/>
                          <a:sym typeface="Consolas"/>
                        </a:rPr>
                        <a:t>println</a:t>
                      </a:r>
                      <a:r>
                        <a:rPr lang="en" sz="1050">
                          <a:solidFill>
                            <a:schemeClr val="dk1"/>
                          </a:solidFill>
                          <a:highlight>
                            <a:srgbClr val="FFFFFF"/>
                          </a:highlight>
                          <a:latin typeface="Consolas"/>
                          <a:ea typeface="Consolas"/>
                          <a:cs typeface="Consolas"/>
                          <a:sym typeface="Consolas"/>
                        </a:rPr>
                        <a:t>(err);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}finally{</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System.</a:t>
                      </a:r>
                      <a:r>
                        <a:rPr lang="en" sz="1050">
                          <a:solidFill>
                            <a:srgbClr val="008080"/>
                          </a:solidFill>
                          <a:highlight>
                            <a:srgbClr val="FFFFFF"/>
                          </a:highlight>
                          <a:latin typeface="Consolas"/>
                          <a:ea typeface="Consolas"/>
                          <a:cs typeface="Consolas"/>
                          <a:sym typeface="Consolas"/>
                        </a:rPr>
                        <a:t>out</a:t>
                      </a:r>
                      <a:r>
                        <a:rPr lang="en" sz="1050">
                          <a:solidFill>
                            <a:schemeClr val="dk1"/>
                          </a:solidFill>
                          <a:highlight>
                            <a:srgbClr val="FFFFFF"/>
                          </a:highlight>
                          <a:latin typeface="Consolas"/>
                          <a:ea typeface="Consolas"/>
                          <a:cs typeface="Consolas"/>
                          <a:sym typeface="Consolas"/>
                        </a:rPr>
                        <a:t>.</a:t>
                      </a:r>
                      <a:r>
                        <a:rPr lang="en" sz="1050">
                          <a:solidFill>
                            <a:srgbClr val="008080"/>
                          </a:solidFill>
                          <a:highlight>
                            <a:srgbClr val="FFFFFF"/>
                          </a:highlight>
                          <a:latin typeface="Consolas"/>
                          <a:ea typeface="Consolas"/>
                          <a:cs typeface="Consolas"/>
                          <a:sym typeface="Consolas"/>
                        </a:rPr>
                        <a:t>println</a:t>
                      </a:r>
                      <a:r>
                        <a:rPr lang="en" sz="1050">
                          <a:solidFill>
                            <a:schemeClr val="dk1"/>
                          </a:solidFill>
                          <a:highlight>
                            <a:srgbClr val="FFFFFF"/>
                          </a:highlight>
                          <a:latin typeface="Consolas"/>
                          <a:ea typeface="Consolas"/>
                          <a:cs typeface="Consolas"/>
                          <a:sym typeface="Consolas"/>
                        </a:rPr>
                        <a:t>(</a:t>
                      </a:r>
                      <a:r>
                        <a:rPr lang="en" sz="1050">
                          <a:solidFill>
                            <a:srgbClr val="D01040"/>
                          </a:solidFill>
                          <a:highlight>
                            <a:srgbClr val="FFFFFF"/>
                          </a:highlight>
                          <a:latin typeface="Consolas"/>
                          <a:ea typeface="Consolas"/>
                          <a:cs typeface="Consolas"/>
                          <a:sym typeface="Consolas"/>
                        </a:rPr>
                        <a:t>"Valor de a = "</a:t>
                      </a:r>
                      <a:r>
                        <a:rPr lang="en" sz="1050">
                          <a:solidFill>
                            <a:schemeClr val="dk1"/>
                          </a:solidFill>
                          <a:highlight>
                            <a:srgbClr val="FFFFFF"/>
                          </a:highlight>
                          <a:latin typeface="Consolas"/>
                          <a:ea typeface="Consolas"/>
                          <a:cs typeface="Consolas"/>
                          <a:sym typeface="Consolas"/>
                        </a:rPr>
                        <a:t>+a);</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endParaRPr sz="105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05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rgbClr val="990000"/>
                          </a:solidFill>
                          <a:highlight>
                            <a:srgbClr val="FFFFFF"/>
                          </a:highlight>
                          <a:latin typeface="Consolas"/>
                          <a:ea typeface="Consolas"/>
                          <a:cs typeface="Consolas"/>
                          <a:sym typeface="Consolas"/>
                        </a:rPr>
                        <a:t>dividir</a:t>
                      </a:r>
                      <a:r>
                        <a:rPr lang="en" sz="1050">
                          <a:solidFill>
                            <a:schemeClr val="dk1"/>
                          </a:solidFill>
                          <a:highlight>
                            <a:srgbClr val="FFFFFF"/>
                          </a:highlight>
                          <a:latin typeface="Consolas"/>
                          <a:ea typeface="Consolas"/>
                          <a:cs typeface="Consolas"/>
                          <a:sym typeface="Consolas"/>
                        </a:rPr>
                        <a:t>(</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int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b)throws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if(b</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0){</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throw</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new</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return</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b;</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public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static</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class</a:t>
                      </a:r>
                      <a:r>
                        <a:rPr lang="en" sz="1050">
                          <a:solidFill>
                            <a:schemeClr val="dk1"/>
                          </a:solidFill>
                          <a:highlight>
                            <a:srgbClr val="FFFFFF"/>
                          </a:highlight>
                          <a:latin typeface="Verdana"/>
                          <a:ea typeface="Verdana"/>
                          <a:cs typeface="Verdana"/>
                          <a:sym typeface="Verdana"/>
                        </a:rPr>
                        <a:t> </a:t>
                      </a:r>
                      <a:r>
                        <a:rPr lang="en" sz="1050">
                          <a:solidFill>
                            <a:srgbClr val="445588"/>
                          </a:solidFill>
                          <a:highlight>
                            <a:srgbClr val="FFFFFF"/>
                          </a:highlight>
                          <a:latin typeface="Consolas"/>
                          <a:ea typeface="Consolas"/>
                          <a:cs typeface="Consolas"/>
                          <a:sym typeface="Consolas"/>
                        </a:rPr>
                        <a:t>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extends</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Exception</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MalNumeroADividir()</a:t>
                      </a: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super(</a:t>
                      </a:r>
                      <a:r>
                        <a:rPr lang="en" sz="1050">
                          <a:solidFill>
                            <a:srgbClr val="D01040"/>
                          </a:solidFill>
                          <a:highlight>
                            <a:srgbClr val="FFFFFF"/>
                          </a:highlight>
                          <a:latin typeface="Consolas"/>
                          <a:ea typeface="Consolas"/>
                          <a:cs typeface="Consolas"/>
                          <a:sym typeface="Consolas"/>
                        </a:rPr>
                        <a:t>"No es posible dividir entre cero"</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Verdana"/>
                          <a:ea typeface="Verdana"/>
                          <a:cs typeface="Verdana"/>
                          <a:sym typeface="Verdana"/>
                        </a:rPr>
                        <a:t>   </a:t>
                      </a:r>
                      <a:r>
                        <a:rPr lang="en" sz="1050">
                          <a:solidFill>
                            <a:schemeClr val="dk1"/>
                          </a:solidFill>
                          <a:highlight>
                            <a:srgbClr val="FFFFFF"/>
                          </a:highlight>
                          <a:latin typeface="Consolas"/>
                          <a:ea typeface="Consolas"/>
                          <a:cs typeface="Consolas"/>
                          <a:sym typeface="Consolas"/>
                        </a:rPr>
                        <a:t>}</a:t>
                      </a:r>
                      <a:br>
                        <a:rPr lang="en" sz="1050">
                          <a:solidFill>
                            <a:schemeClr val="dk1"/>
                          </a:solidFill>
                          <a:highlight>
                            <a:srgbClr val="FFFFFF"/>
                          </a:highlight>
                          <a:latin typeface="Verdana"/>
                          <a:ea typeface="Verdana"/>
                          <a:cs typeface="Verdana"/>
                          <a:sym typeface="Verdana"/>
                        </a:rPr>
                      </a:br>
                      <a:r>
                        <a:rPr lang="en" sz="1050">
                          <a:solidFill>
                            <a:schemeClr val="dk1"/>
                          </a:solidFill>
                          <a:highlight>
                            <a:srgbClr val="FFFFFF"/>
                          </a:highlight>
                          <a:latin typeface="Consolas"/>
                          <a:ea typeface="Consolas"/>
                          <a:cs typeface="Consolas"/>
                          <a:sym typeface="Consolas"/>
                        </a:rPr>
                        <a:t>}</a:t>
                      </a:r>
                      <a:endParaRPr/>
                    </a:p>
                  </a:txBody>
                  <a:tcPr marL="91425" marR="91425" marT="91425" marB="91425"/>
                </a:tc>
                <a:extLst>
                  <a:ext uri="{0D108BD9-81ED-4DB2-BD59-A6C34878D82A}">
                    <a16:rowId xmlns:a16="http://schemas.microsoft.com/office/drawing/2014/main" val="10000"/>
                  </a:ext>
                </a:extLst>
              </a:tr>
            </a:tbl>
          </a:graphicData>
        </a:graphic>
      </p:graphicFrame>
      <p:sp>
        <p:nvSpPr>
          <p:cNvPr id="1390" name="Google Shape;1390;p16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67"/>
          <p:cNvSpPr txBox="1">
            <a:spLocks noGrp="1"/>
          </p:cNvSpPr>
          <p:nvPr>
            <p:ph type="title" idx="4294967295"/>
          </p:nvPr>
        </p:nvSpPr>
        <p:spPr>
          <a:xfrm>
            <a:off x="203070" y="152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Exception</a:t>
            </a:r>
            <a:endParaRPr/>
          </a:p>
        </p:txBody>
      </p:sp>
      <p:sp>
        <p:nvSpPr>
          <p:cNvPr id="1396" name="Google Shape;1396;p167"/>
          <p:cNvSpPr txBox="1">
            <a:spLocks noGrp="1"/>
          </p:cNvSpPr>
          <p:nvPr>
            <p:ph type="body" idx="4294967295"/>
          </p:nvPr>
        </p:nvSpPr>
        <p:spPr>
          <a:xfrm>
            <a:off x="507875" y="1620550"/>
            <a:ext cx="8226900" cy="2910300"/>
          </a:xfrm>
          <a:prstGeom prst="rect">
            <a:avLst/>
          </a:prstGeom>
        </p:spPr>
        <p:txBody>
          <a:bodyPr spcFirstLastPara="1" wrap="square" lIns="0" tIns="0" rIns="0" bIns="0" anchor="t" anchorCtr="0">
            <a:noAutofit/>
          </a:bodyPr>
          <a:lstStyle/>
          <a:p>
            <a:pPr marL="457200" lvl="0" indent="-368300" algn="just" rtl="0">
              <a:spcBef>
                <a:spcPts val="600"/>
              </a:spcBef>
              <a:spcAft>
                <a:spcPts val="0"/>
              </a:spcAft>
              <a:buSzPts val="2200"/>
              <a:buChar char="▰"/>
            </a:pPr>
            <a:r>
              <a:rPr lang="en" sz="2200" dirty="0">
                <a:solidFill>
                  <a:srgbClr val="333333"/>
                </a:solidFill>
                <a:highlight>
                  <a:srgbClr val="FFFFFF"/>
                </a:highlight>
              </a:rPr>
              <a:t>getMessage(), que retorna el mensaje con el que fue creada la excepción</a:t>
            </a:r>
            <a:endParaRPr sz="2200" dirty="0">
              <a:solidFill>
                <a:srgbClr val="333333"/>
              </a:solidFill>
              <a:highlight>
                <a:srgbClr val="FFFFFF"/>
              </a:highlight>
            </a:endParaRPr>
          </a:p>
          <a:p>
            <a:pPr marL="457200" lvl="0" indent="-368300" algn="just" rtl="0">
              <a:spcBef>
                <a:spcPts val="0"/>
              </a:spcBef>
              <a:spcAft>
                <a:spcPts val="0"/>
              </a:spcAft>
              <a:buSzPts val="2200"/>
              <a:buChar char="▰"/>
            </a:pPr>
            <a:r>
              <a:rPr lang="en" sz="2200" dirty="0">
                <a:solidFill>
                  <a:srgbClr val="333333"/>
                </a:solidFill>
                <a:highlight>
                  <a:srgbClr val="FFFFFF"/>
                </a:highlight>
              </a:rPr>
              <a:t>printStackTrace(), que imprime en la consola de ejecución la traza incluida en el objeto (la secuencia anidada de invocaciones de métodos que dio lugar al error), tratando de informar al usuario respecto de la posición y la causa del error.</a:t>
            </a:r>
            <a:endParaRPr sz="2200" dirty="0"/>
          </a:p>
        </p:txBody>
      </p:sp>
      <p:sp>
        <p:nvSpPr>
          <p:cNvPr id="1397" name="Google Shape;1397;p16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8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 Collection Framework</a:t>
            </a:r>
            <a:endParaRPr/>
          </a:p>
        </p:txBody>
      </p:sp>
      <p:sp>
        <p:nvSpPr>
          <p:cNvPr id="1488" name="Google Shape;1488;p181"/>
          <p:cNvSpPr txBox="1">
            <a:spLocks noGrp="1"/>
          </p:cNvSpPr>
          <p:nvPr>
            <p:ph type="body" idx="1"/>
          </p:nvPr>
        </p:nvSpPr>
        <p:spPr>
          <a:xfrm>
            <a:off x="572494" y="1909300"/>
            <a:ext cx="8114306"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Librería de clases contenedoras de Java que sirven para almacenar colecciones de objetos, como listas, conjuntos, mapas, …</a:t>
            </a:r>
            <a:endParaRPr dirty="0"/>
          </a:p>
          <a:p>
            <a:pPr marL="457200" lvl="0" indent="-406400" algn="l" rtl="0">
              <a:spcBef>
                <a:spcPts val="0"/>
              </a:spcBef>
              <a:spcAft>
                <a:spcPts val="0"/>
              </a:spcAft>
              <a:buSzPts val="2800"/>
              <a:buChar char="•"/>
            </a:pPr>
            <a:r>
              <a:rPr lang="en" dirty="0"/>
              <a:t>Las clases se encuentran en el paquete estándar java.util</a:t>
            </a:r>
            <a:endParaRP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82"/>
          <p:cNvSpPr txBox="1">
            <a:spLocks noGrp="1"/>
          </p:cNvSpPr>
          <p:nvPr>
            <p:ph type="title" idx="4294967295"/>
          </p:nvPr>
        </p:nvSpPr>
        <p:spPr>
          <a:xfrm>
            <a:off x="0" y="0"/>
            <a:ext cx="5486400" cy="12960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Java Collection</a:t>
            </a:r>
            <a:br>
              <a:rPr lang="en" dirty="0"/>
            </a:br>
            <a:r>
              <a:rPr lang="en" dirty="0"/>
              <a:t> Framework</a:t>
            </a:r>
            <a:endParaRPr dirty="0"/>
          </a:p>
        </p:txBody>
      </p:sp>
      <p:pic>
        <p:nvPicPr>
          <p:cNvPr id="1495" name="Google Shape;1495;p182"/>
          <p:cNvPicPr preferRelativeResize="0"/>
          <p:nvPr/>
        </p:nvPicPr>
        <p:blipFill>
          <a:blip r:embed="rId3">
            <a:alphaModFix/>
          </a:blip>
          <a:stretch>
            <a:fillRect/>
          </a:stretch>
        </p:blipFill>
        <p:spPr>
          <a:xfrm>
            <a:off x="1591100" y="1369225"/>
            <a:ext cx="6191200" cy="34127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183"/>
          <p:cNvSpPr txBox="1">
            <a:spLocks noGrp="1"/>
          </p:cNvSpPr>
          <p:nvPr>
            <p:ph type="title" idx="4294967295"/>
          </p:nvPr>
        </p:nvSpPr>
        <p:spPr>
          <a:xfrm>
            <a:off x="0" y="0"/>
            <a:ext cx="5486400" cy="14471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Jerarquía del </a:t>
            </a:r>
            <a:br>
              <a:rPr lang="en" dirty="0"/>
            </a:br>
            <a:r>
              <a:rPr lang="en" dirty="0"/>
              <a:t>Framework</a:t>
            </a:r>
            <a:endParaRPr dirty="0"/>
          </a:p>
        </p:txBody>
      </p:sp>
      <p:pic>
        <p:nvPicPr>
          <p:cNvPr id="1502" name="Google Shape;1502;p183"/>
          <p:cNvPicPr preferRelativeResize="0"/>
          <p:nvPr/>
        </p:nvPicPr>
        <p:blipFill>
          <a:blip r:embed="rId3">
            <a:alphaModFix/>
          </a:blip>
          <a:stretch>
            <a:fillRect/>
          </a:stretch>
        </p:blipFill>
        <p:spPr>
          <a:xfrm>
            <a:off x="2107096" y="1288111"/>
            <a:ext cx="5645946" cy="36475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18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Interfaz Collection&lt;T&gt;</a:t>
            </a:r>
            <a:endParaRPr dirty="0"/>
          </a:p>
        </p:txBody>
      </p:sp>
      <p:sp>
        <p:nvSpPr>
          <p:cNvPr id="1508" name="Google Shape;1508;p184"/>
          <p:cNvSpPr txBox="1">
            <a:spLocks noGrp="1"/>
          </p:cNvSpPr>
          <p:nvPr>
            <p:ph type="body" idx="1"/>
          </p:nvPr>
        </p:nvSpPr>
        <p:spPr>
          <a:xfrm>
            <a:off x="457200" y="1909300"/>
            <a:ext cx="8229600"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sz="2000" dirty="0">
                <a:latin typeface="+mn-lt"/>
                <a:ea typeface="Cambria" panose="02040503050406030204" pitchFamily="18" charset="0"/>
              </a:rPr>
              <a:t>Define las operaciones comunes a todas las colecciones de Java.  </a:t>
            </a:r>
            <a:endParaRPr sz="2000" dirty="0">
              <a:latin typeface="+mn-lt"/>
              <a:ea typeface="Cambria" panose="02040503050406030204" pitchFamily="18" charset="0"/>
            </a:endParaRPr>
          </a:p>
          <a:p>
            <a:pPr marL="457200" lvl="0" indent="-406400" algn="l" rtl="0">
              <a:spcBef>
                <a:spcPts val="0"/>
              </a:spcBef>
              <a:spcAft>
                <a:spcPts val="0"/>
              </a:spcAft>
              <a:buSzPts val="2800"/>
              <a:buChar char="•"/>
            </a:pPr>
            <a:r>
              <a:rPr lang="en" sz="2000" dirty="0">
                <a:latin typeface="+mn-lt"/>
                <a:ea typeface="Cambria" panose="02040503050406030204" pitchFamily="18" charset="0"/>
              </a:rPr>
              <a:t>Los tipos básicos de colecciones son (subtipos de Collection ) : </a:t>
            </a:r>
            <a:endParaRPr sz="2000" dirty="0">
              <a:latin typeface="+mn-lt"/>
              <a:ea typeface="Cambria" panose="02040503050406030204" pitchFamily="18" charset="0"/>
            </a:endParaRPr>
          </a:p>
          <a:p>
            <a:pPr marL="914400" lvl="0" indent="0" algn="l" rtl="0">
              <a:spcBef>
                <a:spcPts val="1000"/>
              </a:spcBef>
              <a:spcAft>
                <a:spcPts val="0"/>
              </a:spcAft>
              <a:buNone/>
            </a:pPr>
            <a:endParaRPr sz="2000" dirty="0">
              <a:latin typeface="+mn-lt"/>
              <a:ea typeface="Cambria" panose="02040503050406030204" pitchFamily="18" charset="0"/>
            </a:endParaRPr>
          </a:p>
          <a:p>
            <a:pPr marL="914400" lvl="1" indent="-381000" algn="l" rtl="0">
              <a:spcBef>
                <a:spcPts val="500"/>
              </a:spcBef>
              <a:spcAft>
                <a:spcPts val="0"/>
              </a:spcAft>
              <a:buSzPts val="2400"/>
              <a:buChar char="•"/>
            </a:pPr>
            <a:r>
              <a:rPr lang="en" sz="2000" dirty="0">
                <a:latin typeface="+mn-lt"/>
                <a:ea typeface="Cambria" panose="02040503050406030204" pitchFamily="18" charset="0"/>
              </a:rPr>
              <a:t>Listas, definidas en la interfaz List </a:t>
            </a:r>
            <a:endParaRPr sz="2000" dirty="0">
              <a:latin typeface="+mn-lt"/>
              <a:ea typeface="Cambria" panose="02040503050406030204" pitchFamily="18" charset="0"/>
            </a:endParaRPr>
          </a:p>
          <a:p>
            <a:pPr marL="914400" lvl="1" indent="-381000" algn="l" rtl="0">
              <a:spcBef>
                <a:spcPts val="0"/>
              </a:spcBef>
              <a:spcAft>
                <a:spcPts val="0"/>
              </a:spcAft>
              <a:buSzPts val="2400"/>
              <a:buChar char="•"/>
            </a:pPr>
            <a:r>
              <a:rPr lang="en" sz="2000" dirty="0">
                <a:latin typeface="+mn-lt"/>
                <a:ea typeface="Cambria" panose="02040503050406030204" pitchFamily="18" charset="0"/>
              </a:rPr>
              <a:t>Conjuntos, definidos en la interfaz Set</a:t>
            </a:r>
            <a:endParaRPr sz="2000" dirty="0">
              <a:latin typeface="+mn-lt"/>
              <a:ea typeface="Cambria" panose="02040503050406030204" pitchFamily="18" charset="0"/>
            </a:endParaRPr>
          </a:p>
        </p:txBody>
      </p:sp>
      <p:pic>
        <p:nvPicPr>
          <p:cNvPr id="1509" name="Google Shape;1509;p184"/>
          <p:cNvPicPr preferRelativeResize="0"/>
          <p:nvPr/>
        </p:nvPicPr>
        <p:blipFill>
          <a:blip r:embed="rId3">
            <a:alphaModFix/>
          </a:blip>
          <a:stretch>
            <a:fillRect/>
          </a:stretch>
        </p:blipFill>
        <p:spPr>
          <a:xfrm>
            <a:off x="6356850" y="2821950"/>
            <a:ext cx="2735225" cy="144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a:t>
            </a:r>
            <a:endParaRPr/>
          </a:p>
        </p:txBody>
      </p:sp>
      <p:sp>
        <p:nvSpPr>
          <p:cNvPr id="277" name="Google Shape;277;p30"/>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0" indent="0" algn="just" rtl="0">
              <a:lnSpc>
                <a:spcPct val="90000"/>
              </a:lnSpc>
              <a:spcBef>
                <a:spcPts val="800"/>
              </a:spcBef>
              <a:spcAft>
                <a:spcPts val="0"/>
              </a:spcAft>
              <a:buClr>
                <a:schemeClr val="dk1"/>
              </a:buClr>
              <a:buSzPts val="1100"/>
              <a:buFont typeface="Arial"/>
              <a:buNone/>
            </a:pPr>
            <a:r>
              <a:rPr lang="en" sz="2100">
                <a:solidFill>
                  <a:schemeClr val="dk1"/>
                </a:solidFill>
                <a:latin typeface="Calibri"/>
                <a:ea typeface="Calibri"/>
                <a:cs typeface="Calibri"/>
                <a:sym typeface="Calibri"/>
              </a:rPr>
              <a:t>Un tipo de datos es un atributo que indica al ordenador sobre la clase de datos que se va a manejar. Esto incluye imponer restricciones en los datos:</a:t>
            </a:r>
            <a:endParaRPr sz="2100">
              <a:solidFill>
                <a:schemeClr val="dk1"/>
              </a:solidFill>
              <a:latin typeface="Calibri"/>
              <a:ea typeface="Calibri"/>
              <a:cs typeface="Calibri"/>
              <a:sym typeface="Calibri"/>
            </a:endParaRPr>
          </a:p>
          <a:p>
            <a:pPr marL="342900" lvl="0" indent="-298450" algn="just" rtl="0">
              <a:lnSpc>
                <a:spcPct val="90000"/>
              </a:lnSpc>
              <a:spcBef>
                <a:spcPts val="80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como qué valores pueden tomar y </a:t>
            </a:r>
            <a:endParaRPr sz="2100">
              <a:solidFill>
                <a:schemeClr val="dk1"/>
              </a:solidFill>
              <a:latin typeface="Calibri"/>
              <a:ea typeface="Calibri"/>
              <a:cs typeface="Calibri"/>
              <a:sym typeface="Calibri"/>
            </a:endParaRPr>
          </a:p>
          <a:p>
            <a:pPr marL="342900" lvl="0" indent="-298450" algn="just" rtl="0">
              <a:lnSpc>
                <a:spcPct val="9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qué operaciones se pueden realizar.</a:t>
            </a:r>
            <a:endParaRPr sz="2100">
              <a:solidFill>
                <a:schemeClr val="dk1"/>
              </a:solidFill>
              <a:latin typeface="Calibri"/>
              <a:ea typeface="Calibri"/>
              <a:cs typeface="Calibri"/>
              <a:sym typeface="Calibri"/>
            </a:endParaRPr>
          </a:p>
          <a:p>
            <a:pPr marL="0" lvl="0" indent="0" algn="just" rtl="0">
              <a:lnSpc>
                <a:spcPct val="90000"/>
              </a:lnSpc>
              <a:spcBef>
                <a:spcPts val="800"/>
              </a:spcBef>
              <a:spcAft>
                <a:spcPts val="0"/>
              </a:spcAft>
              <a:buClr>
                <a:schemeClr val="dk1"/>
              </a:buClr>
              <a:buSzPts val="1100"/>
              <a:buFont typeface="Arial"/>
              <a:buNone/>
            </a:pPr>
            <a:endParaRPr sz="2100">
              <a:solidFill>
                <a:schemeClr val="dk1"/>
              </a:solidFill>
              <a:latin typeface="Calibri"/>
              <a:ea typeface="Calibri"/>
              <a:cs typeface="Calibri"/>
              <a:sym typeface="Calibri"/>
            </a:endParaRPr>
          </a:p>
          <a:p>
            <a:pPr marL="0" lvl="0" indent="0" algn="ctr" rtl="0">
              <a:lnSpc>
                <a:spcPct val="90000"/>
              </a:lnSpc>
              <a:spcBef>
                <a:spcPts val="800"/>
              </a:spcBef>
              <a:spcAft>
                <a:spcPts val="0"/>
              </a:spcAft>
              <a:buClr>
                <a:schemeClr val="dk1"/>
              </a:buClr>
              <a:buSzPts val="1100"/>
              <a:buFont typeface="Arial"/>
              <a:buNone/>
            </a:pPr>
            <a:r>
              <a:rPr lang="en" sz="2100">
                <a:solidFill>
                  <a:schemeClr val="dk1"/>
                </a:solidFill>
                <a:latin typeface="Calibri"/>
                <a:ea typeface="Calibri"/>
                <a:cs typeface="Calibri"/>
                <a:sym typeface="Calibri"/>
              </a:rPr>
              <a:t>El lenguaje Java define 8 tipos de datos primitivos</a:t>
            </a:r>
            <a:endParaRPr sz="1800">
              <a:solidFill>
                <a:srgbClr val="000000"/>
              </a:solidFill>
            </a:endParaRPr>
          </a:p>
        </p:txBody>
      </p:sp>
      <p:sp>
        <p:nvSpPr>
          <p:cNvPr id="278" name="Google Shape;278;p3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8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Interfaz Collection&lt;T&gt;</a:t>
            </a:r>
            <a:endParaRPr/>
          </a:p>
        </p:txBody>
      </p:sp>
      <p:sp>
        <p:nvSpPr>
          <p:cNvPr id="1515" name="Google Shape;1515;p185"/>
          <p:cNvSpPr txBox="1">
            <a:spLocks noGrp="1"/>
          </p:cNvSpPr>
          <p:nvPr>
            <p:ph type="body" idx="1"/>
          </p:nvPr>
        </p:nvSpPr>
        <p:spPr>
          <a:xfrm>
            <a:off x="1041621" y="1909300"/>
            <a:ext cx="7645179" cy="2764800"/>
          </a:xfrm>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n" u="sng" dirty="0"/>
              <a:t>Operaciones básicas de consulta: </a:t>
            </a:r>
            <a:endParaRPr u="sng" dirty="0"/>
          </a:p>
          <a:p>
            <a:pPr marL="457200" lvl="0" indent="-406400" algn="l" rtl="0">
              <a:spcBef>
                <a:spcPts val="1000"/>
              </a:spcBef>
              <a:spcAft>
                <a:spcPts val="0"/>
              </a:spcAft>
              <a:buSzPts val="2800"/>
              <a:buChar char="•"/>
            </a:pPr>
            <a:r>
              <a:rPr lang="en" dirty="0"/>
              <a:t>size(): devuelve el número de elementos. </a:t>
            </a:r>
            <a:endParaRPr dirty="0"/>
          </a:p>
          <a:p>
            <a:pPr marL="457200" lvl="0" indent="-406400" algn="l" rtl="0">
              <a:spcBef>
                <a:spcPts val="0"/>
              </a:spcBef>
              <a:spcAft>
                <a:spcPts val="0"/>
              </a:spcAft>
              <a:buSzPts val="2800"/>
              <a:buChar char="•"/>
            </a:pPr>
            <a:r>
              <a:rPr lang="en" dirty="0"/>
              <a:t>isEmpty(): indica si tiene elementos. </a:t>
            </a:r>
            <a:endParaRPr dirty="0"/>
          </a:p>
          <a:p>
            <a:pPr marL="457200" lvl="0" indent="-406400" algn="l" rtl="0">
              <a:spcBef>
                <a:spcPts val="0"/>
              </a:spcBef>
              <a:spcAft>
                <a:spcPts val="0"/>
              </a:spcAft>
              <a:buSzPts val="2800"/>
              <a:buChar char="•"/>
            </a:pPr>
            <a:r>
              <a:rPr lang="en" dirty="0"/>
              <a:t>contains(Object e): indica si contiene el objeto pasado como parámetro utilizando el método equals.</a:t>
            </a:r>
            <a:endParaRPr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86"/>
          <p:cNvSpPr txBox="1">
            <a:spLocks noGrp="1"/>
          </p:cNvSpPr>
          <p:nvPr>
            <p:ph type="title" idx="4294967295"/>
          </p:nvPr>
        </p:nvSpPr>
        <p:spPr>
          <a:xfrm>
            <a:off x="0" y="278296"/>
            <a:ext cx="5486400" cy="5963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Interfaz </a:t>
            </a:r>
            <a:br>
              <a:rPr lang="en" dirty="0"/>
            </a:br>
            <a:r>
              <a:rPr lang="en" dirty="0"/>
              <a:t>Collection&lt;T&gt;</a:t>
            </a:r>
            <a:endParaRPr dirty="0"/>
          </a:p>
        </p:txBody>
      </p:sp>
      <p:sp>
        <p:nvSpPr>
          <p:cNvPr id="1521" name="Google Shape;1521;p186"/>
          <p:cNvSpPr txBox="1">
            <a:spLocks noGrp="1"/>
          </p:cNvSpPr>
          <p:nvPr>
            <p:ph type="body" idx="4294967295"/>
          </p:nvPr>
        </p:nvSpPr>
        <p:spPr>
          <a:xfrm>
            <a:off x="0" y="1192697"/>
            <a:ext cx="9032682" cy="3480904"/>
          </a:xfrm>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n" u="sng" dirty="0"/>
              <a:t>Operaciones básicas de modificación: </a:t>
            </a:r>
            <a:endParaRPr u="sng" dirty="0"/>
          </a:p>
          <a:p>
            <a:pPr marL="457200" lvl="0" indent="-355600" algn="just" rtl="0">
              <a:spcBef>
                <a:spcPts val="1000"/>
              </a:spcBef>
              <a:spcAft>
                <a:spcPts val="0"/>
              </a:spcAft>
              <a:buSzPts val="2000"/>
              <a:buChar char="•"/>
            </a:pPr>
            <a:r>
              <a:rPr lang="en" sz="2000" dirty="0"/>
              <a:t>add(T e): añade un elemento a la colección.  Retorna un booleano indicando si acepta la inserción.</a:t>
            </a:r>
            <a:endParaRPr sz="2000" dirty="0"/>
          </a:p>
          <a:p>
            <a:pPr marL="457200" lvl="0" indent="-355600" algn="just" rtl="0">
              <a:spcBef>
                <a:spcPts val="0"/>
              </a:spcBef>
              <a:spcAft>
                <a:spcPts val="0"/>
              </a:spcAft>
              <a:buSzPts val="2000"/>
              <a:buChar char="•"/>
            </a:pPr>
            <a:r>
              <a:rPr lang="en" sz="2000" dirty="0"/>
              <a:t>remove(Object e): intenta eliminar el elemento.  Retorna un booleano indicando si ha sido eliminado.  Utiliza el método equals para localizar el objeto. </a:t>
            </a:r>
            <a:endParaRPr sz="2000" dirty="0"/>
          </a:p>
          <a:p>
            <a:pPr marL="457200" lvl="0" indent="-355600" algn="just" rtl="0">
              <a:spcBef>
                <a:spcPts val="0"/>
              </a:spcBef>
              <a:spcAft>
                <a:spcPts val="0"/>
              </a:spcAft>
              <a:buSzPts val="2000"/>
              <a:buChar char="•"/>
            </a:pPr>
            <a:r>
              <a:rPr lang="en" sz="2000" dirty="0"/>
              <a:t>clear(): elimina todos los elementos. </a:t>
            </a:r>
            <a:endParaRPr sz="2000" dirty="0"/>
          </a:p>
          <a:p>
            <a:pPr marL="457200" lvl="0" indent="-355600" algn="just" rtl="0">
              <a:spcBef>
                <a:spcPts val="0"/>
              </a:spcBef>
              <a:spcAft>
                <a:spcPts val="0"/>
              </a:spcAft>
              <a:buSzPts val="2000"/>
              <a:buChar char="•"/>
            </a:pPr>
            <a:r>
              <a:rPr lang="en" sz="2000" dirty="0"/>
              <a:t>addAll(Collection col): añade todos los elementos de la colección </a:t>
            </a:r>
            <a:r>
              <a:rPr lang="en" sz="2000" i="1" dirty="0"/>
              <a:t>col</a:t>
            </a:r>
            <a:r>
              <a:rPr lang="en" sz="2000" dirty="0"/>
              <a:t> </a:t>
            </a:r>
            <a:endParaRPr sz="2000" dirty="0"/>
          </a:p>
          <a:p>
            <a:pPr marL="457200" lvl="0" indent="-355600" algn="just" rtl="0">
              <a:spcBef>
                <a:spcPts val="0"/>
              </a:spcBef>
              <a:spcAft>
                <a:spcPts val="0"/>
              </a:spcAft>
              <a:buSzPts val="2000"/>
              <a:buChar char="•"/>
            </a:pPr>
            <a:r>
              <a:rPr lang="en" sz="2000" dirty="0"/>
              <a:t>removeAll(Collection col): elimina todos los objetos contenidos en </a:t>
            </a:r>
            <a:r>
              <a:rPr lang="en" sz="2000" i="1" dirty="0"/>
              <a:t>col</a:t>
            </a:r>
            <a:endParaRPr sz="2000" i="1"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18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Interfaz List&lt;T&gt;</a:t>
            </a:r>
            <a:endParaRPr/>
          </a:p>
        </p:txBody>
      </p:sp>
      <p:sp>
        <p:nvSpPr>
          <p:cNvPr id="1527" name="Google Shape;1527;p187"/>
          <p:cNvSpPr txBox="1">
            <a:spLocks noGrp="1"/>
          </p:cNvSpPr>
          <p:nvPr>
            <p:ph type="body" idx="1"/>
          </p:nvPr>
        </p:nvSpPr>
        <p:spPr>
          <a:xfrm>
            <a:off x="230588" y="1909300"/>
            <a:ext cx="8456212"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Define secuencias de elementos a los que se puede acceder atendiendo a su posición</a:t>
            </a:r>
            <a:endParaRPr dirty="0"/>
          </a:p>
          <a:p>
            <a:pPr marL="457200" lvl="0" indent="-406400" algn="l" rtl="0">
              <a:spcBef>
                <a:spcPts val="0"/>
              </a:spcBef>
              <a:spcAft>
                <a:spcPts val="0"/>
              </a:spcAft>
              <a:buSzPts val="2800"/>
              <a:buChar char="•"/>
            </a:pPr>
            <a:r>
              <a:rPr lang="en" dirty="0"/>
              <a:t>Las posiciones van de 0 a size()-1. </a:t>
            </a:r>
            <a:endParaRPr dirty="0"/>
          </a:p>
          <a:p>
            <a:pPr marL="914400" lvl="1" indent="-381000" algn="l" rtl="0">
              <a:spcBef>
                <a:spcPts val="0"/>
              </a:spcBef>
              <a:spcAft>
                <a:spcPts val="0"/>
              </a:spcAft>
              <a:buSzPts val="2400"/>
              <a:buChar char="•"/>
            </a:pPr>
            <a:r>
              <a:rPr lang="en" dirty="0"/>
              <a:t>El acceso a una posición ilegal produce la excepción IndexOutOfBoundsException  </a:t>
            </a:r>
            <a:endParaRPr dirty="0"/>
          </a:p>
          <a:p>
            <a:pPr marL="457200" lvl="0" indent="-406400" algn="l" rtl="0">
              <a:spcBef>
                <a:spcPts val="0"/>
              </a:spcBef>
              <a:spcAft>
                <a:spcPts val="0"/>
              </a:spcAft>
              <a:buSzPts val="2800"/>
              <a:buChar char="•"/>
            </a:pPr>
            <a:r>
              <a:rPr lang="en" dirty="0"/>
              <a:t>El método add(T e) añade al final de la lista.</a:t>
            </a:r>
            <a:endParaRPr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18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Interfaz List&lt;T&gt;</a:t>
            </a:r>
            <a:endParaRPr/>
          </a:p>
        </p:txBody>
      </p:sp>
      <p:sp>
        <p:nvSpPr>
          <p:cNvPr id="1533" name="Google Shape;1533;p188"/>
          <p:cNvSpPr txBox="1">
            <a:spLocks noGrp="1"/>
          </p:cNvSpPr>
          <p:nvPr>
            <p:ph type="body" idx="1"/>
          </p:nvPr>
        </p:nvSpPr>
        <p:spPr>
          <a:xfrm>
            <a:off x="564543" y="1909300"/>
            <a:ext cx="8122257" cy="2764800"/>
          </a:xfrm>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n" dirty="0"/>
              <a:t>Añade a las operaciones de Collection métodos de acceso por posición como: </a:t>
            </a:r>
            <a:endParaRPr dirty="0"/>
          </a:p>
          <a:p>
            <a:pPr marL="457200" lvl="0" indent="-406400" algn="l" rtl="0">
              <a:spcBef>
                <a:spcPts val="1000"/>
              </a:spcBef>
              <a:spcAft>
                <a:spcPts val="0"/>
              </a:spcAft>
              <a:buSzPts val="2800"/>
              <a:buChar char="•"/>
            </a:pPr>
            <a:r>
              <a:rPr lang="en" dirty="0"/>
              <a:t>T get (int index) </a:t>
            </a:r>
            <a:endParaRPr dirty="0"/>
          </a:p>
          <a:p>
            <a:pPr marL="457200" lvl="0" indent="-406400" algn="l" rtl="0">
              <a:spcBef>
                <a:spcPts val="0"/>
              </a:spcBef>
              <a:spcAft>
                <a:spcPts val="0"/>
              </a:spcAft>
              <a:buSzPts val="2800"/>
              <a:buChar char="•"/>
            </a:pPr>
            <a:r>
              <a:rPr lang="en" dirty="0"/>
              <a:t>T set (int index, T element) </a:t>
            </a:r>
            <a:endParaRPr dirty="0"/>
          </a:p>
          <a:p>
            <a:pPr marL="457200" lvl="0" indent="-406400" algn="l" rtl="0">
              <a:spcBef>
                <a:spcPts val="0"/>
              </a:spcBef>
              <a:spcAft>
                <a:spcPts val="0"/>
              </a:spcAft>
              <a:buSzPts val="2800"/>
              <a:buChar char="•"/>
            </a:pPr>
            <a:r>
              <a:rPr lang="en" dirty="0"/>
              <a:t>void add (int index, T element) </a:t>
            </a:r>
            <a:endParaRPr dirty="0"/>
          </a:p>
          <a:p>
            <a:pPr marL="457200" lvl="0" indent="-406400" algn="l" rtl="0">
              <a:spcBef>
                <a:spcPts val="0"/>
              </a:spcBef>
              <a:spcAft>
                <a:spcPts val="0"/>
              </a:spcAft>
              <a:buSzPts val="2800"/>
              <a:buChar char="•"/>
            </a:pPr>
            <a:r>
              <a:rPr lang="en" dirty="0"/>
              <a:t>T remove (int index)</a:t>
            </a:r>
            <a:endParaRPr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18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Clases que implementan List&lt;T&gt;</a:t>
            </a:r>
            <a:endParaRPr/>
          </a:p>
        </p:txBody>
      </p:sp>
      <p:sp>
        <p:nvSpPr>
          <p:cNvPr id="1539" name="Google Shape;1539;p189"/>
          <p:cNvSpPr txBox="1">
            <a:spLocks noGrp="1"/>
          </p:cNvSpPr>
          <p:nvPr>
            <p:ph type="body" idx="1"/>
          </p:nvPr>
        </p:nvSpPr>
        <p:spPr>
          <a:xfrm>
            <a:off x="604299" y="1909300"/>
            <a:ext cx="8082501"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ArrayList &lt;T&gt;</a:t>
            </a:r>
            <a:endParaRPr dirty="0"/>
          </a:p>
          <a:p>
            <a:pPr marL="914400" lvl="1" indent="-381000" algn="l" rtl="0">
              <a:spcBef>
                <a:spcPts val="0"/>
              </a:spcBef>
              <a:spcAft>
                <a:spcPts val="0"/>
              </a:spcAft>
              <a:buSzPts val="2400"/>
              <a:buChar char="•"/>
            </a:pPr>
            <a:r>
              <a:rPr lang="en" dirty="0"/>
              <a:t>Implementación basada en arrays redimensionables. </a:t>
            </a:r>
            <a:endParaRPr dirty="0"/>
          </a:p>
          <a:p>
            <a:pPr marL="914400" lvl="1" indent="-381000" algn="l" rtl="0">
              <a:spcBef>
                <a:spcPts val="0"/>
              </a:spcBef>
              <a:spcAft>
                <a:spcPts val="0"/>
              </a:spcAft>
              <a:buSzPts val="2400"/>
              <a:buChar char="•"/>
            </a:pPr>
            <a:r>
              <a:rPr lang="en" dirty="0"/>
              <a:t>Operaciones de inserción y modificación ineficientes. </a:t>
            </a:r>
            <a:endParaRPr dirty="0"/>
          </a:p>
          <a:p>
            <a:pPr marL="914400" lvl="1" indent="-381000" algn="l" rtl="0">
              <a:spcBef>
                <a:spcPts val="0"/>
              </a:spcBef>
              <a:spcAft>
                <a:spcPts val="0"/>
              </a:spcAft>
              <a:buSzPts val="2400"/>
              <a:buChar char="•"/>
            </a:pPr>
            <a:r>
              <a:rPr lang="en" dirty="0"/>
              <a:t>Operaciones de creación y consulta rápidas. </a:t>
            </a:r>
            <a:endParaRPr dirty="0"/>
          </a:p>
          <a:p>
            <a:pPr marL="457200" lvl="0" indent="0" algn="l" rtl="0">
              <a:spcBef>
                <a:spcPts val="1000"/>
              </a:spcBef>
              <a:spcAft>
                <a:spcPts val="0"/>
              </a:spcAft>
              <a:buNone/>
            </a:pPr>
            <a:endParaRPr dirty="0"/>
          </a:p>
          <a:p>
            <a:pPr marL="457200" lvl="0" indent="-406400" algn="l" rtl="0">
              <a:spcBef>
                <a:spcPts val="1000"/>
              </a:spcBef>
              <a:spcAft>
                <a:spcPts val="0"/>
              </a:spcAft>
              <a:buSzPts val="2800"/>
              <a:buChar char="•"/>
            </a:pPr>
            <a:r>
              <a:rPr lang="en" dirty="0"/>
              <a:t>LinkedList (no se revisa en este curso)</a:t>
            </a:r>
            <a:endParaRPr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90"/>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Ejemplo List</a:t>
            </a:r>
            <a:endParaRPr/>
          </a:p>
        </p:txBody>
      </p:sp>
      <p:pic>
        <p:nvPicPr>
          <p:cNvPr id="1546" name="Google Shape;1546;p190"/>
          <p:cNvPicPr preferRelativeResize="0"/>
          <p:nvPr/>
        </p:nvPicPr>
        <p:blipFill>
          <a:blip r:embed="rId3">
            <a:alphaModFix/>
          </a:blip>
          <a:stretch>
            <a:fillRect/>
          </a:stretch>
        </p:blipFill>
        <p:spPr>
          <a:xfrm>
            <a:off x="1739934" y="1354595"/>
            <a:ext cx="5515099" cy="34504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2" name="Google Shape;1552;p191"/>
          <p:cNvSpPr txBox="1">
            <a:spLocks noGrp="1"/>
          </p:cNvSpPr>
          <p:nvPr>
            <p:ph type="body" idx="1"/>
          </p:nvPr>
        </p:nvSpPr>
        <p:spPr>
          <a:xfrm>
            <a:off x="457199" y="1272210"/>
            <a:ext cx="7080637" cy="324161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sz="2200" dirty="0"/>
              <a:t>Define conjuntos de elementos no repetidos</a:t>
            </a:r>
            <a:endParaRPr sz="2200" dirty="0"/>
          </a:p>
          <a:p>
            <a:pPr marL="457200" lvl="0" indent="-368300" algn="l" rtl="0">
              <a:spcBef>
                <a:spcPts val="0"/>
              </a:spcBef>
              <a:spcAft>
                <a:spcPts val="0"/>
              </a:spcAft>
              <a:buSzPts val="2200"/>
              <a:buChar char="•"/>
            </a:pPr>
            <a:r>
              <a:rPr lang="en" sz="2200" dirty="0"/>
              <a:t>Los métodos definidos permiten</a:t>
            </a:r>
            <a:endParaRPr sz="2200" dirty="0"/>
          </a:p>
          <a:p>
            <a:pPr marL="0" lvl="0" indent="0" algn="l" rtl="0">
              <a:spcBef>
                <a:spcPts val="1000"/>
              </a:spcBef>
              <a:spcAft>
                <a:spcPts val="0"/>
              </a:spcAft>
              <a:buNone/>
            </a:pPr>
            <a:r>
              <a:rPr lang="en" sz="2200" dirty="0"/>
              <a:t>        realizar la lógica de conjuntos:</a:t>
            </a:r>
            <a:endParaRPr sz="2200" dirty="0"/>
          </a:p>
        </p:txBody>
      </p:sp>
      <p:sp>
        <p:nvSpPr>
          <p:cNvPr id="1551" name="Google Shape;1551;p191"/>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Interfaz Set&lt;T&gt;</a:t>
            </a:r>
            <a:endParaRPr/>
          </a:p>
        </p:txBody>
      </p:sp>
      <p:pic>
        <p:nvPicPr>
          <p:cNvPr id="1553" name="Google Shape;1553;p191"/>
          <p:cNvPicPr preferRelativeResize="0"/>
          <p:nvPr/>
        </p:nvPicPr>
        <p:blipFill>
          <a:blip r:embed="rId3">
            <a:alphaModFix/>
          </a:blip>
          <a:stretch>
            <a:fillRect/>
          </a:stretch>
        </p:blipFill>
        <p:spPr>
          <a:xfrm>
            <a:off x="5362576" y="1809750"/>
            <a:ext cx="3324225" cy="3333750"/>
          </a:xfrm>
          <a:prstGeom prst="rect">
            <a:avLst/>
          </a:prstGeom>
          <a:noFill/>
          <a:ln>
            <a:noFill/>
          </a:ln>
        </p:spPr>
      </p:pic>
      <p:pic>
        <p:nvPicPr>
          <p:cNvPr id="1554" name="Google Shape;1554;p191"/>
          <p:cNvPicPr preferRelativeResize="0"/>
          <p:nvPr/>
        </p:nvPicPr>
        <p:blipFill>
          <a:blip r:embed="rId4">
            <a:alphaModFix/>
          </a:blip>
          <a:stretch>
            <a:fillRect/>
          </a:stretch>
        </p:blipFill>
        <p:spPr>
          <a:xfrm>
            <a:off x="1681163" y="2762250"/>
            <a:ext cx="2457450" cy="23812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92"/>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SortedSet&lt;T&gt;</a:t>
            </a:r>
            <a:endParaRPr/>
          </a:p>
        </p:txBody>
      </p:sp>
      <p:sp>
        <p:nvSpPr>
          <p:cNvPr id="1560" name="Google Shape;1560;p192"/>
          <p:cNvSpPr txBox="1">
            <a:spLocks noGrp="1"/>
          </p:cNvSpPr>
          <p:nvPr>
            <p:ph type="body" idx="4294967295"/>
          </p:nvPr>
        </p:nvSpPr>
        <p:spPr>
          <a:xfrm>
            <a:off x="444500" y="1407381"/>
            <a:ext cx="8699500" cy="3266219"/>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La interfaz java.util.SortedSet&lt;T&gt; extiende Set&lt;T&gt; para proporcionar la funcionalidad para conjuntos con elementos ordenados. </a:t>
            </a:r>
            <a:endParaRPr dirty="0"/>
          </a:p>
          <a:p>
            <a:pPr marL="457200" lvl="0" indent="-406400" algn="l" rtl="0">
              <a:spcBef>
                <a:spcPts val="0"/>
              </a:spcBef>
              <a:spcAft>
                <a:spcPts val="0"/>
              </a:spcAft>
              <a:buSzPts val="2800"/>
              <a:buChar char="•"/>
            </a:pPr>
            <a:r>
              <a:rPr lang="en" dirty="0"/>
              <a:t>El orden utilizado es: </a:t>
            </a:r>
            <a:endParaRPr dirty="0"/>
          </a:p>
          <a:p>
            <a:pPr marL="914400" lvl="1" indent="-381000" algn="l" rtl="0">
              <a:spcBef>
                <a:spcPts val="0"/>
              </a:spcBef>
              <a:spcAft>
                <a:spcPts val="0"/>
              </a:spcAft>
              <a:buSzPts val="2400"/>
              <a:buChar char="•"/>
            </a:pPr>
            <a:r>
              <a:rPr lang="en" dirty="0"/>
              <a:t>El orden natural. </a:t>
            </a:r>
            <a:endParaRPr dirty="0"/>
          </a:p>
          <a:p>
            <a:pPr marL="914400" lvl="1" indent="-381000" algn="l" rtl="0">
              <a:spcBef>
                <a:spcPts val="0"/>
              </a:spcBef>
              <a:spcAft>
                <a:spcPts val="0"/>
              </a:spcAft>
              <a:buSzPts val="2400"/>
              <a:buChar char="•"/>
            </a:pPr>
            <a:r>
              <a:rPr lang="en" dirty="0"/>
              <a:t>El orden alternativo proporcionado como parámetro Comparator&lt;T&gt; en el constructor de la clase que implemente esta interfaz.</a:t>
            </a:r>
            <a:endParaRP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19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TreeSet&lt;T&gt;</a:t>
            </a:r>
            <a:endParaRPr/>
          </a:p>
        </p:txBody>
      </p:sp>
      <p:sp>
        <p:nvSpPr>
          <p:cNvPr id="1573" name="Google Shape;1573;p194"/>
          <p:cNvSpPr txBox="1">
            <a:spLocks noGrp="1"/>
          </p:cNvSpPr>
          <p:nvPr>
            <p:ph type="body" idx="1"/>
          </p:nvPr>
        </p:nvSpPr>
        <p:spPr>
          <a:xfrm>
            <a:off x="457200" y="1909300"/>
            <a:ext cx="8229600"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Implementación de conjuntos ordenados basada en árboles binarios balanceados.  </a:t>
            </a:r>
            <a:endParaRPr dirty="0"/>
          </a:p>
          <a:p>
            <a:pPr marL="457200" lvl="0" indent="-406400" algn="l" rtl="0">
              <a:spcBef>
                <a:spcPts val="0"/>
              </a:spcBef>
              <a:spcAft>
                <a:spcPts val="0"/>
              </a:spcAft>
              <a:buSzPts val="2800"/>
              <a:buChar char="•"/>
            </a:pPr>
            <a:r>
              <a:rPr lang="en" dirty="0"/>
              <a:t>Para su funcionamiento es necesario definir un orden </a:t>
            </a:r>
            <a:endParaRPr dirty="0"/>
          </a:p>
          <a:p>
            <a:pPr marL="457200" lvl="0" indent="-406400" algn="l" rtl="0">
              <a:spcBef>
                <a:spcPts val="0"/>
              </a:spcBef>
              <a:spcAft>
                <a:spcPts val="0"/>
              </a:spcAft>
              <a:buSzPts val="2800"/>
              <a:buChar char="•"/>
            </a:pPr>
            <a:r>
              <a:rPr lang="en" dirty="0"/>
              <a:t>Las operaciones de búsqueda y modificación son más lentas en TreeSet que en HashSet</a:t>
            </a:r>
            <a:endParaRPr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9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TreeSet&lt;T&gt;</a:t>
            </a:r>
            <a:endParaRPr/>
          </a:p>
        </p:txBody>
      </p:sp>
      <p:sp>
        <p:nvSpPr>
          <p:cNvPr id="1579" name="Google Shape;1579;p195"/>
          <p:cNvSpPr txBox="1">
            <a:spLocks noGrp="1"/>
          </p:cNvSpPr>
          <p:nvPr>
            <p:ph type="body" idx="1"/>
          </p:nvPr>
        </p:nvSpPr>
        <p:spPr>
          <a:xfrm>
            <a:off x="596348" y="1909300"/>
            <a:ext cx="8090452" cy="2764800"/>
          </a:xfrm>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n" dirty="0"/>
              <a:t>Un árbol es un tipo</a:t>
            </a:r>
            <a:endParaRPr dirty="0"/>
          </a:p>
          <a:p>
            <a:pPr marL="228600" lvl="0" indent="-50800" algn="l" rtl="0">
              <a:spcBef>
                <a:spcPts val="1000"/>
              </a:spcBef>
              <a:spcAft>
                <a:spcPts val="0"/>
              </a:spcAft>
              <a:buNone/>
            </a:pPr>
            <a:r>
              <a:rPr lang="en" dirty="0"/>
              <a:t>de datos que simula</a:t>
            </a:r>
            <a:endParaRPr dirty="0"/>
          </a:p>
          <a:p>
            <a:pPr marL="228600" lvl="0" indent="-50800" algn="l" rtl="0">
              <a:spcBef>
                <a:spcPts val="1000"/>
              </a:spcBef>
              <a:spcAft>
                <a:spcPts val="0"/>
              </a:spcAft>
              <a:buNone/>
            </a:pPr>
            <a:r>
              <a:rPr lang="en" dirty="0"/>
              <a:t>un árbol real </a:t>
            </a:r>
            <a:endParaRPr dirty="0"/>
          </a:p>
        </p:txBody>
      </p:sp>
      <p:pic>
        <p:nvPicPr>
          <p:cNvPr id="1580" name="Google Shape;1580;p195"/>
          <p:cNvPicPr preferRelativeResize="0"/>
          <p:nvPr/>
        </p:nvPicPr>
        <p:blipFill>
          <a:blip r:embed="rId3">
            <a:alphaModFix/>
          </a:blip>
          <a:stretch>
            <a:fillRect/>
          </a:stretch>
        </p:blipFill>
        <p:spPr>
          <a:xfrm>
            <a:off x="3788125" y="1691577"/>
            <a:ext cx="5046700" cy="269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 primitivos</a:t>
            </a:r>
            <a:endParaRPr/>
          </a:p>
        </p:txBody>
      </p:sp>
      <p:sp>
        <p:nvSpPr>
          <p:cNvPr id="284" name="Google Shape;284;p31"/>
          <p:cNvSpPr txBox="1">
            <a:spLocks noGrp="1"/>
          </p:cNvSpPr>
          <p:nvPr>
            <p:ph type="body" idx="1"/>
          </p:nvPr>
        </p:nvSpPr>
        <p:spPr>
          <a:xfrm>
            <a:off x="176100" y="2061700"/>
            <a:ext cx="4744800" cy="2362800"/>
          </a:xfrm>
          <a:prstGeom prst="rect">
            <a:avLst/>
          </a:prstGeom>
        </p:spPr>
        <p:txBody>
          <a:bodyPr spcFirstLastPara="1" wrap="square" lIns="0" tIns="0" rIns="0" bIns="0" anchor="t" anchorCtr="0">
            <a:noAutofit/>
          </a:bodyPr>
          <a:lstStyle/>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tipos numéricos</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Números enteros: byte, short, int, long</a:t>
            </a:r>
            <a:endParaRPr sz="18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Número con punto flotante: float, </a:t>
            </a:r>
            <a:r>
              <a:rPr lang="en" sz="1800" b="1">
                <a:solidFill>
                  <a:schemeClr val="dk1"/>
                </a:solidFill>
                <a:latin typeface="Calibri"/>
                <a:ea typeface="Calibri"/>
                <a:cs typeface="Calibri"/>
                <a:sym typeface="Calibri"/>
              </a:rPr>
              <a:t>double</a:t>
            </a:r>
            <a:endParaRPr sz="1800" b="1">
              <a:solidFill>
                <a:schemeClr val="dk1"/>
              </a:solidFill>
              <a:latin typeface="Calibri"/>
              <a:ea typeface="Calibri"/>
              <a:cs typeface="Calibri"/>
              <a:sym typeface="Calibri"/>
            </a:endParaRPr>
          </a:p>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 lógico</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boolean</a:t>
            </a:r>
            <a:endParaRPr sz="1800">
              <a:solidFill>
                <a:schemeClr val="dk1"/>
              </a:solidFill>
              <a:latin typeface="Calibri"/>
              <a:ea typeface="Calibri"/>
              <a:cs typeface="Calibri"/>
              <a:sym typeface="Calibri"/>
            </a:endParaRPr>
          </a:p>
          <a:p>
            <a:pPr marL="177800" lvl="0" indent="-171450" algn="l" rtl="0">
              <a:lnSpc>
                <a:spcPct val="9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Datos de tipo caracter</a:t>
            </a:r>
            <a:endParaRPr sz="2100">
              <a:solidFill>
                <a:schemeClr val="dk1"/>
              </a:solidFill>
              <a:latin typeface="Calibri"/>
              <a:ea typeface="Calibri"/>
              <a:cs typeface="Calibri"/>
              <a:sym typeface="Calibri"/>
            </a:endParaRPr>
          </a:p>
          <a:p>
            <a:pPr marL="520700" lvl="1" indent="-177800" algn="l" rtl="0">
              <a:lnSpc>
                <a:spcPct val="90000"/>
              </a:lnSpc>
              <a:spcBef>
                <a:spcPts val="400"/>
              </a:spcBef>
              <a:spcAft>
                <a:spcPts val="0"/>
              </a:spcAft>
              <a:buClr>
                <a:srgbClr val="00B0F0"/>
              </a:buClr>
              <a:buSzPts val="1800"/>
              <a:buFont typeface="Arial"/>
              <a:buChar char="•"/>
            </a:pPr>
            <a:r>
              <a:rPr lang="en" sz="1800">
                <a:solidFill>
                  <a:schemeClr val="dk1"/>
                </a:solidFill>
                <a:latin typeface="Calibri"/>
                <a:ea typeface="Calibri"/>
                <a:cs typeface="Calibri"/>
                <a:sym typeface="Calibri"/>
              </a:rPr>
              <a:t>char</a:t>
            </a:r>
            <a:endParaRPr sz="1800">
              <a:solidFill>
                <a:schemeClr val="dk1"/>
              </a:solidFill>
              <a:latin typeface="Calibri"/>
              <a:ea typeface="Calibri"/>
              <a:cs typeface="Calibri"/>
              <a:sym typeface="Calibri"/>
            </a:endParaRPr>
          </a:p>
        </p:txBody>
      </p:sp>
      <p:sp>
        <p:nvSpPr>
          <p:cNvPr id="285" name="Google Shape;285;p3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18</a:t>
            </a:fld>
            <a:endParaRPr/>
          </a:p>
        </p:txBody>
      </p:sp>
      <p:pic>
        <p:nvPicPr>
          <p:cNvPr id="286" name="Google Shape;286;p31"/>
          <p:cNvPicPr preferRelativeResize="0"/>
          <p:nvPr/>
        </p:nvPicPr>
        <p:blipFill>
          <a:blip r:embed="rId3">
            <a:alphaModFix/>
          </a:blip>
          <a:stretch>
            <a:fillRect/>
          </a:stretch>
        </p:blipFill>
        <p:spPr>
          <a:xfrm>
            <a:off x="3592425" y="3099525"/>
            <a:ext cx="5551575" cy="21120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9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TreeSet&lt;T&gt;</a:t>
            </a:r>
            <a:endParaRPr/>
          </a:p>
        </p:txBody>
      </p:sp>
      <p:sp>
        <p:nvSpPr>
          <p:cNvPr id="1586" name="Google Shape;1586;p196"/>
          <p:cNvSpPr txBox="1">
            <a:spLocks noGrp="1"/>
          </p:cNvSpPr>
          <p:nvPr>
            <p:ph type="body" idx="1"/>
          </p:nvPr>
        </p:nvSpPr>
        <p:spPr>
          <a:xfrm>
            <a:off x="370975" y="1814300"/>
            <a:ext cx="8315825" cy="2859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No hay elementos duplicados y hay orden de los elementos en orden ascendente</a:t>
            </a:r>
            <a:endParaRPr dirty="0"/>
          </a:p>
          <a:p>
            <a:pPr marL="457200" lvl="0" indent="-406400" algn="l" rtl="0">
              <a:spcBef>
                <a:spcPts val="0"/>
              </a:spcBef>
              <a:spcAft>
                <a:spcPts val="0"/>
              </a:spcAft>
              <a:buSzPts val="2800"/>
              <a:buChar char="•"/>
            </a:pPr>
            <a:r>
              <a:rPr lang="en" dirty="0"/>
              <a:t>Implementa la clase </a:t>
            </a:r>
            <a:endParaRPr dirty="0"/>
          </a:p>
          <a:p>
            <a:pPr marL="228600" lvl="0" indent="-50800" algn="l" rtl="0">
              <a:spcBef>
                <a:spcPts val="1000"/>
              </a:spcBef>
              <a:spcAft>
                <a:spcPts val="0"/>
              </a:spcAft>
              <a:buNone/>
            </a:pPr>
            <a:r>
              <a:rPr lang="en" dirty="0"/>
              <a:t>    NavigableSet que </a:t>
            </a:r>
            <a:endParaRPr dirty="0"/>
          </a:p>
          <a:p>
            <a:pPr marL="228600" lvl="0" indent="-50800" algn="l" rtl="0">
              <a:spcBef>
                <a:spcPts val="1000"/>
              </a:spcBef>
              <a:spcAft>
                <a:spcPts val="0"/>
              </a:spcAft>
              <a:buNone/>
            </a:pPr>
            <a:r>
              <a:rPr lang="en" dirty="0"/>
              <a:t>    extiende de </a:t>
            </a:r>
            <a:endParaRPr dirty="0"/>
          </a:p>
          <a:p>
            <a:pPr marL="228600" lvl="0" indent="-50800" algn="l" rtl="0">
              <a:spcBef>
                <a:spcPts val="1000"/>
              </a:spcBef>
              <a:spcAft>
                <a:spcPts val="0"/>
              </a:spcAft>
              <a:buClr>
                <a:schemeClr val="dk1"/>
              </a:buClr>
              <a:buSzPts val="1100"/>
              <a:buFont typeface="Arial"/>
              <a:buNone/>
            </a:pPr>
            <a:r>
              <a:rPr lang="en" dirty="0"/>
              <a:t>    SortedSet</a:t>
            </a:r>
            <a:endParaRPr dirty="0"/>
          </a:p>
        </p:txBody>
      </p:sp>
      <p:pic>
        <p:nvPicPr>
          <p:cNvPr id="1587" name="Google Shape;1587;p196"/>
          <p:cNvPicPr preferRelativeResize="0"/>
          <p:nvPr/>
        </p:nvPicPr>
        <p:blipFill>
          <a:blip r:embed="rId3">
            <a:alphaModFix/>
          </a:blip>
          <a:stretch>
            <a:fillRect/>
          </a:stretch>
        </p:blipFill>
        <p:spPr>
          <a:xfrm>
            <a:off x="4528887" y="2761100"/>
            <a:ext cx="4453850" cy="23824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19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TreeSet&lt;T&gt; - Constructores</a:t>
            </a:r>
            <a:endParaRPr/>
          </a:p>
        </p:txBody>
      </p:sp>
      <p:sp>
        <p:nvSpPr>
          <p:cNvPr id="1593" name="Google Shape;1593;p197"/>
          <p:cNvSpPr txBox="1">
            <a:spLocks noGrp="1"/>
          </p:cNvSpPr>
          <p:nvPr>
            <p:ph type="body" idx="1"/>
          </p:nvPr>
        </p:nvSpPr>
        <p:spPr>
          <a:xfrm>
            <a:off x="842838" y="1909300"/>
            <a:ext cx="7843962"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TreeSet(); // Orden natural </a:t>
            </a:r>
            <a:endParaRPr dirty="0"/>
          </a:p>
          <a:p>
            <a:pPr marL="457200" lvl="0" indent="-406400" algn="l" rtl="0">
              <a:spcBef>
                <a:spcPts val="0"/>
              </a:spcBef>
              <a:spcAft>
                <a:spcPts val="0"/>
              </a:spcAft>
              <a:buSzPts val="2800"/>
              <a:buChar char="•"/>
            </a:pPr>
            <a:r>
              <a:rPr lang="en" dirty="0"/>
              <a:t>TreeSet(Comparator o); // Orden alternativo </a:t>
            </a:r>
            <a:endParaRPr dirty="0"/>
          </a:p>
          <a:p>
            <a:pPr marL="457200" lvl="0" indent="-406400" algn="l" rtl="0">
              <a:spcBef>
                <a:spcPts val="0"/>
              </a:spcBef>
              <a:spcAft>
                <a:spcPts val="0"/>
              </a:spcAft>
              <a:buSzPts val="2800"/>
              <a:buChar char="•"/>
            </a:pPr>
            <a:r>
              <a:rPr lang="en" dirty="0"/>
              <a:t>TreeSet(Collection c); // Copia y Orden natural </a:t>
            </a:r>
            <a:endParaRPr dirty="0"/>
          </a:p>
          <a:p>
            <a:pPr marL="457200" lvl="0" indent="-406400" algn="l" rtl="0">
              <a:spcBef>
                <a:spcPts val="0"/>
              </a:spcBef>
              <a:spcAft>
                <a:spcPts val="0"/>
              </a:spcAft>
              <a:buSzPts val="2800"/>
              <a:buChar char="•"/>
            </a:pPr>
            <a:r>
              <a:rPr lang="en" dirty="0"/>
              <a:t>TreeSet(SortedSet s); // </a:t>
            </a:r>
            <a:r>
              <a:rPr lang="en" sz="2700" dirty="0"/>
              <a:t>Copia y Mismo orden que s</a:t>
            </a:r>
            <a:endParaRPr sz="27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9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TreeSet&lt;T&gt; - Ejemplo</a:t>
            </a:r>
            <a:endParaRPr/>
          </a:p>
        </p:txBody>
      </p:sp>
      <p:sp>
        <p:nvSpPr>
          <p:cNvPr id="1599" name="Google Shape;1599;p198"/>
          <p:cNvSpPr txBox="1">
            <a:spLocks noGrp="1"/>
          </p:cNvSpPr>
          <p:nvPr>
            <p:ph type="body" idx="1"/>
          </p:nvPr>
        </p:nvSpPr>
        <p:spPr>
          <a:prstGeom prst="rect">
            <a:avLst/>
          </a:prstGeom>
        </p:spPr>
        <p:txBody>
          <a:bodyPr spcFirstLastPara="1" wrap="square" lIns="91425" tIns="91425" rIns="91425" bIns="91425" anchor="t" anchorCtr="0">
            <a:noAutofit/>
          </a:bodyPr>
          <a:lstStyle/>
          <a:p>
            <a:pPr marL="190500" marR="190500" lvl="0" indent="0" algn="l" rtl="0">
              <a:lnSpc>
                <a:spcPct val="100000"/>
              </a:lnSpc>
              <a:spcBef>
                <a:spcPts val="0"/>
              </a:spcBef>
              <a:spcAft>
                <a:spcPts val="0"/>
              </a:spcAft>
              <a:buClr>
                <a:schemeClr val="dk1"/>
              </a:buClr>
              <a:buSzPts val="1100"/>
              <a:buFont typeface="Arial"/>
              <a:buNone/>
            </a:pPr>
            <a:r>
              <a:rPr lang="en" sz="1800" dirty="0">
                <a:solidFill>
                  <a:srgbClr val="666666"/>
                </a:solidFill>
                <a:highlight>
                  <a:srgbClr val="FFFFFF"/>
                </a:highlight>
                <a:latin typeface="Courier New"/>
                <a:ea typeface="Courier New"/>
                <a:cs typeface="Courier New"/>
                <a:sym typeface="Courier New"/>
              </a:rPr>
              <a:t>TreeSet&lt;Integer&gt;h = new TreeSet&lt;Integer&gt;(); </a:t>
            </a:r>
            <a:br>
              <a:rPr lang="en" sz="1800" dirty="0">
                <a:solidFill>
                  <a:srgbClr val="666666"/>
                </a:solidFill>
                <a:highlight>
                  <a:srgbClr val="FFFFFF"/>
                </a:highlight>
                <a:latin typeface="Courier New"/>
                <a:ea typeface="Courier New"/>
                <a:cs typeface="Courier New"/>
                <a:sym typeface="Courier New"/>
              </a:rPr>
            </a:br>
            <a:r>
              <a:rPr lang="en" sz="1800" dirty="0">
                <a:solidFill>
                  <a:srgbClr val="666666"/>
                </a:solidFill>
                <a:highlight>
                  <a:srgbClr val="FFFFFF"/>
                </a:highlight>
                <a:latin typeface="Courier New"/>
                <a:ea typeface="Courier New"/>
                <a:cs typeface="Courier New"/>
                <a:sym typeface="Courier New"/>
              </a:rPr>
              <a:t>h.add(20); </a:t>
            </a:r>
            <a:br>
              <a:rPr lang="en" sz="1800" dirty="0">
                <a:solidFill>
                  <a:srgbClr val="666666"/>
                </a:solidFill>
                <a:highlight>
                  <a:srgbClr val="FFFFFF"/>
                </a:highlight>
                <a:latin typeface="Courier New"/>
                <a:ea typeface="Courier New"/>
                <a:cs typeface="Courier New"/>
                <a:sym typeface="Courier New"/>
              </a:rPr>
            </a:br>
            <a:r>
              <a:rPr lang="en" sz="1800" dirty="0">
                <a:solidFill>
                  <a:srgbClr val="666666"/>
                </a:solidFill>
                <a:highlight>
                  <a:srgbClr val="FFFFFF"/>
                </a:highlight>
                <a:latin typeface="Courier New"/>
                <a:ea typeface="Courier New"/>
                <a:cs typeface="Courier New"/>
                <a:sym typeface="Courier New"/>
              </a:rPr>
              <a:t>h.add(6); </a:t>
            </a:r>
            <a:br>
              <a:rPr lang="en" sz="1800" dirty="0">
                <a:solidFill>
                  <a:srgbClr val="666666"/>
                </a:solidFill>
                <a:highlight>
                  <a:srgbClr val="FFFFFF"/>
                </a:highlight>
                <a:latin typeface="Courier New"/>
                <a:ea typeface="Courier New"/>
                <a:cs typeface="Courier New"/>
                <a:sym typeface="Courier New"/>
              </a:rPr>
            </a:br>
            <a:r>
              <a:rPr lang="en" sz="1800" dirty="0">
                <a:solidFill>
                  <a:srgbClr val="666666"/>
                </a:solidFill>
                <a:highlight>
                  <a:srgbClr val="FFFFFF"/>
                </a:highlight>
                <a:latin typeface="Courier New"/>
                <a:ea typeface="Courier New"/>
                <a:cs typeface="Courier New"/>
                <a:sym typeface="Courier New"/>
              </a:rPr>
              <a:t>h.add(84); </a:t>
            </a:r>
            <a:br>
              <a:rPr lang="en" sz="1800" dirty="0">
                <a:solidFill>
                  <a:srgbClr val="666666"/>
                </a:solidFill>
                <a:highlight>
                  <a:srgbClr val="FFFFFF"/>
                </a:highlight>
                <a:latin typeface="Courier New"/>
                <a:ea typeface="Courier New"/>
                <a:cs typeface="Courier New"/>
                <a:sym typeface="Courier New"/>
              </a:rPr>
            </a:br>
            <a:r>
              <a:rPr lang="en" sz="1800" dirty="0">
                <a:solidFill>
                  <a:srgbClr val="666666"/>
                </a:solidFill>
                <a:highlight>
                  <a:srgbClr val="FFFFFF"/>
                </a:highlight>
                <a:latin typeface="Courier New"/>
                <a:ea typeface="Courier New"/>
                <a:cs typeface="Courier New"/>
                <a:sym typeface="Courier New"/>
              </a:rPr>
              <a:t>h.add(9); </a:t>
            </a:r>
            <a:br>
              <a:rPr lang="en" sz="1800" dirty="0">
                <a:solidFill>
                  <a:srgbClr val="666666"/>
                </a:solidFill>
                <a:highlight>
                  <a:srgbClr val="FFFFFF"/>
                </a:highlight>
                <a:latin typeface="Courier New"/>
                <a:ea typeface="Courier New"/>
                <a:cs typeface="Courier New"/>
                <a:sym typeface="Courier New"/>
              </a:rPr>
            </a:br>
            <a:r>
              <a:rPr lang="en" sz="1800" dirty="0">
                <a:solidFill>
                  <a:srgbClr val="666666"/>
                </a:solidFill>
                <a:highlight>
                  <a:srgbClr val="FFFFFF"/>
                </a:highlight>
                <a:latin typeface="Courier New"/>
                <a:ea typeface="Courier New"/>
                <a:cs typeface="Courier New"/>
                <a:sym typeface="Courier New"/>
              </a:rPr>
              <a:t>h.add(8); </a:t>
            </a:r>
            <a:br>
              <a:rPr lang="en" sz="1800" dirty="0">
                <a:solidFill>
                  <a:srgbClr val="666666"/>
                </a:solidFill>
                <a:highlight>
                  <a:srgbClr val="FFFFFF"/>
                </a:highlight>
                <a:latin typeface="Courier New"/>
                <a:ea typeface="Courier New"/>
                <a:cs typeface="Courier New"/>
                <a:sym typeface="Courier New"/>
              </a:rPr>
            </a:br>
            <a:r>
              <a:rPr lang="en" sz="1800" dirty="0">
                <a:solidFill>
                  <a:srgbClr val="666666"/>
                </a:solidFill>
                <a:highlight>
                  <a:srgbClr val="FFFFFF"/>
                </a:highlight>
                <a:latin typeface="Courier New"/>
                <a:ea typeface="Courier New"/>
                <a:cs typeface="Courier New"/>
                <a:sym typeface="Courier New"/>
              </a:rPr>
              <a:t>System.out.println(h);</a:t>
            </a:r>
            <a:endParaRPr sz="1800" dirty="0">
              <a:solidFill>
                <a:srgbClr val="666666"/>
              </a:solidFill>
              <a:highlight>
                <a:srgbClr val="FFFFFF"/>
              </a:highlight>
              <a:latin typeface="Courier New"/>
              <a:ea typeface="Courier New"/>
              <a:cs typeface="Courier New"/>
              <a:sym typeface="Courier New"/>
            </a:endParaRPr>
          </a:p>
          <a:p>
            <a:pPr marL="228600" lvl="0" indent="-50800" algn="l" rtl="0">
              <a:spcBef>
                <a:spcPts val="2300"/>
              </a:spcBef>
              <a:spcAft>
                <a:spcPts val="0"/>
              </a:spcAft>
              <a:buNone/>
            </a:pPr>
            <a:r>
              <a:rPr lang="en" dirty="0"/>
              <a:t>Salida : </a:t>
            </a:r>
            <a:r>
              <a:rPr lang="en" sz="1800" dirty="0">
                <a:solidFill>
                  <a:srgbClr val="666666"/>
                </a:solidFill>
                <a:highlight>
                  <a:srgbClr val="FFFFFF"/>
                </a:highlight>
                <a:latin typeface="Courier New"/>
                <a:ea typeface="Courier New"/>
                <a:cs typeface="Courier New"/>
                <a:sym typeface="Courier New"/>
              </a:rPr>
              <a:t>[6, 8, 9, 20, 84]</a:t>
            </a:r>
            <a:endParaRPr sz="1800" dirty="0">
              <a:solidFill>
                <a:srgbClr val="666666"/>
              </a:solidFill>
              <a:highlight>
                <a:srgbClr val="FFFFFF"/>
              </a:highlight>
              <a:latin typeface="Courier New"/>
              <a:ea typeface="Courier New"/>
              <a:cs typeface="Courier New"/>
              <a:sym typeface="Courier New"/>
            </a:endParaRPr>
          </a:p>
          <a:p>
            <a:pPr marL="228600" lvl="0" indent="-50800" algn="l" rtl="0">
              <a:spcBef>
                <a:spcPts val="1000"/>
              </a:spcBef>
              <a:spcAft>
                <a:spcPts val="0"/>
              </a:spcAft>
              <a:buNone/>
            </a:pPr>
            <a:endParaRPr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9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HashSet&lt;T&gt;</a:t>
            </a:r>
            <a:endParaRPr/>
          </a:p>
        </p:txBody>
      </p:sp>
      <p:sp>
        <p:nvSpPr>
          <p:cNvPr id="1605" name="Google Shape;1605;p199"/>
          <p:cNvSpPr txBox="1">
            <a:spLocks noGrp="1"/>
          </p:cNvSpPr>
          <p:nvPr>
            <p:ph type="body" idx="1"/>
          </p:nvPr>
        </p:nvSpPr>
        <p:spPr>
          <a:xfrm>
            <a:off x="0" y="2052424"/>
            <a:ext cx="5486400"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Guarda los elementos del conjunto en una tabla hash.  </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 dirty="0"/>
              <a:t>	Tabla hash?</a:t>
            </a:r>
            <a:endParaRPr dirty="0"/>
          </a:p>
        </p:txBody>
      </p:sp>
      <p:pic>
        <p:nvPicPr>
          <p:cNvPr id="1606" name="Google Shape;1606;p199"/>
          <p:cNvPicPr preferRelativeResize="0"/>
          <p:nvPr/>
        </p:nvPicPr>
        <p:blipFill>
          <a:blip r:embed="rId3">
            <a:alphaModFix/>
          </a:blip>
          <a:stretch>
            <a:fillRect/>
          </a:stretch>
        </p:blipFill>
        <p:spPr>
          <a:xfrm>
            <a:off x="4616499" y="2163117"/>
            <a:ext cx="4527501" cy="242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6"/>
                                        </p:tgtEl>
                                        <p:attrNameLst>
                                          <p:attrName>style.visibility</p:attrName>
                                        </p:attrNameLst>
                                      </p:cBhvr>
                                      <p:to>
                                        <p:strVal val="visible"/>
                                      </p:to>
                                    </p:set>
                                    <p:animEffect transition="in" filter="fade">
                                      <p:cBhvr>
                                        <p:cTn id="7" dur="1000"/>
                                        <p:tgtEl>
                                          <p:spTgt spid="1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20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HashSet&lt;T&gt;</a:t>
            </a:r>
            <a:endParaRPr/>
          </a:p>
        </p:txBody>
      </p:sp>
      <p:sp>
        <p:nvSpPr>
          <p:cNvPr id="1612" name="Google Shape;1612;p200"/>
          <p:cNvSpPr txBox="1">
            <a:spLocks noGrp="1"/>
          </p:cNvSpPr>
          <p:nvPr>
            <p:ph type="body" idx="1"/>
          </p:nvPr>
        </p:nvSpPr>
        <p:spPr>
          <a:xfrm>
            <a:off x="359676" y="1669774"/>
            <a:ext cx="8327124" cy="3004326"/>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No hay elementos duplicados y no hay orden de los elementos</a:t>
            </a:r>
            <a:endParaRPr dirty="0"/>
          </a:p>
          <a:p>
            <a:pPr marL="457200" lvl="0" indent="-406400" algn="l" rtl="0">
              <a:spcBef>
                <a:spcPts val="0"/>
              </a:spcBef>
              <a:spcAft>
                <a:spcPts val="0"/>
              </a:spcAft>
              <a:buSzPts val="2800"/>
              <a:buChar char="•"/>
            </a:pPr>
            <a:r>
              <a:rPr lang="en" dirty="0"/>
              <a:t>Extiende la clase </a:t>
            </a:r>
            <a:endParaRPr dirty="0"/>
          </a:p>
          <a:p>
            <a:pPr marL="228600" lvl="0" indent="-50800" algn="l" rtl="0">
              <a:spcBef>
                <a:spcPts val="1000"/>
              </a:spcBef>
              <a:spcAft>
                <a:spcPts val="0"/>
              </a:spcAft>
              <a:buNone/>
            </a:pPr>
            <a:r>
              <a:rPr lang="en" dirty="0"/>
              <a:t>    AbstractSet e </a:t>
            </a:r>
            <a:endParaRPr dirty="0"/>
          </a:p>
          <a:p>
            <a:pPr marL="228600" lvl="0" indent="-50800" algn="l" rtl="0">
              <a:spcBef>
                <a:spcPts val="1000"/>
              </a:spcBef>
              <a:spcAft>
                <a:spcPts val="0"/>
              </a:spcAft>
              <a:buNone/>
            </a:pPr>
            <a:r>
              <a:rPr lang="en" dirty="0"/>
              <a:t>    implementa Set</a:t>
            </a:r>
            <a:endParaRPr dirty="0"/>
          </a:p>
          <a:p>
            <a:pPr marL="228600" lvl="0" indent="-50800" algn="l" rtl="0">
              <a:spcBef>
                <a:spcPts val="1000"/>
              </a:spcBef>
              <a:spcAft>
                <a:spcPts val="0"/>
              </a:spcAft>
              <a:buNone/>
            </a:pPr>
            <a:endParaRPr dirty="0"/>
          </a:p>
        </p:txBody>
      </p:sp>
      <p:pic>
        <p:nvPicPr>
          <p:cNvPr id="1613" name="Google Shape;1613;p200"/>
          <p:cNvPicPr preferRelativeResize="0"/>
          <p:nvPr/>
        </p:nvPicPr>
        <p:blipFill>
          <a:blip r:embed="rId3">
            <a:alphaModFix/>
          </a:blip>
          <a:stretch>
            <a:fillRect/>
          </a:stretch>
        </p:blipFill>
        <p:spPr>
          <a:xfrm>
            <a:off x="3982626" y="2286541"/>
            <a:ext cx="4704174" cy="25163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20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HashSet&lt;T&gt; - Constructores</a:t>
            </a:r>
            <a:endParaRPr/>
          </a:p>
        </p:txBody>
      </p:sp>
      <p:sp>
        <p:nvSpPr>
          <p:cNvPr id="1619" name="Google Shape;1619;p201"/>
          <p:cNvSpPr txBox="1">
            <a:spLocks noGrp="1"/>
          </p:cNvSpPr>
          <p:nvPr>
            <p:ph type="body" idx="1"/>
          </p:nvPr>
        </p:nvSpPr>
        <p:spPr>
          <a:xfrm>
            <a:off x="739471" y="1909300"/>
            <a:ext cx="7947329"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Sin argumentos: HashSet() </a:t>
            </a:r>
            <a:endParaRPr dirty="0"/>
          </a:p>
          <a:p>
            <a:pPr marL="457200" lvl="0" indent="-406400" algn="l" rtl="0">
              <a:spcBef>
                <a:spcPts val="0"/>
              </a:spcBef>
              <a:spcAft>
                <a:spcPts val="0"/>
              </a:spcAft>
              <a:buSzPts val="2800"/>
              <a:buChar char="•"/>
            </a:pPr>
            <a:r>
              <a:rPr lang="en" dirty="0"/>
              <a:t>Con una colección como parámetro: HashSet(Collection c)</a:t>
            </a:r>
            <a:endParaRPr dirty="0"/>
          </a:p>
          <a:p>
            <a:pPr marL="457200" lvl="0" indent="-406400" algn="l" rtl="0">
              <a:spcBef>
                <a:spcPts val="0"/>
              </a:spcBef>
              <a:spcAft>
                <a:spcPts val="0"/>
              </a:spcAft>
              <a:buSzPts val="2800"/>
              <a:buChar char="•"/>
            </a:pPr>
            <a:r>
              <a:rPr lang="en" dirty="0"/>
              <a:t>Se puede indicar la capacidad y el factor de carga de la tabla: HashSet(int initialCapacity, float loadFactor)</a:t>
            </a:r>
            <a:endParaRPr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20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HashSet&lt;T&gt; - Métodos</a:t>
            </a:r>
            <a:endParaRPr/>
          </a:p>
        </p:txBody>
      </p:sp>
      <p:sp>
        <p:nvSpPr>
          <p:cNvPr id="1625" name="Google Shape;1625;p202"/>
          <p:cNvSpPr txBox="1">
            <a:spLocks noGrp="1"/>
          </p:cNvSpPr>
          <p:nvPr>
            <p:ph type="body" idx="1"/>
          </p:nvPr>
        </p:nvSpPr>
        <p:spPr>
          <a:xfrm>
            <a:off x="1510748" y="1631004"/>
            <a:ext cx="7088588" cy="2764800"/>
          </a:xfrm>
          <a:prstGeom prst="rect">
            <a:avLst/>
          </a:prstGeom>
        </p:spPr>
        <p:txBody>
          <a:bodyPr spcFirstLastPara="1" wrap="square" lIns="91425" tIns="91425" rIns="91425" bIns="91425" anchor="t" anchorCtr="0">
            <a:noAutofit/>
          </a:bodyPr>
          <a:lstStyle/>
          <a:p>
            <a:pPr marL="749300" lvl="0" indent="-381000" algn="l" rtl="0">
              <a:lnSpc>
                <a:spcPct val="115000"/>
              </a:lnSpc>
              <a:spcBef>
                <a:spcPts val="0"/>
              </a:spcBef>
              <a:spcAft>
                <a:spcPts val="0"/>
              </a:spcAft>
              <a:buClr>
                <a:srgbClr val="000000"/>
              </a:buClr>
              <a:buSzPts val="2400"/>
              <a:buFont typeface="Calibri"/>
              <a:buAutoNum type="arabicPeriod"/>
            </a:pPr>
            <a:r>
              <a:rPr lang="en" sz="2400" dirty="0">
                <a:solidFill>
                  <a:srgbClr val="000000"/>
                </a:solidFill>
              </a:rPr>
              <a:t>add(Object e)</a:t>
            </a:r>
            <a:endParaRPr sz="2400" dirty="0">
              <a:solidFill>
                <a:srgbClr val="000000"/>
              </a:solidFill>
            </a:endParaRPr>
          </a:p>
          <a:p>
            <a:pPr marL="749300" lvl="0" indent="-381000" algn="l" rtl="0">
              <a:lnSpc>
                <a:spcPct val="115000"/>
              </a:lnSpc>
              <a:spcBef>
                <a:spcPts val="0"/>
              </a:spcBef>
              <a:spcAft>
                <a:spcPts val="0"/>
              </a:spcAft>
              <a:buClr>
                <a:srgbClr val="000000"/>
              </a:buClr>
              <a:buSzPts val="2400"/>
              <a:buFont typeface="Calibri"/>
              <a:buAutoNum type="arabicPeriod"/>
            </a:pPr>
            <a:r>
              <a:rPr lang="en" sz="2400" dirty="0">
                <a:solidFill>
                  <a:srgbClr val="000000"/>
                </a:solidFill>
              </a:rPr>
              <a:t>clear()</a:t>
            </a:r>
            <a:endParaRPr sz="2400" dirty="0">
              <a:solidFill>
                <a:srgbClr val="000000"/>
              </a:solidFill>
            </a:endParaRPr>
          </a:p>
          <a:p>
            <a:pPr marL="749300" lvl="0" indent="-381000" algn="l" rtl="0">
              <a:lnSpc>
                <a:spcPct val="115000"/>
              </a:lnSpc>
              <a:spcBef>
                <a:spcPts val="0"/>
              </a:spcBef>
              <a:spcAft>
                <a:spcPts val="0"/>
              </a:spcAft>
              <a:buClr>
                <a:srgbClr val="000000"/>
              </a:buClr>
              <a:buSzPts val="2400"/>
              <a:buFont typeface="Calibri"/>
              <a:buAutoNum type="arabicPeriod"/>
            </a:pPr>
            <a:r>
              <a:rPr lang="en" sz="2400" dirty="0">
                <a:solidFill>
                  <a:srgbClr val="000000"/>
                </a:solidFill>
              </a:rPr>
              <a:t>clone()</a:t>
            </a:r>
            <a:endParaRPr sz="2400" dirty="0">
              <a:solidFill>
                <a:srgbClr val="000000"/>
              </a:solidFill>
            </a:endParaRPr>
          </a:p>
          <a:p>
            <a:pPr marL="749300" lvl="0" indent="-381000" algn="l" rtl="0">
              <a:lnSpc>
                <a:spcPct val="115000"/>
              </a:lnSpc>
              <a:spcBef>
                <a:spcPts val="0"/>
              </a:spcBef>
              <a:spcAft>
                <a:spcPts val="0"/>
              </a:spcAft>
              <a:buClr>
                <a:srgbClr val="000000"/>
              </a:buClr>
              <a:buSzPts val="2400"/>
              <a:buFont typeface="Calibri"/>
              <a:buAutoNum type="arabicPeriod"/>
            </a:pPr>
            <a:r>
              <a:rPr lang="en" sz="2400" dirty="0">
                <a:solidFill>
                  <a:srgbClr val="000000"/>
                </a:solidFill>
              </a:rPr>
              <a:t>contains(Object o)</a:t>
            </a:r>
            <a:endParaRPr sz="2400" dirty="0">
              <a:solidFill>
                <a:srgbClr val="000000"/>
              </a:solidFill>
            </a:endParaRPr>
          </a:p>
          <a:p>
            <a:pPr marL="749300" lvl="0" indent="-381000" algn="l" rtl="0">
              <a:lnSpc>
                <a:spcPct val="115000"/>
              </a:lnSpc>
              <a:spcBef>
                <a:spcPts val="0"/>
              </a:spcBef>
              <a:spcAft>
                <a:spcPts val="0"/>
              </a:spcAft>
              <a:buClr>
                <a:srgbClr val="000000"/>
              </a:buClr>
              <a:buSzPts val="2400"/>
              <a:buFont typeface="Calibri"/>
              <a:buAutoNum type="arabicPeriod"/>
            </a:pPr>
            <a:r>
              <a:rPr lang="en" sz="2400" dirty="0">
                <a:solidFill>
                  <a:srgbClr val="000000"/>
                </a:solidFill>
              </a:rPr>
              <a:t>isEmpty()</a:t>
            </a:r>
            <a:endParaRPr sz="2400" dirty="0">
              <a:solidFill>
                <a:srgbClr val="000000"/>
              </a:solidFill>
            </a:endParaRPr>
          </a:p>
          <a:p>
            <a:pPr marL="749300" lvl="0" indent="-381000" algn="l" rtl="0">
              <a:lnSpc>
                <a:spcPct val="115000"/>
              </a:lnSpc>
              <a:spcBef>
                <a:spcPts val="0"/>
              </a:spcBef>
              <a:spcAft>
                <a:spcPts val="0"/>
              </a:spcAft>
              <a:buClr>
                <a:srgbClr val="000000"/>
              </a:buClr>
              <a:buSzPts val="2400"/>
              <a:buFont typeface="Calibri"/>
              <a:buAutoNum type="arabicPeriod"/>
            </a:pPr>
            <a:r>
              <a:rPr lang="en" sz="2400" dirty="0">
                <a:solidFill>
                  <a:srgbClr val="000000"/>
                </a:solidFill>
              </a:rPr>
              <a:t>iterator()</a:t>
            </a:r>
            <a:endParaRPr sz="2400" dirty="0">
              <a:solidFill>
                <a:srgbClr val="000000"/>
              </a:solidFill>
            </a:endParaRPr>
          </a:p>
          <a:p>
            <a:pPr marL="749300" lvl="0" indent="-381000" algn="l" rtl="0">
              <a:lnSpc>
                <a:spcPct val="115000"/>
              </a:lnSpc>
              <a:spcBef>
                <a:spcPts val="0"/>
              </a:spcBef>
              <a:spcAft>
                <a:spcPts val="0"/>
              </a:spcAft>
              <a:buClr>
                <a:srgbClr val="000000"/>
              </a:buClr>
              <a:buSzPts val="2400"/>
              <a:buFont typeface="Calibri"/>
              <a:buAutoNum type="arabicPeriod"/>
            </a:pPr>
            <a:r>
              <a:rPr lang="en" sz="2400" dirty="0">
                <a:solidFill>
                  <a:srgbClr val="000000"/>
                </a:solidFill>
              </a:rPr>
              <a:t>remove(Object o)</a:t>
            </a:r>
            <a:endParaRPr sz="2400" dirty="0">
              <a:solidFill>
                <a:srgbClr val="000000"/>
              </a:solidFill>
            </a:endParaRPr>
          </a:p>
          <a:p>
            <a:pPr marL="749300" lvl="0" indent="-381000" algn="l" rtl="0">
              <a:lnSpc>
                <a:spcPct val="115000"/>
              </a:lnSpc>
              <a:spcBef>
                <a:spcPts val="0"/>
              </a:spcBef>
              <a:spcAft>
                <a:spcPts val="0"/>
              </a:spcAft>
              <a:buClr>
                <a:srgbClr val="000000"/>
              </a:buClr>
              <a:buSzPts val="2400"/>
              <a:buFont typeface="Calibri"/>
              <a:buAutoNum type="arabicPeriod"/>
            </a:pPr>
            <a:r>
              <a:rPr lang="en" sz="2400" dirty="0">
                <a:solidFill>
                  <a:srgbClr val="000000"/>
                </a:solidFill>
              </a:rPr>
              <a:t>size()</a:t>
            </a:r>
            <a:endParaRPr sz="2400" dirty="0">
              <a:solidFill>
                <a:srgbClr val="000000"/>
              </a:solidFill>
            </a:endParaRPr>
          </a:p>
          <a:p>
            <a:pPr marL="228600" lvl="0" indent="-50800" algn="l" rtl="0">
              <a:spcBef>
                <a:spcPts val="1100"/>
              </a:spcBef>
              <a:spcAft>
                <a:spcPts val="0"/>
              </a:spcAft>
              <a:buNone/>
            </a:pPr>
            <a:endParaRPr sz="2400" dirty="0">
              <a:solidFill>
                <a:srgbClr val="000000"/>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20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HashSet&lt;T&gt; - Ejemplo</a:t>
            </a:r>
            <a:endParaRPr/>
          </a:p>
        </p:txBody>
      </p:sp>
      <p:sp>
        <p:nvSpPr>
          <p:cNvPr id="2" name="Text Placeholder 1">
            <a:extLst>
              <a:ext uri="{FF2B5EF4-FFF2-40B4-BE49-F238E27FC236}">
                <a16:creationId xmlns:a16="http://schemas.microsoft.com/office/drawing/2014/main" id="{780E4E34-6BDA-4A10-9B6F-6C65EA16D8C2}"/>
              </a:ext>
            </a:extLst>
          </p:cNvPr>
          <p:cNvSpPr>
            <a:spLocks noGrp="1"/>
          </p:cNvSpPr>
          <p:nvPr>
            <p:ph type="body" idx="1"/>
          </p:nvPr>
        </p:nvSpPr>
        <p:spPr>
          <a:xfrm>
            <a:off x="3120887" y="1814300"/>
            <a:ext cx="5486400" cy="2764800"/>
          </a:xfrm>
        </p:spPr>
        <p:txBody>
          <a:bodyPr/>
          <a:lstStyle/>
          <a:p>
            <a:endParaRPr lang="es-EC" dirty="0"/>
          </a:p>
        </p:txBody>
      </p:sp>
      <p:pic>
        <p:nvPicPr>
          <p:cNvPr id="1632" name="Google Shape;1632;p203"/>
          <p:cNvPicPr preferRelativeResize="0"/>
          <p:nvPr/>
        </p:nvPicPr>
        <p:blipFill>
          <a:blip r:embed="rId3">
            <a:alphaModFix/>
          </a:blip>
          <a:stretch>
            <a:fillRect/>
          </a:stretch>
        </p:blipFill>
        <p:spPr>
          <a:xfrm>
            <a:off x="993950" y="2014751"/>
            <a:ext cx="6829425" cy="26289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636"/>
        <p:cNvGrpSpPr/>
        <p:nvPr/>
      </p:nvGrpSpPr>
      <p:grpSpPr>
        <a:xfrm>
          <a:off x="0" y="0"/>
          <a:ext cx="0" cy="0"/>
          <a:chOff x="0" y="0"/>
          <a:chExt cx="0" cy="0"/>
        </a:xfrm>
      </p:grpSpPr>
      <p:sp>
        <p:nvSpPr>
          <p:cNvPr id="1637" name="Google Shape;1637;p204"/>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HashSet vs </a:t>
            </a:r>
            <a:br>
              <a:rPr lang="en" dirty="0"/>
            </a:br>
            <a:r>
              <a:rPr lang="en" dirty="0"/>
              <a:t>TreeSet</a:t>
            </a:r>
            <a:endParaRPr dirty="0"/>
          </a:p>
        </p:txBody>
      </p:sp>
      <p:pic>
        <p:nvPicPr>
          <p:cNvPr id="1639" name="Google Shape;1639;p204"/>
          <p:cNvPicPr preferRelativeResize="0"/>
          <p:nvPr/>
        </p:nvPicPr>
        <p:blipFill rotWithShape="1">
          <a:blip r:embed="rId3">
            <a:alphaModFix/>
          </a:blip>
          <a:srcRect t="32400"/>
          <a:stretch/>
        </p:blipFill>
        <p:spPr>
          <a:xfrm>
            <a:off x="276548" y="1486894"/>
            <a:ext cx="8782599" cy="346160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05"/>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HashSet vs </a:t>
            </a:r>
            <a:br>
              <a:rPr lang="en" dirty="0"/>
            </a:br>
            <a:r>
              <a:rPr lang="en" dirty="0"/>
              <a:t>TreeSet</a:t>
            </a:r>
            <a:endParaRPr dirty="0"/>
          </a:p>
        </p:txBody>
      </p:sp>
      <p:pic>
        <p:nvPicPr>
          <p:cNvPr id="1646" name="Google Shape;1646;p205"/>
          <p:cNvPicPr preferRelativeResize="0"/>
          <p:nvPr/>
        </p:nvPicPr>
        <p:blipFill rotWithShape="1">
          <a:blip r:embed="rId3">
            <a:alphaModFix/>
          </a:blip>
          <a:srcRect t="22934"/>
          <a:stretch/>
        </p:blipFill>
        <p:spPr>
          <a:xfrm>
            <a:off x="1103906" y="1441657"/>
            <a:ext cx="7351050" cy="31866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Tipos de datos compuestos</a:t>
            </a:r>
            <a:endParaRPr/>
          </a:p>
        </p:txBody>
      </p:sp>
      <p:sp>
        <p:nvSpPr>
          <p:cNvPr id="292" name="Google Shape;292;p32"/>
          <p:cNvSpPr txBox="1">
            <a:spLocks noGrp="1"/>
          </p:cNvSpPr>
          <p:nvPr>
            <p:ph type="body" idx="1"/>
          </p:nvPr>
        </p:nvSpPr>
        <p:spPr>
          <a:xfrm>
            <a:off x="176100" y="2061700"/>
            <a:ext cx="8512500" cy="2362800"/>
          </a:xfrm>
          <a:prstGeom prst="rect">
            <a:avLst/>
          </a:prstGeom>
        </p:spPr>
        <p:txBody>
          <a:bodyPr spcFirstLastPara="1" wrap="square" lIns="0" tIns="0" rIns="0" bIns="0" anchor="t" anchorCtr="0">
            <a:noAutofit/>
          </a:bodyPr>
          <a:lstStyle/>
          <a:p>
            <a:pPr marL="177800" lvl="0" indent="-215900" algn="l" rtl="0">
              <a:lnSpc>
                <a:spcPct val="90000"/>
              </a:lnSpc>
              <a:spcBef>
                <a:spcPts val="0"/>
              </a:spcBef>
              <a:spcAft>
                <a:spcPts val="0"/>
              </a:spcAft>
              <a:buClr>
                <a:srgbClr val="002060"/>
              </a:buClr>
              <a:buSzPts val="2800"/>
              <a:buFont typeface="Arial"/>
              <a:buChar char="•"/>
            </a:pPr>
            <a:r>
              <a:rPr lang="en" sz="2800" dirty="0">
                <a:solidFill>
                  <a:schemeClr val="dk1"/>
                </a:solidFill>
                <a:latin typeface="Calibri"/>
                <a:ea typeface="Calibri"/>
                <a:cs typeface="Calibri"/>
                <a:sym typeface="Calibri"/>
              </a:rPr>
              <a:t>Tipos complejos o compuestos (poseen sus propios métodos)</a:t>
            </a:r>
            <a:endParaRPr sz="2800" dirty="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String : crear cadenas de caracteres</a:t>
            </a:r>
            <a:endParaRPr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Scanner : leer entrada de datos por teclado</a:t>
            </a:r>
            <a:endParaRPr dirty="0">
              <a:solidFill>
                <a:schemeClr val="dk1"/>
              </a:solidFill>
              <a:latin typeface="Calibri"/>
              <a:ea typeface="Calibri"/>
              <a:cs typeface="Calibri"/>
              <a:sym typeface="Calibri"/>
            </a:endParaRPr>
          </a:p>
          <a:p>
            <a:pPr marL="520700" lvl="1" indent="-215900" algn="l" rtl="0">
              <a:lnSpc>
                <a:spcPct val="90000"/>
              </a:lnSpc>
              <a:spcBef>
                <a:spcPts val="500"/>
              </a:spcBef>
              <a:spcAft>
                <a:spcPts val="0"/>
              </a:spcAft>
              <a:buClr>
                <a:srgbClr val="1E4E79"/>
              </a:buClr>
              <a:buSzPts val="2400"/>
              <a:buFont typeface="Arial"/>
              <a:buChar char="•"/>
            </a:pPr>
            <a:r>
              <a:rPr lang="en" dirty="0">
                <a:solidFill>
                  <a:schemeClr val="dk1"/>
                </a:solidFill>
                <a:latin typeface="Calibri"/>
                <a:ea typeface="Calibri"/>
                <a:cs typeface="Calibri"/>
                <a:sym typeface="Calibri"/>
              </a:rPr>
              <a:t>La Clase ArrayList : creación de arreglos dinámicos</a:t>
            </a:r>
            <a:endParaRPr sz="2100" dirty="0">
              <a:solidFill>
                <a:schemeClr val="dk1"/>
              </a:solidFill>
              <a:latin typeface="Calibri"/>
              <a:ea typeface="Calibri"/>
              <a:cs typeface="Calibri"/>
              <a:sym typeface="Calibri"/>
            </a:endParaRPr>
          </a:p>
        </p:txBody>
      </p:sp>
      <p:sp>
        <p:nvSpPr>
          <p:cNvPr id="293" name="Google Shape;293;p3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20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Interfaz Map&lt;K,V&gt;</a:t>
            </a:r>
            <a:endParaRPr/>
          </a:p>
        </p:txBody>
      </p:sp>
      <p:sp>
        <p:nvSpPr>
          <p:cNvPr id="1652" name="Google Shape;1652;p206"/>
          <p:cNvSpPr txBox="1">
            <a:spLocks noGrp="1"/>
          </p:cNvSpPr>
          <p:nvPr>
            <p:ph type="body" idx="1"/>
          </p:nvPr>
        </p:nvSpPr>
        <p:spPr>
          <a:xfrm>
            <a:off x="0" y="1909300"/>
            <a:ext cx="8686800"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La interfaz Map define el tipo de datos que representa pares &lt;clave,valor&gt;</a:t>
            </a:r>
            <a:endParaRPr dirty="0"/>
          </a:p>
          <a:p>
            <a:pPr marL="914400" lvl="1" indent="-381000" algn="l" rtl="0">
              <a:spcBef>
                <a:spcPts val="0"/>
              </a:spcBef>
              <a:spcAft>
                <a:spcPts val="0"/>
              </a:spcAft>
              <a:buSzPts val="2400"/>
              <a:buChar char="•"/>
            </a:pPr>
            <a:r>
              <a:rPr lang="en" dirty="0"/>
              <a:t>Un mapa no puede tener claves duplicadas. </a:t>
            </a:r>
            <a:endParaRPr dirty="0"/>
          </a:p>
          <a:p>
            <a:pPr marL="914400" lvl="1" indent="-381000" algn="l" rtl="0">
              <a:spcBef>
                <a:spcPts val="0"/>
              </a:spcBef>
              <a:spcAft>
                <a:spcPts val="0"/>
              </a:spcAft>
              <a:buSzPts val="2400"/>
              <a:buChar char="•"/>
            </a:pPr>
            <a:r>
              <a:rPr lang="en" dirty="0"/>
              <a:t>Cada clave sólo puede tener un valor asociado.</a:t>
            </a:r>
            <a:endParaRPr dirty="0"/>
          </a:p>
          <a:p>
            <a:pPr marL="914400" lvl="1" indent="-381000" algn="l" rtl="0">
              <a:spcBef>
                <a:spcPts val="0"/>
              </a:spcBef>
              <a:spcAft>
                <a:spcPts val="0"/>
              </a:spcAft>
              <a:buSzPts val="2400"/>
              <a:buChar char="•"/>
            </a:pPr>
            <a:r>
              <a:rPr lang="en" dirty="0"/>
              <a:t>Clave y valor juntos constituyen una entrada.</a:t>
            </a:r>
            <a:endParaRPr dirty="0"/>
          </a:p>
        </p:txBody>
      </p:sp>
      <p:pic>
        <p:nvPicPr>
          <p:cNvPr id="1653" name="Google Shape;1653;p206"/>
          <p:cNvPicPr preferRelativeResize="0"/>
          <p:nvPr/>
        </p:nvPicPr>
        <p:blipFill>
          <a:blip r:embed="rId3">
            <a:alphaModFix/>
          </a:blip>
          <a:stretch>
            <a:fillRect/>
          </a:stretch>
        </p:blipFill>
        <p:spPr>
          <a:xfrm>
            <a:off x="6982401" y="907100"/>
            <a:ext cx="1972650" cy="130795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20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Interfaz Map&lt;K,V&gt;</a:t>
            </a:r>
            <a:endParaRPr/>
          </a:p>
        </p:txBody>
      </p:sp>
      <p:sp>
        <p:nvSpPr>
          <p:cNvPr id="1659" name="Google Shape;1659;p207"/>
          <p:cNvSpPr txBox="1">
            <a:spLocks noGrp="1"/>
          </p:cNvSpPr>
          <p:nvPr>
            <p:ph type="body" idx="1"/>
          </p:nvPr>
        </p:nvSpPr>
        <p:spPr>
          <a:xfrm>
            <a:off x="457200" y="1909300"/>
            <a:ext cx="8229600"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Un mapa no es una colección, sin embargo contiene distintas colecciones: </a:t>
            </a:r>
            <a:endParaRPr dirty="0"/>
          </a:p>
          <a:p>
            <a:pPr marL="914400" lvl="1" indent="-381000" algn="l" rtl="0">
              <a:spcBef>
                <a:spcPts val="0"/>
              </a:spcBef>
              <a:spcAft>
                <a:spcPts val="0"/>
              </a:spcAft>
              <a:buSzPts val="2400"/>
              <a:buChar char="•"/>
            </a:pPr>
            <a:r>
              <a:rPr lang="en" dirty="0"/>
              <a:t>Conjunto de claves (Set) </a:t>
            </a:r>
            <a:endParaRPr dirty="0"/>
          </a:p>
          <a:p>
            <a:pPr marL="914400" lvl="1" indent="-381000" algn="l" rtl="0">
              <a:spcBef>
                <a:spcPts val="0"/>
              </a:spcBef>
              <a:spcAft>
                <a:spcPts val="0"/>
              </a:spcAft>
              <a:buSzPts val="2400"/>
              <a:buChar char="•"/>
            </a:pPr>
            <a:r>
              <a:rPr lang="en" dirty="0"/>
              <a:t>Colección de valores (Collection) </a:t>
            </a:r>
            <a:endParaRPr dirty="0"/>
          </a:p>
          <a:p>
            <a:pPr marL="914400" lvl="1" indent="-381000" algn="l" rtl="0">
              <a:spcBef>
                <a:spcPts val="0"/>
              </a:spcBef>
              <a:spcAft>
                <a:spcPts val="0"/>
              </a:spcAft>
              <a:buSzPts val="2400"/>
              <a:buChar char="•"/>
            </a:pPr>
            <a:r>
              <a:rPr lang="en" dirty="0"/>
              <a:t>Conjunto de pares (Map.Entry)  </a:t>
            </a:r>
            <a:endParaRPr dirty="0"/>
          </a:p>
          <a:p>
            <a:pPr marL="457200" lvl="0" indent="-406400" algn="l" rtl="0">
              <a:spcBef>
                <a:spcPts val="0"/>
              </a:spcBef>
              <a:spcAft>
                <a:spcPts val="0"/>
              </a:spcAft>
              <a:buSzPts val="2800"/>
              <a:buChar char="•"/>
            </a:pPr>
            <a:r>
              <a:rPr lang="en" dirty="0"/>
              <a:t>Implementaciones HashMap y TreeMap</a:t>
            </a:r>
            <a:endParaRPr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208"/>
          <p:cNvSpPr txBox="1">
            <a:spLocks noGrp="1"/>
          </p:cNvSpPr>
          <p:nvPr>
            <p:ph type="title" idx="4294967295"/>
          </p:nvPr>
        </p:nvSpPr>
        <p:spPr>
          <a:xfrm>
            <a:off x="0" y="0"/>
            <a:ext cx="5486400" cy="13974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Interfaz Map&lt;K,V&gt;</a:t>
            </a:r>
            <a:endParaRPr dirty="0"/>
          </a:p>
        </p:txBody>
      </p:sp>
      <p:pic>
        <p:nvPicPr>
          <p:cNvPr id="1666" name="Google Shape;1666;p208"/>
          <p:cNvPicPr preferRelativeResize="0"/>
          <p:nvPr/>
        </p:nvPicPr>
        <p:blipFill>
          <a:blip r:embed="rId3">
            <a:alphaModFix/>
          </a:blip>
          <a:stretch>
            <a:fillRect/>
          </a:stretch>
        </p:blipFill>
        <p:spPr>
          <a:xfrm>
            <a:off x="1547400" y="1397483"/>
            <a:ext cx="6049200" cy="348057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209"/>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SortedMap&lt;K,V&gt;</a:t>
            </a:r>
            <a:endParaRPr/>
          </a:p>
        </p:txBody>
      </p:sp>
      <p:sp>
        <p:nvSpPr>
          <p:cNvPr id="1672" name="Google Shape;1672;p209"/>
          <p:cNvSpPr txBox="1">
            <a:spLocks noGrp="1"/>
          </p:cNvSpPr>
          <p:nvPr>
            <p:ph type="body" idx="4294967295"/>
          </p:nvPr>
        </p:nvSpPr>
        <p:spPr>
          <a:xfrm>
            <a:off x="0" y="1359673"/>
            <a:ext cx="8551863" cy="3313927"/>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La interfaz java.util.SortedMap&lt;K,V&gt; extiende Map&lt;K,V&gt; para proporcionar la funcionalidad para correspondencias con claves ordenadas. </a:t>
            </a:r>
            <a:endParaRPr dirty="0"/>
          </a:p>
          <a:p>
            <a:pPr marL="457200" lvl="0" indent="-406400" algn="l" rtl="0">
              <a:spcBef>
                <a:spcPts val="0"/>
              </a:spcBef>
              <a:spcAft>
                <a:spcPts val="0"/>
              </a:spcAft>
              <a:buSzPts val="2800"/>
              <a:buChar char="•"/>
            </a:pPr>
            <a:r>
              <a:rPr lang="en" dirty="0"/>
              <a:t>El orden utilizado es: </a:t>
            </a:r>
            <a:endParaRPr dirty="0"/>
          </a:p>
          <a:p>
            <a:pPr marL="914400" lvl="1" indent="-381000" algn="l" rtl="0">
              <a:spcBef>
                <a:spcPts val="0"/>
              </a:spcBef>
              <a:spcAft>
                <a:spcPts val="0"/>
              </a:spcAft>
              <a:buSzPts val="2400"/>
              <a:buChar char="•"/>
            </a:pPr>
            <a:r>
              <a:rPr lang="en" dirty="0"/>
              <a:t>El orden natural. </a:t>
            </a:r>
            <a:endParaRPr dirty="0"/>
          </a:p>
          <a:p>
            <a:pPr marL="914400" lvl="1" indent="-381000" algn="l" rtl="0">
              <a:spcBef>
                <a:spcPts val="0"/>
              </a:spcBef>
              <a:spcAft>
                <a:spcPts val="0"/>
              </a:spcAft>
              <a:buSzPts val="2400"/>
              <a:buChar char="•"/>
            </a:pPr>
            <a:r>
              <a:rPr lang="en" dirty="0"/>
              <a:t>El orden alternativo proporcionado como parámetro Comparator&lt;T&gt; en el constructor de la clase que implemente esta interfaz.</a:t>
            </a:r>
            <a:endParaRPr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1676"/>
        <p:cNvGrpSpPr/>
        <p:nvPr/>
      </p:nvGrpSpPr>
      <p:grpSpPr>
        <a:xfrm>
          <a:off x="0" y="0"/>
          <a:ext cx="0" cy="0"/>
          <a:chOff x="0" y="0"/>
          <a:chExt cx="0" cy="0"/>
        </a:xfrm>
      </p:grpSpPr>
      <p:sp>
        <p:nvSpPr>
          <p:cNvPr id="1677" name="Google Shape;1677;p21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SortedMap&lt;K,V&gt; - métodos</a:t>
            </a:r>
            <a:endParaRPr/>
          </a:p>
        </p:txBody>
      </p:sp>
      <p:sp>
        <p:nvSpPr>
          <p:cNvPr id="2" name="Text Placeholder 1">
            <a:extLst>
              <a:ext uri="{FF2B5EF4-FFF2-40B4-BE49-F238E27FC236}">
                <a16:creationId xmlns:a16="http://schemas.microsoft.com/office/drawing/2014/main" id="{0F57D6AC-6054-4F7F-8674-8A9F8A563DBF}"/>
              </a:ext>
            </a:extLst>
          </p:cNvPr>
          <p:cNvSpPr>
            <a:spLocks noGrp="1"/>
          </p:cNvSpPr>
          <p:nvPr>
            <p:ph type="body" idx="1"/>
          </p:nvPr>
        </p:nvSpPr>
        <p:spPr/>
        <p:txBody>
          <a:bodyPr/>
          <a:lstStyle/>
          <a:p>
            <a:endParaRPr lang="es-EC"/>
          </a:p>
        </p:txBody>
      </p:sp>
      <p:pic>
        <p:nvPicPr>
          <p:cNvPr id="1679" name="Google Shape;1679;p210"/>
          <p:cNvPicPr preferRelativeResize="0"/>
          <p:nvPr/>
        </p:nvPicPr>
        <p:blipFill>
          <a:blip r:embed="rId3">
            <a:alphaModFix/>
          </a:blip>
          <a:stretch>
            <a:fillRect/>
          </a:stretch>
        </p:blipFill>
        <p:spPr>
          <a:xfrm>
            <a:off x="1047750" y="1770738"/>
            <a:ext cx="7467600" cy="265747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211"/>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HashMap&lt;K,V&gt;</a:t>
            </a:r>
            <a:endParaRPr/>
          </a:p>
        </p:txBody>
      </p:sp>
      <p:sp>
        <p:nvSpPr>
          <p:cNvPr id="1685" name="Google Shape;1685;p211"/>
          <p:cNvSpPr txBox="1">
            <a:spLocks noGrp="1"/>
          </p:cNvSpPr>
          <p:nvPr>
            <p:ph type="body" idx="4294967295"/>
          </p:nvPr>
        </p:nvSpPr>
        <p:spPr>
          <a:xfrm>
            <a:off x="373711" y="1375575"/>
            <a:ext cx="8770289" cy="3298025"/>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Proporciona una implementación de la interfaz Map basada en una tabla hash</a:t>
            </a:r>
            <a:endParaRPr dirty="0"/>
          </a:p>
          <a:p>
            <a:pPr marL="457200" lvl="0" indent="-406400" algn="l" rtl="0">
              <a:spcBef>
                <a:spcPts val="0"/>
              </a:spcBef>
              <a:spcAft>
                <a:spcPts val="0"/>
              </a:spcAft>
              <a:buSzPts val="2800"/>
              <a:buChar char="•"/>
            </a:pPr>
            <a:r>
              <a:rPr lang="en" dirty="0"/>
              <a:t>Constructores:</a:t>
            </a:r>
            <a:endParaRPr dirty="0"/>
          </a:p>
          <a:p>
            <a:pPr marL="914400" lvl="1" indent="-381000" algn="l" rtl="0">
              <a:spcBef>
                <a:spcPts val="0"/>
              </a:spcBef>
              <a:spcAft>
                <a:spcPts val="0"/>
              </a:spcAft>
              <a:buSzPts val="2400"/>
              <a:buChar char="•"/>
            </a:pPr>
            <a:r>
              <a:rPr lang="en" dirty="0"/>
              <a:t>Sin argumentos o con un mapa como parámetro. </a:t>
            </a:r>
            <a:endParaRPr dirty="0"/>
          </a:p>
          <a:p>
            <a:pPr marL="1371600" lvl="2" indent="-355600" algn="l" rtl="0">
              <a:spcBef>
                <a:spcPts val="0"/>
              </a:spcBef>
              <a:spcAft>
                <a:spcPts val="0"/>
              </a:spcAft>
              <a:buSzPts val="2000"/>
              <a:buChar char="•"/>
            </a:pPr>
            <a:r>
              <a:rPr lang="en" sz="1000" dirty="0">
                <a:highlight>
                  <a:srgbClr val="FFFFFF"/>
                </a:highlight>
                <a:latin typeface="Verdana"/>
                <a:ea typeface="Verdana"/>
                <a:cs typeface="Verdana"/>
                <a:sym typeface="Verdana"/>
              </a:rPr>
              <a:t>HashMap() </a:t>
            </a:r>
            <a:endParaRPr sz="1000" dirty="0">
              <a:highlight>
                <a:srgbClr val="FFFFFF"/>
              </a:highlight>
              <a:latin typeface="Verdana"/>
              <a:ea typeface="Verdana"/>
              <a:cs typeface="Verdana"/>
              <a:sym typeface="Verdana"/>
            </a:endParaRPr>
          </a:p>
          <a:p>
            <a:pPr marL="1371600" lvl="2" indent="-355600" algn="l" rtl="0">
              <a:spcBef>
                <a:spcPts val="0"/>
              </a:spcBef>
              <a:spcAft>
                <a:spcPts val="0"/>
              </a:spcAft>
              <a:buSzPts val="2000"/>
              <a:buChar char="•"/>
            </a:pPr>
            <a:r>
              <a:rPr lang="en" sz="1000" dirty="0">
                <a:highlight>
                  <a:srgbClr val="FFFFFF"/>
                </a:highlight>
                <a:latin typeface="Verdana"/>
                <a:ea typeface="Verdana"/>
                <a:cs typeface="Verdana"/>
                <a:sym typeface="Verdana"/>
              </a:rPr>
              <a:t>HashMap(Map m)</a:t>
            </a:r>
            <a:endParaRPr dirty="0"/>
          </a:p>
          <a:p>
            <a:pPr marL="914400" lvl="1" indent="-381000" algn="l" rtl="0">
              <a:spcBef>
                <a:spcPts val="0"/>
              </a:spcBef>
              <a:spcAft>
                <a:spcPts val="0"/>
              </a:spcAft>
              <a:buSzPts val="2400"/>
              <a:buChar char="•"/>
            </a:pPr>
            <a:r>
              <a:rPr lang="en" dirty="0"/>
              <a:t>Con capacidad y factor de carga. </a:t>
            </a:r>
            <a:endParaRPr dirty="0"/>
          </a:p>
          <a:p>
            <a:pPr marL="1371600" lvl="2" indent="-355600" algn="l" rtl="0">
              <a:spcBef>
                <a:spcPts val="0"/>
              </a:spcBef>
              <a:spcAft>
                <a:spcPts val="0"/>
              </a:spcAft>
              <a:buSzPts val="2000"/>
              <a:buChar char="•"/>
            </a:pPr>
            <a:r>
              <a:rPr lang="en" sz="1000" dirty="0">
                <a:highlight>
                  <a:srgbClr val="FFFFFF"/>
                </a:highlight>
                <a:latin typeface="Verdana"/>
                <a:ea typeface="Verdana"/>
                <a:cs typeface="Verdana"/>
                <a:sym typeface="Verdana"/>
              </a:rPr>
              <a:t>HashMap(int capacity)</a:t>
            </a:r>
            <a:endParaRPr sz="1000" dirty="0">
              <a:highlight>
                <a:srgbClr val="FFFFFF"/>
              </a:highlight>
              <a:latin typeface="Verdana"/>
              <a:ea typeface="Verdana"/>
              <a:cs typeface="Verdana"/>
              <a:sym typeface="Verdana"/>
            </a:endParaRPr>
          </a:p>
          <a:p>
            <a:pPr marL="1371600" lvl="2" indent="-292100" algn="l" rtl="0">
              <a:spcBef>
                <a:spcPts val="0"/>
              </a:spcBef>
              <a:spcAft>
                <a:spcPts val="0"/>
              </a:spcAft>
              <a:buSzPts val="1000"/>
              <a:buFont typeface="Verdana"/>
              <a:buChar char="•"/>
            </a:pPr>
            <a:r>
              <a:rPr lang="en" sz="1000" dirty="0">
                <a:highlight>
                  <a:srgbClr val="EFF1EB"/>
                </a:highlight>
                <a:latin typeface="Verdana"/>
                <a:ea typeface="Verdana"/>
                <a:cs typeface="Verdana"/>
                <a:sym typeface="Verdana"/>
              </a:rPr>
              <a:t>HashMap(int capacity, float loadFactor)</a:t>
            </a:r>
            <a:endParaRPr sz="1000" dirty="0">
              <a:highlight>
                <a:srgbClr val="FFFFFF"/>
              </a:highlight>
              <a:latin typeface="Verdana"/>
              <a:ea typeface="Verdana"/>
              <a:cs typeface="Verdana"/>
              <a:sym typeface="Verdan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212"/>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HashMap&lt;K,V&gt; -</a:t>
            </a:r>
            <a:br>
              <a:rPr lang="en" dirty="0"/>
            </a:br>
            <a:r>
              <a:rPr lang="en" dirty="0"/>
              <a:t> métodos</a:t>
            </a:r>
            <a:endParaRPr dirty="0"/>
          </a:p>
        </p:txBody>
      </p:sp>
      <p:graphicFrame>
        <p:nvGraphicFramePr>
          <p:cNvPr id="1691" name="Google Shape;1691;p212"/>
          <p:cNvGraphicFramePr/>
          <p:nvPr>
            <p:extLst>
              <p:ext uri="{D42A27DB-BD31-4B8C-83A1-F6EECF244321}">
                <p14:modId xmlns:p14="http://schemas.microsoft.com/office/powerpoint/2010/main" val="164748276"/>
              </p:ext>
            </p:extLst>
          </p:nvPr>
        </p:nvGraphicFramePr>
        <p:xfrm>
          <a:off x="952500" y="1761486"/>
          <a:ext cx="7239000" cy="3120614"/>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2552368">
                <a:tc>
                  <a:txBody>
                    <a:bodyPr/>
                    <a:lstStyle/>
                    <a:p>
                      <a:pPr marL="749300" lvl="0" indent="-342900" algn="l" rtl="0">
                        <a:lnSpc>
                          <a:spcPct val="115000"/>
                        </a:lnSpc>
                        <a:spcBef>
                          <a:spcPts val="0"/>
                        </a:spcBef>
                        <a:spcAft>
                          <a:spcPts val="0"/>
                        </a:spcAft>
                        <a:buClr>
                          <a:srgbClr val="666666"/>
                        </a:buClr>
                        <a:buSzPts val="1800"/>
                        <a:buFont typeface="Source Sans Pro"/>
                        <a:buChar char="●"/>
                      </a:pPr>
                      <a:r>
                        <a:rPr lang="en" sz="1800">
                          <a:solidFill>
                            <a:srgbClr val="666666"/>
                          </a:solidFill>
                          <a:latin typeface="Source Sans Pro"/>
                          <a:ea typeface="Source Sans Pro"/>
                          <a:cs typeface="Source Sans Pro"/>
                          <a:sym typeface="Source Sans Pro"/>
                        </a:rPr>
                        <a:t>clear()</a:t>
                      </a:r>
                      <a:endParaRPr sz="180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a:solidFill>
                            <a:srgbClr val="666666"/>
                          </a:solidFill>
                          <a:latin typeface="Source Sans Pro"/>
                          <a:ea typeface="Source Sans Pro"/>
                          <a:cs typeface="Source Sans Pro"/>
                          <a:sym typeface="Source Sans Pro"/>
                        </a:rPr>
                        <a:t>clone()</a:t>
                      </a:r>
                      <a:endParaRPr sz="180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a:solidFill>
                            <a:srgbClr val="666666"/>
                          </a:solidFill>
                          <a:latin typeface="Source Sans Pro"/>
                          <a:ea typeface="Source Sans Pro"/>
                          <a:cs typeface="Source Sans Pro"/>
                          <a:sym typeface="Source Sans Pro"/>
                        </a:rPr>
                        <a:t>containsKey(Object key)</a:t>
                      </a:r>
                      <a:endParaRPr sz="180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a:solidFill>
                            <a:srgbClr val="666666"/>
                          </a:solidFill>
                          <a:latin typeface="Source Sans Pro"/>
                          <a:ea typeface="Source Sans Pro"/>
                          <a:cs typeface="Source Sans Pro"/>
                          <a:sym typeface="Source Sans Pro"/>
                        </a:rPr>
                        <a:t>containsValue(Object value)</a:t>
                      </a:r>
                      <a:endParaRPr sz="180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a:solidFill>
                            <a:srgbClr val="666666"/>
                          </a:solidFill>
                          <a:latin typeface="Source Sans Pro"/>
                          <a:ea typeface="Source Sans Pro"/>
                          <a:cs typeface="Source Sans Pro"/>
                          <a:sym typeface="Source Sans Pro"/>
                        </a:rPr>
                        <a:t>entrySet()</a:t>
                      </a:r>
                      <a:endParaRPr sz="180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a:solidFill>
                            <a:srgbClr val="666666"/>
                          </a:solidFill>
                          <a:latin typeface="Source Sans Pro"/>
                          <a:ea typeface="Source Sans Pro"/>
                          <a:cs typeface="Source Sans Pro"/>
                          <a:sym typeface="Source Sans Pro"/>
                        </a:rPr>
                        <a:t>get(Object key)</a:t>
                      </a:r>
                      <a:endParaRPr sz="180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a:solidFill>
                            <a:srgbClr val="666666"/>
                          </a:solidFill>
                          <a:latin typeface="Source Sans Pro"/>
                          <a:ea typeface="Source Sans Pro"/>
                          <a:cs typeface="Source Sans Pro"/>
                          <a:sym typeface="Source Sans Pro"/>
                        </a:rPr>
                        <a:t>isEmpty()</a:t>
                      </a:r>
                      <a:endParaRPr sz="1800">
                        <a:solidFill>
                          <a:srgbClr val="666666"/>
                        </a:solidFill>
                        <a:latin typeface="Source Sans Pro"/>
                        <a:ea typeface="Source Sans Pro"/>
                        <a:cs typeface="Source Sans Pro"/>
                        <a:sym typeface="Source Sans Pro"/>
                      </a:endParaRPr>
                    </a:p>
                    <a:p>
                      <a:pPr marL="0" lvl="0" indent="0" algn="l" rtl="0">
                        <a:spcBef>
                          <a:spcPts val="1100"/>
                        </a:spcBef>
                        <a:spcAft>
                          <a:spcPts val="0"/>
                        </a:spcAft>
                        <a:buNone/>
                      </a:pPr>
                      <a:endParaRPr sz="1800"/>
                    </a:p>
                  </a:txBody>
                  <a:tcPr marL="91425" marR="91425" marT="91425" marB="91425"/>
                </a:tc>
                <a:tc>
                  <a:txBody>
                    <a:bodyPr/>
                    <a:lstStyle/>
                    <a:p>
                      <a:pPr marL="749300" lvl="0" indent="-342900" algn="l" rtl="0">
                        <a:lnSpc>
                          <a:spcPct val="115000"/>
                        </a:lnSpc>
                        <a:spcBef>
                          <a:spcPts val="0"/>
                        </a:spcBef>
                        <a:spcAft>
                          <a:spcPts val="0"/>
                        </a:spcAft>
                        <a:buClr>
                          <a:srgbClr val="666666"/>
                        </a:buClr>
                        <a:buSzPts val="1800"/>
                        <a:buFont typeface="Source Sans Pro"/>
                        <a:buChar char="●"/>
                      </a:pPr>
                      <a:r>
                        <a:rPr lang="en" sz="1800" dirty="0">
                          <a:solidFill>
                            <a:srgbClr val="666666"/>
                          </a:solidFill>
                          <a:latin typeface="Source Sans Pro"/>
                          <a:ea typeface="Source Sans Pro"/>
                          <a:cs typeface="Source Sans Pro"/>
                          <a:sym typeface="Source Sans Pro"/>
                        </a:rPr>
                        <a:t>keySet()</a:t>
                      </a:r>
                      <a:endParaRPr sz="1800" dirty="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dirty="0">
                          <a:solidFill>
                            <a:srgbClr val="666666"/>
                          </a:solidFill>
                          <a:latin typeface="Source Sans Pro"/>
                          <a:ea typeface="Source Sans Pro"/>
                          <a:cs typeface="Source Sans Pro"/>
                          <a:sym typeface="Source Sans Pro"/>
                        </a:rPr>
                        <a:t>put(K key, V value)</a:t>
                      </a:r>
                      <a:endParaRPr sz="1800" dirty="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dirty="0">
                          <a:solidFill>
                            <a:srgbClr val="666666"/>
                          </a:solidFill>
                          <a:latin typeface="Source Sans Pro"/>
                          <a:ea typeface="Source Sans Pro"/>
                          <a:cs typeface="Source Sans Pro"/>
                          <a:sym typeface="Source Sans Pro"/>
                        </a:rPr>
                        <a:t>putAll(Map m)</a:t>
                      </a:r>
                      <a:endParaRPr sz="1800" dirty="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dirty="0">
                          <a:solidFill>
                            <a:srgbClr val="666666"/>
                          </a:solidFill>
                          <a:latin typeface="Source Sans Pro"/>
                          <a:ea typeface="Source Sans Pro"/>
                          <a:cs typeface="Source Sans Pro"/>
                          <a:sym typeface="Source Sans Pro"/>
                        </a:rPr>
                        <a:t>remove(Object key)</a:t>
                      </a:r>
                      <a:endParaRPr sz="1800" dirty="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dirty="0">
                          <a:solidFill>
                            <a:srgbClr val="666666"/>
                          </a:solidFill>
                          <a:latin typeface="Source Sans Pro"/>
                          <a:ea typeface="Source Sans Pro"/>
                          <a:cs typeface="Source Sans Pro"/>
                          <a:sym typeface="Source Sans Pro"/>
                        </a:rPr>
                        <a:t>size()</a:t>
                      </a:r>
                      <a:endParaRPr sz="1800" dirty="0">
                        <a:solidFill>
                          <a:srgbClr val="666666"/>
                        </a:solidFill>
                        <a:latin typeface="Source Sans Pro"/>
                        <a:ea typeface="Source Sans Pro"/>
                        <a:cs typeface="Source Sans Pro"/>
                        <a:sym typeface="Source Sans Pro"/>
                      </a:endParaRPr>
                    </a:p>
                    <a:p>
                      <a:pPr marL="749300" lvl="0" indent="-342900" algn="l" rtl="0">
                        <a:lnSpc>
                          <a:spcPct val="115000"/>
                        </a:lnSpc>
                        <a:spcBef>
                          <a:spcPts val="0"/>
                        </a:spcBef>
                        <a:spcAft>
                          <a:spcPts val="0"/>
                        </a:spcAft>
                        <a:buClr>
                          <a:srgbClr val="666666"/>
                        </a:buClr>
                        <a:buSzPts val="1800"/>
                        <a:buFont typeface="Source Sans Pro"/>
                        <a:buChar char="●"/>
                      </a:pPr>
                      <a:r>
                        <a:rPr lang="en" sz="1800" dirty="0">
                          <a:solidFill>
                            <a:srgbClr val="666666"/>
                          </a:solidFill>
                          <a:latin typeface="Source Sans Pro"/>
                          <a:ea typeface="Source Sans Pro"/>
                          <a:cs typeface="Source Sans Pro"/>
                          <a:sym typeface="Source Sans Pro"/>
                        </a:rPr>
                        <a:t>values()</a:t>
                      </a:r>
                      <a:endParaRPr sz="1800" dirty="0">
                        <a:solidFill>
                          <a:srgbClr val="666666"/>
                        </a:solidFill>
                        <a:latin typeface="Source Sans Pro"/>
                        <a:ea typeface="Source Sans Pro"/>
                        <a:cs typeface="Source Sans Pro"/>
                        <a:sym typeface="Source Sans Pro"/>
                      </a:endParaRPr>
                    </a:p>
                    <a:p>
                      <a:pPr marL="0" lvl="0" indent="0" algn="l" rtl="0">
                        <a:spcBef>
                          <a:spcPts val="1100"/>
                        </a:spcBef>
                        <a:spcAft>
                          <a:spcPts val="0"/>
                        </a:spcAft>
                        <a:buNone/>
                      </a:pPr>
                      <a:endParaRPr sz="1800"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213"/>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HashMap&lt;K,V&gt; - Ejemplo</a:t>
            </a:r>
            <a:endParaRPr/>
          </a:p>
        </p:txBody>
      </p:sp>
      <p:pic>
        <p:nvPicPr>
          <p:cNvPr id="1698" name="Google Shape;1698;p213"/>
          <p:cNvPicPr preferRelativeResize="0"/>
          <p:nvPr/>
        </p:nvPicPr>
        <p:blipFill>
          <a:blip r:embed="rId3">
            <a:alphaModFix/>
          </a:blip>
          <a:stretch>
            <a:fillRect/>
          </a:stretch>
        </p:blipFill>
        <p:spPr>
          <a:xfrm>
            <a:off x="2034262" y="1343897"/>
            <a:ext cx="5075475" cy="34805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214"/>
          <p:cNvSpPr txBox="1">
            <a:spLocks noGrp="1"/>
          </p:cNvSpPr>
          <p:nvPr>
            <p:ph type="title" idx="4294967295"/>
          </p:nvPr>
        </p:nvSpPr>
        <p:spPr>
          <a:xfrm>
            <a:off x="79513" y="-437357"/>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TreeMap&lt;K,V&gt;</a:t>
            </a:r>
            <a:endParaRPr/>
          </a:p>
        </p:txBody>
      </p:sp>
      <p:sp>
        <p:nvSpPr>
          <p:cNvPr id="1704" name="Google Shape;1704;p214"/>
          <p:cNvSpPr txBox="1">
            <a:spLocks noGrp="1"/>
          </p:cNvSpPr>
          <p:nvPr>
            <p:ph type="body" idx="4294967295"/>
          </p:nvPr>
        </p:nvSpPr>
        <p:spPr>
          <a:xfrm>
            <a:off x="0" y="1377157"/>
            <a:ext cx="9072438" cy="3296444"/>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sz="2400" dirty="0"/>
              <a:t>proporciona una implementación de SortedMap: Almacena los datos en un árbol binario equilibrado ordenado. </a:t>
            </a:r>
            <a:endParaRPr sz="2400" dirty="0"/>
          </a:p>
          <a:p>
            <a:pPr marL="457200" lvl="0" indent="-381000" algn="l" rtl="0">
              <a:spcBef>
                <a:spcPts val="0"/>
              </a:spcBef>
              <a:spcAft>
                <a:spcPts val="0"/>
              </a:spcAft>
              <a:buSzPts val="2400"/>
              <a:buChar char="•"/>
            </a:pPr>
            <a:r>
              <a:rPr lang="en" sz="2400" dirty="0"/>
              <a:t>Búsqueda y modificación menos eficiente que en HashMap. </a:t>
            </a:r>
            <a:endParaRPr sz="2400" dirty="0"/>
          </a:p>
          <a:p>
            <a:pPr marL="457200" lvl="0" indent="-381000" algn="l" rtl="0">
              <a:spcBef>
                <a:spcPts val="0"/>
              </a:spcBef>
              <a:spcAft>
                <a:spcPts val="0"/>
              </a:spcAft>
              <a:buSzPts val="2400"/>
              <a:buChar char="•"/>
            </a:pPr>
            <a:r>
              <a:rPr lang="en" sz="2400" dirty="0"/>
              <a:t>Constructores</a:t>
            </a:r>
            <a:endParaRPr sz="2400" dirty="0"/>
          </a:p>
          <a:p>
            <a:pPr marL="228600" lvl="0" indent="-50800" algn="l" rtl="0">
              <a:spcBef>
                <a:spcPts val="1000"/>
              </a:spcBef>
              <a:spcAft>
                <a:spcPts val="0"/>
              </a:spcAft>
              <a:buNone/>
            </a:pPr>
            <a:endParaRPr dirty="0"/>
          </a:p>
        </p:txBody>
      </p:sp>
      <p:pic>
        <p:nvPicPr>
          <p:cNvPr id="1705" name="Google Shape;1705;p214"/>
          <p:cNvPicPr preferRelativeResize="0"/>
          <p:nvPr/>
        </p:nvPicPr>
        <p:blipFill>
          <a:blip r:embed="rId3">
            <a:alphaModFix/>
          </a:blip>
          <a:stretch>
            <a:fillRect/>
          </a:stretch>
        </p:blipFill>
        <p:spPr>
          <a:xfrm>
            <a:off x="1326000" y="3765470"/>
            <a:ext cx="6991350" cy="9906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TreeMap - Ejemplo </a:t>
            </a:r>
            <a:endParaRPr/>
          </a:p>
        </p:txBody>
      </p:sp>
      <p:sp>
        <p:nvSpPr>
          <p:cNvPr id="2" name="Text Placeholder 1">
            <a:extLst>
              <a:ext uri="{FF2B5EF4-FFF2-40B4-BE49-F238E27FC236}">
                <a16:creationId xmlns:a16="http://schemas.microsoft.com/office/drawing/2014/main" id="{6AD5AF47-C378-4F7E-87F2-0DE8A667AB4D}"/>
              </a:ext>
            </a:extLst>
          </p:cNvPr>
          <p:cNvSpPr>
            <a:spLocks noGrp="1"/>
          </p:cNvSpPr>
          <p:nvPr>
            <p:ph type="body" idx="1"/>
          </p:nvPr>
        </p:nvSpPr>
        <p:spPr/>
        <p:txBody>
          <a:bodyPr/>
          <a:lstStyle/>
          <a:p>
            <a:endParaRPr lang="es-EC"/>
          </a:p>
        </p:txBody>
      </p:sp>
      <p:pic>
        <p:nvPicPr>
          <p:cNvPr id="1711" name="Google Shape;1711;p215"/>
          <p:cNvPicPr preferRelativeResize="0"/>
          <p:nvPr/>
        </p:nvPicPr>
        <p:blipFill>
          <a:blip r:embed="rId3">
            <a:alphaModFix/>
          </a:blip>
          <a:stretch>
            <a:fillRect/>
          </a:stretch>
        </p:blipFill>
        <p:spPr>
          <a:xfrm>
            <a:off x="680125" y="1268045"/>
            <a:ext cx="5683066" cy="35706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5"/>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Sintaxis del Lenguaje de Programación</a:t>
            </a:r>
            <a:endParaRPr/>
          </a:p>
        </p:txBody>
      </p:sp>
      <p:pic>
        <p:nvPicPr>
          <p:cNvPr id="151" name="Google Shape;151;p15"/>
          <p:cNvPicPr preferRelativeResize="0"/>
          <p:nvPr/>
        </p:nvPicPr>
        <p:blipFill>
          <a:blip r:embed="rId3">
            <a:alphaModFix/>
          </a:blip>
          <a:stretch>
            <a:fillRect/>
          </a:stretch>
        </p:blipFill>
        <p:spPr>
          <a:xfrm>
            <a:off x="7140150" y="3981375"/>
            <a:ext cx="1913925" cy="107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Identificadores</a:t>
            </a:r>
            <a:endParaRPr/>
          </a:p>
        </p:txBody>
      </p:sp>
      <p:sp>
        <p:nvSpPr>
          <p:cNvPr id="299" name="Google Shape;299;p3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71450" algn="just" rtl="0">
              <a:lnSpc>
                <a:spcPct val="80000"/>
              </a:lnSpc>
              <a:spcBef>
                <a:spcPts val="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Inician con una letra</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Puede contener letras, números, _ y $</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Deben ser descriptivos.</a:t>
            </a:r>
            <a:endParaRPr sz="21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chemeClr val="dk1"/>
                </a:solidFill>
                <a:latin typeface="Calibri"/>
                <a:ea typeface="Calibri"/>
                <a:cs typeface="Calibri"/>
                <a:sym typeface="Calibri"/>
              </a:rPr>
              <a:t>Si el nombre es compuesto por varias palabras debe iniciar con minúscula y luego cada palabra con mayúscula.</a:t>
            </a:r>
            <a:endParaRPr sz="2100">
              <a:solidFill>
                <a:schemeClr val="dk1"/>
              </a:solidFill>
              <a:latin typeface="Calibri"/>
              <a:ea typeface="Calibri"/>
              <a:cs typeface="Calibri"/>
              <a:sym typeface="Calibri"/>
            </a:endParaRPr>
          </a:p>
          <a:p>
            <a:pPr marL="520700" lvl="1" indent="-177800" algn="just" rtl="0">
              <a:lnSpc>
                <a:spcPct val="80000"/>
              </a:lnSpc>
              <a:spcBef>
                <a:spcPts val="400"/>
              </a:spcBef>
              <a:spcAft>
                <a:spcPts val="0"/>
              </a:spcAft>
              <a:buClr>
                <a:srgbClr val="FFCC00"/>
              </a:buClr>
              <a:buSzPts val="1400"/>
              <a:buFont typeface="Arial"/>
              <a:buNone/>
            </a:pPr>
            <a:r>
              <a:rPr lang="en" sz="1800">
                <a:solidFill>
                  <a:schemeClr val="dk1"/>
                </a:solidFill>
                <a:latin typeface="Calibri"/>
                <a:ea typeface="Calibri"/>
                <a:cs typeface="Calibri"/>
                <a:sym typeface="Calibri"/>
              </a:rPr>
              <a:t>promedio		contador	$test	this_is_ok	val1</a:t>
            </a:r>
            <a:endParaRPr sz="1800">
              <a:solidFill>
                <a:schemeClr val="dk1"/>
              </a:solidFill>
              <a:latin typeface="Calibri"/>
              <a:ea typeface="Calibri"/>
              <a:cs typeface="Calibri"/>
              <a:sym typeface="Calibri"/>
            </a:endParaRPr>
          </a:p>
          <a:p>
            <a:pPr marL="520700" lvl="1" indent="-177800" algn="just" rtl="0">
              <a:lnSpc>
                <a:spcPct val="80000"/>
              </a:lnSpc>
              <a:spcBef>
                <a:spcPts val="400"/>
              </a:spcBef>
              <a:spcAft>
                <a:spcPts val="0"/>
              </a:spcAft>
              <a:buClr>
                <a:srgbClr val="FFCC00"/>
              </a:buClr>
              <a:buSzPts val="1400"/>
              <a:buFont typeface="Arial"/>
              <a:buNone/>
            </a:pPr>
            <a:r>
              <a:rPr lang="en" sz="1800">
                <a:solidFill>
                  <a:srgbClr val="CC0000"/>
                </a:solidFill>
                <a:latin typeface="Calibri"/>
                <a:ea typeface="Calibri"/>
                <a:cs typeface="Calibri"/>
                <a:sym typeface="Calibri"/>
              </a:rPr>
              <a:t>2contador		alto-ancho	No/si	</a:t>
            </a:r>
            <a:r>
              <a:rPr lang="en" sz="1800">
                <a:solidFill>
                  <a:schemeClr val="dk1"/>
                </a:solidFill>
                <a:latin typeface="Calibri"/>
                <a:ea typeface="Calibri"/>
                <a:cs typeface="Calibri"/>
                <a:sym typeface="Calibri"/>
              </a:rPr>
              <a:t>itemActual</a:t>
            </a:r>
            <a:endParaRPr sz="1800">
              <a:solidFill>
                <a:schemeClr val="dk1"/>
              </a:solidFill>
              <a:latin typeface="Calibri"/>
              <a:ea typeface="Calibri"/>
              <a:cs typeface="Calibri"/>
              <a:sym typeface="Calibri"/>
            </a:endParaRPr>
          </a:p>
          <a:p>
            <a:pPr marL="177800" lvl="0" indent="-171450" algn="just" rtl="0">
              <a:lnSpc>
                <a:spcPct val="80000"/>
              </a:lnSpc>
              <a:spcBef>
                <a:spcPts val="800"/>
              </a:spcBef>
              <a:spcAft>
                <a:spcPts val="0"/>
              </a:spcAft>
              <a:buClr>
                <a:srgbClr val="00B0F0"/>
              </a:buClr>
              <a:buSzPts val="2100"/>
              <a:buFont typeface="Arial"/>
              <a:buChar char="•"/>
            </a:pPr>
            <a:r>
              <a:rPr lang="en" sz="2100">
                <a:solidFill>
                  <a:srgbClr val="ED7D31"/>
                </a:solidFill>
                <a:latin typeface="Calibri"/>
                <a:ea typeface="Calibri"/>
                <a:cs typeface="Calibri"/>
                <a:sym typeface="Calibri"/>
              </a:rPr>
              <a:t>Java es </a:t>
            </a:r>
            <a:r>
              <a:rPr lang="en" sz="2100" b="1">
                <a:solidFill>
                  <a:srgbClr val="ED7D31"/>
                </a:solidFill>
                <a:latin typeface="Calibri"/>
                <a:ea typeface="Calibri"/>
                <a:cs typeface="Calibri"/>
                <a:sym typeface="Calibri"/>
              </a:rPr>
              <a:t>case sentive. </a:t>
            </a:r>
            <a:r>
              <a:rPr lang="en" sz="2100">
                <a:solidFill>
                  <a:srgbClr val="ED7D31"/>
                </a:solidFill>
                <a:latin typeface="Calibri"/>
                <a:ea typeface="Calibri"/>
                <a:cs typeface="Calibri"/>
                <a:sym typeface="Calibri"/>
              </a:rPr>
              <a:t>Las letras minúsculas y mayúsculas son diferentes</a:t>
            </a:r>
            <a:endParaRPr sz="1800">
              <a:solidFill>
                <a:schemeClr val="dk1"/>
              </a:solidFill>
              <a:latin typeface="Calibri"/>
              <a:ea typeface="Calibri"/>
              <a:cs typeface="Calibri"/>
              <a:sym typeface="Calibri"/>
            </a:endParaRPr>
          </a:p>
          <a:p>
            <a:pPr marL="0" lvl="0" indent="0" algn="ctr" rtl="0">
              <a:lnSpc>
                <a:spcPct val="90000"/>
              </a:lnSpc>
              <a:spcBef>
                <a:spcPts val="800"/>
              </a:spcBef>
              <a:spcAft>
                <a:spcPts val="0"/>
              </a:spcAft>
              <a:buNone/>
            </a:pPr>
            <a:endParaRPr sz="2100">
              <a:solidFill>
                <a:schemeClr val="dk1"/>
              </a:solidFill>
              <a:latin typeface="Calibri"/>
              <a:ea typeface="Calibri"/>
              <a:cs typeface="Calibri"/>
              <a:sym typeface="Calibri"/>
            </a:endParaRPr>
          </a:p>
        </p:txBody>
      </p:sp>
      <p:sp>
        <p:nvSpPr>
          <p:cNvPr id="300" name="Google Shape;300;p3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accent1">
                <a:lumMod val="97000"/>
                <a:lumOff val="3000"/>
              </a:schemeClr>
            </a:gs>
            <a:gs pos="15614">
              <a:srgbClr val="D9E4EC"/>
            </a:gs>
            <a:gs pos="1932">
              <a:srgbClr val="EFF0F1"/>
            </a:gs>
            <a:gs pos="72000">
              <a:schemeClr val="bg1"/>
            </a:gs>
          </a:gsLst>
          <a:lin ang="13500000" scaled="1"/>
          <a:tileRect/>
        </a:gradFill>
        <a:effectLst/>
      </p:bgPr>
    </p:bg>
    <p:spTree>
      <p:nvGrpSpPr>
        <p:cNvPr id="1" name="Shape 1715"/>
        <p:cNvGrpSpPr/>
        <p:nvPr/>
      </p:nvGrpSpPr>
      <p:grpSpPr>
        <a:xfrm>
          <a:off x="0" y="0"/>
          <a:ext cx="0" cy="0"/>
          <a:chOff x="0" y="0"/>
          <a:chExt cx="0" cy="0"/>
        </a:xfrm>
      </p:grpSpPr>
      <p:pic>
        <p:nvPicPr>
          <p:cNvPr id="1716" name="Google Shape;1716;p216"/>
          <p:cNvPicPr preferRelativeResize="0"/>
          <p:nvPr/>
        </p:nvPicPr>
        <p:blipFill>
          <a:blip r:embed="rId3">
            <a:alphaModFix/>
          </a:blip>
          <a:stretch>
            <a:fillRect/>
          </a:stretch>
        </p:blipFill>
        <p:spPr>
          <a:xfrm>
            <a:off x="984174" y="0"/>
            <a:ext cx="6860050" cy="4917275"/>
          </a:xfrm>
          <a:prstGeom prst="rect">
            <a:avLst/>
          </a:prstGeom>
          <a:noFill/>
          <a:ln>
            <a:noFill/>
          </a:ln>
        </p:spPr>
      </p:pic>
      <p:sp>
        <p:nvSpPr>
          <p:cNvPr id="4" name="Title 3">
            <a:extLst>
              <a:ext uri="{FF2B5EF4-FFF2-40B4-BE49-F238E27FC236}">
                <a16:creationId xmlns:a16="http://schemas.microsoft.com/office/drawing/2014/main" id="{EE0472FE-EF52-408B-9905-516BDBFE9D33}"/>
              </a:ext>
            </a:extLst>
          </p:cNvPr>
          <p:cNvSpPr>
            <a:spLocks noGrp="1"/>
          </p:cNvSpPr>
          <p:nvPr>
            <p:ph type="title"/>
          </p:nvPr>
        </p:nvSpPr>
        <p:spPr/>
        <p:txBody>
          <a:bodyPr/>
          <a:lstStyle/>
          <a:p>
            <a:endParaRPr lang="es-EC" dirty="0"/>
          </a:p>
        </p:txBody>
      </p:sp>
      <p:sp>
        <p:nvSpPr>
          <p:cNvPr id="5" name="Text Placeholder 4">
            <a:extLst>
              <a:ext uri="{FF2B5EF4-FFF2-40B4-BE49-F238E27FC236}">
                <a16:creationId xmlns:a16="http://schemas.microsoft.com/office/drawing/2014/main" id="{C639476D-610E-4230-9E3C-D8BCBD1885BA}"/>
              </a:ext>
            </a:extLst>
          </p:cNvPr>
          <p:cNvSpPr>
            <a:spLocks noGrp="1"/>
          </p:cNvSpPr>
          <p:nvPr>
            <p:ph type="body" idx="1"/>
          </p:nvPr>
        </p:nvSpPr>
        <p:spPr/>
        <p:txBody>
          <a:bodyPr/>
          <a:lstStyle/>
          <a:p>
            <a:endParaRPr lang="es-EC"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21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Orden de los objetos </a:t>
            </a:r>
            <a:endParaRPr/>
          </a:p>
        </p:txBody>
      </p:sp>
      <p:sp>
        <p:nvSpPr>
          <p:cNvPr id="1722" name="Google Shape;1722;p217"/>
          <p:cNvSpPr txBox="1">
            <a:spLocks noGrp="1"/>
          </p:cNvSpPr>
          <p:nvPr>
            <p:ph type="body" idx="1"/>
          </p:nvPr>
        </p:nvSpPr>
        <p:spPr>
          <a:xfrm>
            <a:off x="0" y="1909300"/>
            <a:ext cx="8686800"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El orden utilizado por las colecciones ordenadas (SortedSet, SortedMap) puede ser el orden natural de los objetos (por defecto) o el criterio de ordenación que se establece en el constructor.</a:t>
            </a:r>
            <a:endParaRPr dirty="0"/>
          </a:p>
          <a:p>
            <a:pPr marL="914400" lvl="1" indent="-381000" algn="l" rtl="0">
              <a:spcBef>
                <a:spcPts val="0"/>
              </a:spcBef>
              <a:spcAft>
                <a:spcPts val="0"/>
              </a:spcAft>
              <a:buSzPts val="2400"/>
              <a:buChar char="•"/>
            </a:pPr>
            <a:r>
              <a:rPr lang="en" dirty="0"/>
              <a:t>La interfaz Comparable define el orden natural. </a:t>
            </a:r>
            <a:endParaRPr dirty="0"/>
          </a:p>
          <a:p>
            <a:pPr marL="914400" lvl="1" indent="-381000" algn="l" rtl="0">
              <a:spcBef>
                <a:spcPts val="0"/>
              </a:spcBef>
              <a:spcAft>
                <a:spcPts val="0"/>
              </a:spcAft>
              <a:buSzPts val="2400"/>
              <a:buChar char="•"/>
            </a:pPr>
            <a:r>
              <a:rPr lang="en" dirty="0"/>
              <a:t>La interfaz Comparator define un orden alternativo.</a:t>
            </a:r>
            <a:endParaRPr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218"/>
          <p:cNvSpPr txBox="1">
            <a:spLocks noGrp="1"/>
          </p:cNvSpPr>
          <p:nvPr>
            <p:ph type="title" idx="4294967295"/>
          </p:nvPr>
        </p:nvSpPr>
        <p:spPr>
          <a:xfrm>
            <a:off x="0" y="0"/>
            <a:ext cx="5486400" cy="12404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Interfaz Comparable</a:t>
            </a:r>
            <a:endParaRPr dirty="0"/>
          </a:p>
        </p:txBody>
      </p:sp>
      <p:sp>
        <p:nvSpPr>
          <p:cNvPr id="1728" name="Google Shape;1728;p218"/>
          <p:cNvSpPr txBox="1">
            <a:spLocks noGrp="1"/>
          </p:cNvSpPr>
          <p:nvPr>
            <p:ph type="body" idx="4294967295"/>
          </p:nvPr>
        </p:nvSpPr>
        <p:spPr>
          <a:xfrm>
            <a:off x="0" y="1359673"/>
            <a:ext cx="8512175" cy="3313927"/>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sz="2400" dirty="0"/>
              <a:t>La interfaz Comparable impone el orden natural de los objetos de las clases que la implementan</a:t>
            </a:r>
            <a:endParaRPr sz="2400" dirty="0"/>
          </a:p>
          <a:p>
            <a:pPr marL="228600" lvl="0" indent="-50800" algn="l" rtl="0">
              <a:spcBef>
                <a:spcPts val="1000"/>
              </a:spcBef>
              <a:spcAft>
                <a:spcPts val="0"/>
              </a:spcAft>
              <a:buNone/>
            </a:pPr>
            <a:r>
              <a:rPr lang="en" sz="1800" dirty="0"/>
              <a:t>                         public interface Comparable&lt;T&gt; { </a:t>
            </a:r>
            <a:endParaRPr sz="1800" dirty="0"/>
          </a:p>
          <a:p>
            <a:pPr marL="228600" lvl="0" indent="-50800" algn="l" rtl="0">
              <a:spcBef>
                <a:spcPts val="1000"/>
              </a:spcBef>
              <a:spcAft>
                <a:spcPts val="0"/>
              </a:spcAft>
              <a:buNone/>
            </a:pPr>
            <a:r>
              <a:rPr lang="en" sz="1800" dirty="0"/>
              <a:t>                               public int compareTo(T o); </a:t>
            </a:r>
            <a:endParaRPr sz="1800" dirty="0"/>
          </a:p>
          <a:p>
            <a:pPr marL="228600" lvl="0" indent="-50800" algn="l" rtl="0">
              <a:spcBef>
                <a:spcPts val="1000"/>
              </a:spcBef>
              <a:spcAft>
                <a:spcPts val="0"/>
              </a:spcAft>
              <a:buNone/>
            </a:pPr>
            <a:r>
              <a:rPr lang="en" sz="1800" dirty="0"/>
              <a:t>                         }</a:t>
            </a:r>
            <a:endParaRPr sz="1800" dirty="0"/>
          </a:p>
          <a:p>
            <a:pPr marL="457200" lvl="0" indent="-381000" algn="l" rtl="0">
              <a:spcBef>
                <a:spcPts val="1000"/>
              </a:spcBef>
              <a:spcAft>
                <a:spcPts val="0"/>
              </a:spcAft>
              <a:buSzPts val="2400"/>
              <a:buChar char="•"/>
            </a:pPr>
            <a:r>
              <a:rPr lang="en" sz="2400" dirty="0"/>
              <a:t>El método compareTo devuelve un entero positivo si la relación es “mayor que”, negativo si es “menor que” y cero si son iguales.</a:t>
            </a:r>
            <a:endParaRPr sz="2400" dirty="0"/>
          </a:p>
        </p:txBody>
      </p:sp>
      <p:sp>
        <p:nvSpPr>
          <p:cNvPr id="1729" name="Google Shape;1729;p218"/>
          <p:cNvSpPr/>
          <p:nvPr/>
        </p:nvSpPr>
        <p:spPr>
          <a:xfrm>
            <a:off x="1932425" y="2427225"/>
            <a:ext cx="3513000" cy="113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219"/>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Interfaz Comparable - Ejemplo</a:t>
            </a:r>
            <a:endParaRPr/>
          </a:p>
        </p:txBody>
      </p:sp>
      <p:pic>
        <p:nvPicPr>
          <p:cNvPr id="1736" name="Google Shape;1736;p219"/>
          <p:cNvPicPr preferRelativeResize="0"/>
          <p:nvPr/>
        </p:nvPicPr>
        <p:blipFill>
          <a:blip r:embed="rId3">
            <a:alphaModFix/>
          </a:blip>
          <a:stretch>
            <a:fillRect/>
          </a:stretch>
        </p:blipFill>
        <p:spPr>
          <a:xfrm>
            <a:off x="1993513" y="1347550"/>
            <a:ext cx="5955600" cy="37959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220"/>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Comparable Interface - Ejemplo</a:t>
            </a:r>
            <a:endParaRPr/>
          </a:p>
        </p:txBody>
      </p:sp>
      <p:pic>
        <p:nvPicPr>
          <p:cNvPr id="1743" name="Google Shape;1743;p220"/>
          <p:cNvPicPr preferRelativeResize="0"/>
          <p:nvPr/>
        </p:nvPicPr>
        <p:blipFill>
          <a:blip r:embed="rId3">
            <a:alphaModFix/>
          </a:blip>
          <a:stretch>
            <a:fillRect/>
          </a:stretch>
        </p:blipFill>
        <p:spPr>
          <a:xfrm>
            <a:off x="2117192" y="1390855"/>
            <a:ext cx="5782400" cy="342465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1"/>
          <p:cNvSpPr txBox="1">
            <a:spLocks noGrp="1"/>
          </p:cNvSpPr>
          <p:nvPr>
            <p:ph type="title" idx="4294967295"/>
          </p:nvPr>
        </p:nvSpPr>
        <p:spPr>
          <a:xfrm>
            <a:off x="0" y="0"/>
            <a:ext cx="5486400" cy="13692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Ejemplo Treeset con </a:t>
            </a:r>
            <a:br>
              <a:rPr lang="en" dirty="0"/>
            </a:br>
            <a:r>
              <a:rPr lang="en" dirty="0"/>
              <a:t>orden natural</a:t>
            </a:r>
            <a:endParaRPr dirty="0"/>
          </a:p>
        </p:txBody>
      </p:sp>
      <p:pic>
        <p:nvPicPr>
          <p:cNvPr id="1750" name="Google Shape;1750;p221"/>
          <p:cNvPicPr preferRelativeResize="0"/>
          <p:nvPr/>
        </p:nvPicPr>
        <p:blipFill>
          <a:blip r:embed="rId3">
            <a:alphaModFix/>
          </a:blip>
          <a:stretch>
            <a:fillRect/>
          </a:stretch>
        </p:blipFill>
        <p:spPr>
          <a:xfrm>
            <a:off x="1969160" y="1369225"/>
            <a:ext cx="6438275" cy="345720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222"/>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Interfaz Comparator</a:t>
            </a:r>
            <a:endParaRPr/>
          </a:p>
        </p:txBody>
      </p:sp>
      <p:sp>
        <p:nvSpPr>
          <p:cNvPr id="1756" name="Google Shape;1756;p222"/>
          <p:cNvSpPr txBox="1">
            <a:spLocks noGrp="1"/>
          </p:cNvSpPr>
          <p:nvPr>
            <p:ph type="body" idx="4294967295"/>
          </p:nvPr>
        </p:nvSpPr>
        <p:spPr>
          <a:xfrm>
            <a:off x="0" y="1280161"/>
            <a:ext cx="8583613" cy="339344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SzPts val="2000"/>
              <a:buChar char="•"/>
            </a:pPr>
            <a:r>
              <a:rPr lang="en" sz="2000" dirty="0"/>
              <a:t>La interfaz Comparator permite definir un criterio de ordenación</a:t>
            </a:r>
            <a:endParaRPr sz="2000" dirty="0"/>
          </a:p>
          <a:p>
            <a:pPr marL="228600" lvl="0" indent="-50800" algn="l" rtl="0">
              <a:spcBef>
                <a:spcPts val="1000"/>
              </a:spcBef>
              <a:spcAft>
                <a:spcPts val="0"/>
              </a:spcAft>
              <a:buNone/>
            </a:pPr>
            <a:r>
              <a:rPr lang="en" sz="2000" dirty="0"/>
              <a:t>                     </a:t>
            </a:r>
            <a:r>
              <a:rPr lang="en" sz="1400" dirty="0"/>
              <a:t>    public interface Comparator&lt;T&gt;{ </a:t>
            </a:r>
            <a:endParaRPr sz="1400" dirty="0"/>
          </a:p>
          <a:p>
            <a:pPr marL="228600" lvl="0" indent="-50800" algn="l" rtl="0">
              <a:spcBef>
                <a:spcPts val="1000"/>
              </a:spcBef>
              <a:spcAft>
                <a:spcPts val="0"/>
              </a:spcAft>
              <a:buNone/>
            </a:pPr>
            <a:r>
              <a:rPr lang="en" sz="1400" dirty="0"/>
              <a:t>                                       public int compare(T o1, T o2); </a:t>
            </a:r>
            <a:endParaRPr sz="1400" dirty="0"/>
          </a:p>
          <a:p>
            <a:pPr marL="228600" lvl="0" indent="-50800" algn="l" rtl="0">
              <a:spcBef>
                <a:spcPts val="1000"/>
              </a:spcBef>
              <a:spcAft>
                <a:spcPts val="0"/>
              </a:spcAft>
              <a:buNone/>
            </a:pPr>
            <a:r>
              <a:rPr lang="en" sz="1400" dirty="0"/>
              <a:t>                                 }</a:t>
            </a:r>
            <a:endParaRPr sz="1400" dirty="0"/>
          </a:p>
          <a:p>
            <a:pPr marL="457200" lvl="0" indent="-355600" algn="l" rtl="0">
              <a:spcBef>
                <a:spcPts val="1000"/>
              </a:spcBef>
              <a:spcAft>
                <a:spcPts val="0"/>
              </a:spcAft>
              <a:buSzPts val="2000"/>
              <a:buChar char="•"/>
            </a:pPr>
            <a:r>
              <a:rPr lang="en" sz="2000" dirty="0"/>
              <a:t>El método compare devuelve un entero positivo si la relación es “mayor que”, negativo si es “menor que” y cero si son iguales.</a:t>
            </a:r>
            <a:endParaRPr sz="2000" dirty="0"/>
          </a:p>
          <a:p>
            <a:pPr marL="457200" lvl="0" indent="-355600" algn="l" rtl="0">
              <a:spcBef>
                <a:spcPts val="0"/>
              </a:spcBef>
              <a:spcAft>
                <a:spcPts val="0"/>
              </a:spcAft>
              <a:buSzPts val="2000"/>
              <a:buChar char="•"/>
            </a:pPr>
            <a:r>
              <a:rPr lang="en" sz="2000" dirty="0"/>
              <a:t>Se utiliza un criterio de ordenación cuando los objetos que queremos ordenar no tienen orden natural o ese orden no interesa usarlo.</a:t>
            </a:r>
            <a:endParaRPr sz="20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223"/>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Interfaz Comparator - Ejemplo</a:t>
            </a:r>
            <a:endParaRPr/>
          </a:p>
        </p:txBody>
      </p:sp>
      <p:pic>
        <p:nvPicPr>
          <p:cNvPr id="1764" name="Google Shape;1764;p223"/>
          <p:cNvPicPr preferRelativeResize="0"/>
          <p:nvPr/>
        </p:nvPicPr>
        <p:blipFill>
          <a:blip r:embed="rId3">
            <a:alphaModFix/>
          </a:blip>
          <a:stretch>
            <a:fillRect/>
          </a:stretch>
        </p:blipFill>
        <p:spPr>
          <a:xfrm>
            <a:off x="1016388" y="1687262"/>
            <a:ext cx="7373001" cy="32088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22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Interfaz Comparator - Ejemplo</a:t>
            </a:r>
            <a:endParaRPr/>
          </a:p>
        </p:txBody>
      </p:sp>
      <p:sp>
        <p:nvSpPr>
          <p:cNvPr id="1770" name="Google Shape;1770;p224"/>
          <p:cNvSpPr txBox="1">
            <a:spLocks noGrp="1"/>
          </p:cNvSpPr>
          <p:nvPr>
            <p:ph type="body" idx="1"/>
          </p:nvPr>
        </p:nvSpPr>
        <p:spPr>
          <a:xfrm>
            <a:off x="457200" y="1909300"/>
            <a:ext cx="8229600" cy="2764800"/>
          </a:xfrm>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n" sz="2400" dirty="0"/>
              <a:t>public class OrdenTitular implements Comparator&lt;Cuenta&gt; { </a:t>
            </a:r>
            <a:endParaRPr sz="2400" dirty="0"/>
          </a:p>
          <a:p>
            <a:pPr marL="228600" lvl="0" indent="-50800" algn="l" rtl="0">
              <a:spcBef>
                <a:spcPts val="1000"/>
              </a:spcBef>
              <a:spcAft>
                <a:spcPts val="0"/>
              </a:spcAft>
              <a:buNone/>
            </a:pPr>
            <a:r>
              <a:rPr lang="en" sz="2400" dirty="0"/>
              <a:t>   public int </a:t>
            </a:r>
            <a:r>
              <a:rPr lang="en" sz="2400" b="1" dirty="0"/>
              <a:t>compare</a:t>
            </a:r>
            <a:r>
              <a:rPr lang="en" sz="2400" dirty="0"/>
              <a:t>(Cuenta o1, Cuenta o2) { </a:t>
            </a:r>
            <a:endParaRPr sz="2400" dirty="0"/>
          </a:p>
          <a:p>
            <a:pPr marL="228600" lvl="0" indent="-50800" algn="l" rtl="0">
              <a:spcBef>
                <a:spcPts val="1000"/>
              </a:spcBef>
              <a:spcAft>
                <a:spcPts val="0"/>
              </a:spcAft>
              <a:buNone/>
            </a:pPr>
            <a:r>
              <a:rPr lang="en" sz="2400" dirty="0"/>
              <a:t>       return (o1.getTitular().getNombre().  compareTo(o2.getTitular().getNombre())); </a:t>
            </a:r>
            <a:endParaRPr sz="2400" dirty="0"/>
          </a:p>
          <a:p>
            <a:pPr marL="228600" lvl="0" indent="-50800" algn="l" rtl="0">
              <a:spcBef>
                <a:spcPts val="1000"/>
              </a:spcBef>
              <a:spcAft>
                <a:spcPts val="0"/>
              </a:spcAft>
              <a:buNone/>
            </a:pPr>
            <a:r>
              <a:rPr lang="en" sz="2400" dirty="0"/>
              <a:t>} </a:t>
            </a:r>
            <a:endParaRPr sz="2400" dirty="0"/>
          </a:p>
          <a:p>
            <a:pPr marL="228600" lvl="0" indent="-50800" algn="l" rtl="0">
              <a:spcBef>
                <a:spcPts val="1000"/>
              </a:spcBef>
              <a:spcAft>
                <a:spcPts val="0"/>
              </a:spcAft>
              <a:buNone/>
            </a:pPr>
            <a:r>
              <a:rPr lang="en" sz="2400" dirty="0"/>
              <a:t>}</a:t>
            </a:r>
            <a:endParaRPr sz="2400" dirty="0"/>
          </a:p>
        </p:txBody>
      </p:sp>
      <p:sp>
        <p:nvSpPr>
          <p:cNvPr id="1771" name="Google Shape;1771;p224"/>
          <p:cNvSpPr/>
          <p:nvPr/>
        </p:nvSpPr>
        <p:spPr>
          <a:xfrm>
            <a:off x="3972200" y="1591300"/>
            <a:ext cx="4294800" cy="3903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225"/>
          <p:cNvSpPr txBox="1">
            <a:spLocks noGrp="1"/>
          </p:cNvSpPr>
          <p:nvPr>
            <p:ph type="title" idx="4294967295"/>
          </p:nvPr>
        </p:nvSpPr>
        <p:spPr>
          <a:xfrm>
            <a:off x="0" y="1"/>
            <a:ext cx="5486400" cy="12324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Treeset con criterio de ordenamiento</a:t>
            </a:r>
            <a:endParaRPr dirty="0"/>
          </a:p>
        </p:txBody>
      </p:sp>
      <p:pic>
        <p:nvPicPr>
          <p:cNvPr id="1778" name="Google Shape;1778;p225"/>
          <p:cNvPicPr preferRelativeResize="0"/>
          <p:nvPr/>
        </p:nvPicPr>
        <p:blipFill>
          <a:blip r:embed="rId3">
            <a:alphaModFix/>
          </a:blip>
          <a:stretch>
            <a:fillRect/>
          </a:stretch>
        </p:blipFill>
        <p:spPr>
          <a:xfrm>
            <a:off x="934225" y="1508313"/>
            <a:ext cx="6288750" cy="2985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Variables y asignación</a:t>
            </a:r>
            <a:endParaRPr/>
          </a:p>
        </p:txBody>
      </p:sp>
      <p:sp>
        <p:nvSpPr>
          <p:cNvPr id="306" name="Google Shape;306;p34"/>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58750" algn="just" rtl="0">
              <a:lnSpc>
                <a:spcPct val="90000"/>
              </a:lnSpc>
              <a:spcBef>
                <a:spcPts val="0"/>
              </a:spcBef>
              <a:spcAft>
                <a:spcPts val="0"/>
              </a:spcAft>
              <a:buClr>
                <a:srgbClr val="000000"/>
              </a:buClr>
              <a:buSzPts val="1900"/>
              <a:buFont typeface="Arial"/>
              <a:buChar char="•"/>
            </a:pPr>
            <a:r>
              <a:rPr lang="en" sz="1900">
                <a:solidFill>
                  <a:srgbClr val="000000"/>
                </a:solidFill>
                <a:latin typeface="Calibri"/>
                <a:ea typeface="Calibri"/>
                <a:cs typeface="Calibri"/>
                <a:sym typeface="Calibri"/>
              </a:rPr>
              <a:t>Una variable es un nombre para una espacio en memoria que almacenará un valor de un determinado tipo.</a:t>
            </a:r>
            <a:endParaRPr sz="1400">
              <a:solidFill>
                <a:srgbClr val="000000"/>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En Java las variables tienen </a:t>
            </a:r>
            <a:r>
              <a:rPr lang="en" sz="1900" b="1">
                <a:solidFill>
                  <a:schemeClr val="dk1"/>
                </a:solidFill>
                <a:latin typeface="Calibri"/>
                <a:ea typeface="Calibri"/>
                <a:cs typeface="Calibri"/>
                <a:sym typeface="Calibri"/>
              </a:rPr>
              <a:t>un tipo de dato específico</a:t>
            </a:r>
            <a:r>
              <a:rPr lang="en" sz="1900">
                <a:solidFill>
                  <a:schemeClr val="dk1"/>
                </a:solidFill>
                <a:latin typeface="Calibri"/>
                <a:ea typeface="Calibri"/>
                <a:cs typeface="Calibri"/>
                <a:sym typeface="Calibri"/>
              </a:rPr>
              <a:t>, que se especifica al momento de declarar una variable.</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Consiste de un </a:t>
            </a:r>
            <a:r>
              <a:rPr lang="en" sz="1900" b="1">
                <a:solidFill>
                  <a:schemeClr val="dk1"/>
                </a:solidFill>
                <a:latin typeface="Calibri"/>
                <a:ea typeface="Calibri"/>
                <a:cs typeface="Calibri"/>
                <a:sym typeface="Calibri"/>
              </a:rPr>
              <a:t>tipo</a:t>
            </a:r>
            <a:r>
              <a:rPr lang="en" sz="1900">
                <a:solidFill>
                  <a:schemeClr val="dk1"/>
                </a:solidFill>
                <a:latin typeface="Calibri"/>
                <a:ea typeface="Calibri"/>
                <a:cs typeface="Calibri"/>
                <a:sym typeface="Calibri"/>
              </a:rPr>
              <a:t> seguido de una lista de variables.</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No puedo asignar un valor a una variable sin antes haberla declarado.</a:t>
            </a:r>
            <a:endParaRPr sz="1400">
              <a:solidFill>
                <a:schemeClr val="dk1"/>
              </a:solidFill>
              <a:latin typeface="Arial"/>
              <a:ea typeface="Arial"/>
              <a:cs typeface="Arial"/>
              <a:sym typeface="Arial"/>
            </a:endParaRPr>
          </a:p>
          <a:p>
            <a:pPr marL="177800" lvl="0" indent="-158750" algn="just"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Cada variable puede ser inicializada en la declaración.</a:t>
            </a:r>
            <a:endParaRPr sz="2100">
              <a:solidFill>
                <a:schemeClr val="dk1"/>
              </a:solidFill>
              <a:latin typeface="Calibri"/>
              <a:ea typeface="Calibri"/>
              <a:cs typeface="Calibri"/>
              <a:sym typeface="Calibri"/>
            </a:endParaRPr>
          </a:p>
          <a:p>
            <a:pPr marL="0" lvl="0" indent="0" algn="ctr" rtl="0">
              <a:lnSpc>
                <a:spcPct val="90000"/>
              </a:lnSpc>
              <a:spcBef>
                <a:spcPts val="800"/>
              </a:spcBef>
              <a:spcAft>
                <a:spcPts val="0"/>
              </a:spcAft>
              <a:buNone/>
            </a:pPr>
            <a:endParaRPr sz="2100">
              <a:solidFill>
                <a:schemeClr val="dk1"/>
              </a:solidFill>
              <a:latin typeface="Calibri"/>
              <a:ea typeface="Calibri"/>
              <a:cs typeface="Calibri"/>
              <a:sym typeface="Calibri"/>
            </a:endParaRPr>
          </a:p>
        </p:txBody>
      </p:sp>
      <p:sp>
        <p:nvSpPr>
          <p:cNvPr id="307" name="Google Shape;307;p3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22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Iteradores</a:t>
            </a:r>
            <a:endParaRPr/>
          </a:p>
        </p:txBody>
      </p:sp>
      <p:sp>
        <p:nvSpPr>
          <p:cNvPr id="1784" name="Google Shape;1784;p226"/>
          <p:cNvSpPr txBox="1">
            <a:spLocks noGrp="1"/>
          </p:cNvSpPr>
          <p:nvPr>
            <p:ph type="body" idx="1"/>
          </p:nvPr>
        </p:nvSpPr>
        <p:spPr>
          <a:xfrm>
            <a:off x="333955" y="1909300"/>
            <a:ext cx="8352845" cy="2764800"/>
          </a:xfrm>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n" dirty="0"/>
              <a:t>Las colecciones de Java son iterables, es decir, podemos recorrer todos sus elementos.</a:t>
            </a:r>
            <a:endParaRPr dirty="0"/>
          </a:p>
        </p:txBody>
      </p:sp>
      <p:pic>
        <p:nvPicPr>
          <p:cNvPr id="1785" name="Google Shape;1785;p226"/>
          <p:cNvPicPr preferRelativeResize="0"/>
          <p:nvPr/>
        </p:nvPicPr>
        <p:blipFill>
          <a:blip r:embed="rId3">
            <a:alphaModFix/>
          </a:blip>
          <a:stretch>
            <a:fillRect/>
          </a:stretch>
        </p:blipFill>
        <p:spPr>
          <a:xfrm>
            <a:off x="3348037" y="2992515"/>
            <a:ext cx="2447925" cy="18669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227"/>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Interfaces Iterable e Iterator</a:t>
            </a:r>
            <a:endParaRPr/>
          </a:p>
        </p:txBody>
      </p:sp>
      <p:sp>
        <p:nvSpPr>
          <p:cNvPr id="1791" name="Google Shape;1791;p227"/>
          <p:cNvSpPr txBox="1">
            <a:spLocks noGrp="1"/>
          </p:cNvSpPr>
          <p:nvPr>
            <p:ph type="body" idx="4294967295"/>
          </p:nvPr>
        </p:nvSpPr>
        <p:spPr>
          <a:xfrm>
            <a:off x="0" y="1455089"/>
            <a:ext cx="8528050" cy="3218511"/>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sz="2400" dirty="0"/>
              <a:t>Java proporciona la interfaz Iterable que debe ser implementada por aquellas clases sobre las que se pueda iterar:</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457200" lvl="0" indent="-381000" algn="l" rtl="0">
              <a:spcBef>
                <a:spcPts val="1000"/>
              </a:spcBef>
              <a:spcAft>
                <a:spcPts val="0"/>
              </a:spcAft>
              <a:buSzPts val="2400"/>
              <a:buChar char="•"/>
            </a:pPr>
            <a:r>
              <a:rPr lang="en" sz="2400" dirty="0"/>
              <a:t>A los objetos iterables se les exige que creen objetos iterador (Iterator) para realizar la iteración.</a:t>
            </a:r>
            <a:endParaRPr sz="2400" dirty="0"/>
          </a:p>
        </p:txBody>
      </p:sp>
      <p:pic>
        <p:nvPicPr>
          <p:cNvPr id="1792" name="Google Shape;1792;p227"/>
          <p:cNvPicPr preferRelativeResize="0"/>
          <p:nvPr/>
        </p:nvPicPr>
        <p:blipFill>
          <a:blip r:embed="rId3">
            <a:alphaModFix/>
          </a:blip>
          <a:stretch>
            <a:fillRect/>
          </a:stretch>
        </p:blipFill>
        <p:spPr>
          <a:xfrm>
            <a:off x="2743200" y="2571750"/>
            <a:ext cx="3955950" cy="14705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228"/>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Interfaz Iterator</a:t>
            </a:r>
            <a:endParaRPr/>
          </a:p>
        </p:txBody>
      </p:sp>
      <p:sp>
        <p:nvSpPr>
          <p:cNvPr id="1798" name="Google Shape;1798;p228"/>
          <p:cNvSpPr txBox="1">
            <a:spLocks noGrp="1"/>
          </p:cNvSpPr>
          <p:nvPr>
            <p:ph type="body" idx="4294967295"/>
          </p:nvPr>
        </p:nvSpPr>
        <p:spPr>
          <a:xfrm>
            <a:off x="0" y="1240403"/>
            <a:ext cx="9144000" cy="3433198"/>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Un objeto Iterator&lt;T&gt; permite el acceso secuencial a los elementos de una colección y realizar recorridos sobre la colección.</a:t>
            </a:r>
            <a:endParaRPr dirty="0"/>
          </a:p>
          <a:p>
            <a:pPr marL="914400" lvl="1" indent="-381000" algn="l" rtl="0">
              <a:spcBef>
                <a:spcPts val="0"/>
              </a:spcBef>
              <a:spcAft>
                <a:spcPts val="0"/>
              </a:spcAft>
              <a:buSzPts val="2400"/>
              <a:buChar char="•"/>
            </a:pPr>
            <a:r>
              <a:rPr lang="en" dirty="0"/>
              <a:t> hasNext(): indica si quedan elementos en la iteración. </a:t>
            </a:r>
            <a:endParaRPr dirty="0"/>
          </a:p>
          <a:p>
            <a:pPr marL="914400" lvl="1" indent="-381000" algn="l" rtl="0">
              <a:spcBef>
                <a:spcPts val="0"/>
              </a:spcBef>
              <a:spcAft>
                <a:spcPts val="0"/>
              </a:spcAft>
              <a:buSzPts val="2400"/>
              <a:buChar char="•"/>
            </a:pPr>
            <a:r>
              <a:rPr lang="en" dirty="0"/>
              <a:t>next(): devuelve el siguiente elemento de la iteración. </a:t>
            </a:r>
            <a:endParaRPr dirty="0"/>
          </a:p>
          <a:p>
            <a:pPr marL="914400" lvl="1" indent="-381000" algn="l" rtl="0">
              <a:spcBef>
                <a:spcPts val="0"/>
              </a:spcBef>
              <a:spcAft>
                <a:spcPts val="0"/>
              </a:spcAft>
              <a:buSzPts val="2400"/>
              <a:buChar char="•"/>
            </a:pPr>
            <a:r>
              <a:rPr lang="en" dirty="0"/>
              <a:t>remove(): elimina el último elemento devuelto por el iterador. </a:t>
            </a:r>
            <a:endParaRPr dirty="0"/>
          </a:p>
        </p:txBody>
      </p:sp>
      <p:pic>
        <p:nvPicPr>
          <p:cNvPr id="1799" name="Google Shape;1799;p228"/>
          <p:cNvPicPr preferRelativeResize="0"/>
          <p:nvPr/>
        </p:nvPicPr>
        <p:blipFill>
          <a:blip r:embed="rId3">
            <a:alphaModFix/>
          </a:blip>
          <a:stretch>
            <a:fillRect/>
          </a:stretch>
        </p:blipFill>
        <p:spPr>
          <a:xfrm>
            <a:off x="3274323" y="3926068"/>
            <a:ext cx="2355201" cy="121743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229"/>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Interfaz Iterator</a:t>
            </a:r>
            <a:endParaRPr/>
          </a:p>
        </p:txBody>
      </p:sp>
      <p:sp>
        <p:nvSpPr>
          <p:cNvPr id="1805" name="Google Shape;1805;p229"/>
          <p:cNvSpPr txBox="1">
            <a:spLocks noGrp="1"/>
          </p:cNvSpPr>
          <p:nvPr>
            <p:ph type="body" idx="4294967295"/>
          </p:nvPr>
        </p:nvSpPr>
        <p:spPr>
          <a:xfrm>
            <a:off x="0" y="1319917"/>
            <a:ext cx="9215562" cy="3361635"/>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sz="2400" dirty="0"/>
              <a:t>Si no hay siguiente, next() lanza una excepción NoSuchElementException. </a:t>
            </a:r>
            <a:endParaRPr sz="2400" dirty="0"/>
          </a:p>
          <a:p>
            <a:pPr marL="457200" lvl="0" indent="-381000" algn="l" rtl="0">
              <a:spcBef>
                <a:spcPts val="0"/>
              </a:spcBef>
              <a:spcAft>
                <a:spcPts val="0"/>
              </a:spcAft>
              <a:buSzPts val="2400"/>
              <a:buChar char="•"/>
            </a:pPr>
            <a:r>
              <a:rPr lang="en" sz="2400" dirty="0"/>
              <a:t>El método remove() permite eliminar elementos de la colección. </a:t>
            </a:r>
            <a:endParaRPr sz="2400" dirty="0"/>
          </a:p>
          <a:p>
            <a:pPr marL="914400" lvl="1" indent="-342900" algn="l" rtl="0">
              <a:spcBef>
                <a:spcPts val="0"/>
              </a:spcBef>
              <a:spcAft>
                <a:spcPts val="0"/>
              </a:spcAft>
              <a:buSzPts val="1800"/>
              <a:buChar char="•"/>
            </a:pPr>
            <a:r>
              <a:rPr lang="en" sz="1800" dirty="0"/>
              <a:t>Forma recomendada para eliminar elementos durante la iteración. En otro caso, se lanza una excepción </a:t>
            </a:r>
            <a:r>
              <a:rPr lang="en" sz="1800" b="1" dirty="0"/>
              <a:t>ConcurrentModificationException</a:t>
            </a:r>
            <a:r>
              <a:rPr lang="en" sz="1800" dirty="0"/>
              <a:t>. </a:t>
            </a:r>
            <a:endParaRPr sz="1800" dirty="0"/>
          </a:p>
          <a:p>
            <a:pPr marL="914400" lvl="1" indent="-342900" algn="l" rtl="0">
              <a:spcBef>
                <a:spcPts val="0"/>
              </a:spcBef>
              <a:spcAft>
                <a:spcPts val="0"/>
              </a:spcAft>
              <a:buSzPts val="1800"/>
              <a:buChar char="•"/>
            </a:pPr>
            <a:r>
              <a:rPr lang="en" sz="1800" dirty="0"/>
              <a:t>Sólo una invocación a remove() por cada invocación a next(). Si no se cumple, se lanza una excepción </a:t>
            </a:r>
            <a:r>
              <a:rPr lang="en" sz="1800" b="1" dirty="0"/>
              <a:t>IllegalStateException</a:t>
            </a:r>
            <a:r>
              <a:rPr lang="en" sz="1800" dirty="0"/>
              <a:t>. </a:t>
            </a:r>
            <a:endParaRPr sz="1800" dirty="0"/>
          </a:p>
        </p:txBody>
      </p:sp>
      <p:pic>
        <p:nvPicPr>
          <p:cNvPr id="1806" name="Google Shape;1806;p229"/>
          <p:cNvPicPr preferRelativeResize="0"/>
          <p:nvPr/>
        </p:nvPicPr>
        <p:blipFill>
          <a:blip r:embed="rId3">
            <a:alphaModFix/>
          </a:blip>
          <a:stretch>
            <a:fillRect/>
          </a:stretch>
        </p:blipFill>
        <p:spPr>
          <a:xfrm>
            <a:off x="7043800" y="360671"/>
            <a:ext cx="2100200" cy="12524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23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Interfaz Iterator - Ejemplo</a:t>
            </a:r>
            <a:endParaRPr/>
          </a:p>
        </p:txBody>
      </p:sp>
      <p:sp>
        <p:nvSpPr>
          <p:cNvPr id="2" name="Text Placeholder 1">
            <a:extLst>
              <a:ext uri="{FF2B5EF4-FFF2-40B4-BE49-F238E27FC236}">
                <a16:creationId xmlns:a16="http://schemas.microsoft.com/office/drawing/2014/main" id="{7C19EA50-EA17-410E-9485-4E4453456B78}"/>
              </a:ext>
            </a:extLst>
          </p:cNvPr>
          <p:cNvSpPr>
            <a:spLocks noGrp="1"/>
          </p:cNvSpPr>
          <p:nvPr>
            <p:ph type="body" idx="1"/>
          </p:nvPr>
        </p:nvSpPr>
        <p:spPr/>
        <p:txBody>
          <a:bodyPr/>
          <a:lstStyle/>
          <a:p>
            <a:endParaRPr lang="es-EC"/>
          </a:p>
        </p:txBody>
      </p:sp>
      <p:pic>
        <p:nvPicPr>
          <p:cNvPr id="1813" name="Google Shape;1813;p230"/>
          <p:cNvPicPr preferRelativeResize="0"/>
          <p:nvPr/>
        </p:nvPicPr>
        <p:blipFill>
          <a:blip r:embed="rId3">
            <a:alphaModFix/>
          </a:blip>
          <a:stretch>
            <a:fillRect/>
          </a:stretch>
        </p:blipFill>
        <p:spPr>
          <a:xfrm>
            <a:off x="1019938" y="2113547"/>
            <a:ext cx="6057900" cy="19812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23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Interfaz Iterator - Ejemplo</a:t>
            </a:r>
            <a:endParaRPr/>
          </a:p>
        </p:txBody>
      </p:sp>
      <p:sp>
        <p:nvSpPr>
          <p:cNvPr id="1819" name="Google Shape;1819;p231"/>
          <p:cNvSpPr txBox="1">
            <a:spLocks noGrp="1"/>
          </p:cNvSpPr>
          <p:nvPr>
            <p:ph type="body" idx="1"/>
          </p:nvPr>
        </p:nvSpPr>
        <p:spPr>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n"/>
              <a:t>Eliminar un elemento de la colección</a:t>
            </a:r>
            <a:endParaRPr/>
          </a:p>
        </p:txBody>
      </p:sp>
      <p:pic>
        <p:nvPicPr>
          <p:cNvPr id="1820" name="Google Shape;1820;p231"/>
          <p:cNvPicPr preferRelativeResize="0"/>
          <p:nvPr/>
        </p:nvPicPr>
        <p:blipFill>
          <a:blip r:embed="rId3">
            <a:alphaModFix/>
          </a:blip>
          <a:stretch>
            <a:fillRect/>
          </a:stretch>
        </p:blipFill>
        <p:spPr>
          <a:xfrm>
            <a:off x="838438" y="2060525"/>
            <a:ext cx="7229475" cy="26860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23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Iterando con foreach</a:t>
            </a:r>
            <a:endParaRPr/>
          </a:p>
        </p:txBody>
      </p:sp>
      <p:sp>
        <p:nvSpPr>
          <p:cNvPr id="1826" name="Google Shape;1826;p232"/>
          <p:cNvSpPr txBox="1">
            <a:spLocks noGrp="1"/>
          </p:cNvSpPr>
          <p:nvPr>
            <p:ph type="body" idx="1"/>
          </p:nvPr>
        </p:nvSpPr>
        <p:spPr>
          <a:xfrm>
            <a:off x="0" y="1909300"/>
            <a:ext cx="8686800"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El recorrido for each permite recorrer objetos iterables sin manejar un objeto iterador.  </a:t>
            </a:r>
            <a:endParaRPr dirty="0"/>
          </a:p>
          <a:p>
            <a:pPr marL="457200" lvl="0" indent="-406400" algn="l" rtl="0">
              <a:spcBef>
                <a:spcPts val="0"/>
              </a:spcBef>
              <a:spcAft>
                <a:spcPts val="0"/>
              </a:spcAft>
              <a:buSzPts val="2800"/>
              <a:buChar char="•"/>
            </a:pPr>
            <a:r>
              <a:rPr lang="en" dirty="0"/>
              <a:t>Es la opción más común de recorrido.</a:t>
            </a:r>
            <a:endParaRPr dirty="0"/>
          </a:p>
        </p:txBody>
      </p:sp>
      <p:pic>
        <p:nvPicPr>
          <p:cNvPr id="1827" name="Google Shape;1827;p232"/>
          <p:cNvPicPr preferRelativeResize="0"/>
          <p:nvPr/>
        </p:nvPicPr>
        <p:blipFill>
          <a:blip r:embed="rId3">
            <a:alphaModFix/>
          </a:blip>
          <a:stretch>
            <a:fillRect/>
          </a:stretch>
        </p:blipFill>
        <p:spPr>
          <a:xfrm>
            <a:off x="2341137" y="3376932"/>
            <a:ext cx="5379925" cy="1635075"/>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3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Iterando con foreach - ejemplo</a:t>
            </a:r>
            <a:endParaRPr/>
          </a:p>
        </p:txBody>
      </p:sp>
      <p:sp>
        <p:nvSpPr>
          <p:cNvPr id="1833" name="Google Shape;1833;p233"/>
          <p:cNvSpPr txBox="1">
            <a:spLocks noGrp="1"/>
          </p:cNvSpPr>
          <p:nvPr>
            <p:ph type="body" idx="1"/>
          </p:nvPr>
        </p:nvSpPr>
        <p:spPr>
          <a:prstGeom prst="rect">
            <a:avLst/>
          </a:prstGeom>
        </p:spPr>
        <p:txBody>
          <a:bodyPr spcFirstLastPara="1" wrap="square" lIns="91425" tIns="91425" rIns="91425" bIns="91425" anchor="t" anchorCtr="0">
            <a:noAutofit/>
          </a:bodyPr>
          <a:lstStyle/>
          <a:p>
            <a:pPr marL="228600" lvl="0" indent="-50800" algn="l" rtl="0">
              <a:spcBef>
                <a:spcPts val="1000"/>
              </a:spcBef>
              <a:spcAft>
                <a:spcPts val="0"/>
              </a:spcAft>
              <a:buNone/>
            </a:pPr>
            <a:r>
              <a:rPr lang="en"/>
              <a:t>Mostrar una colección en pantalla :</a:t>
            </a:r>
            <a:endParaRPr/>
          </a:p>
        </p:txBody>
      </p:sp>
      <p:pic>
        <p:nvPicPr>
          <p:cNvPr id="1834" name="Google Shape;1834;p233"/>
          <p:cNvPicPr preferRelativeResize="0"/>
          <p:nvPr/>
        </p:nvPicPr>
        <p:blipFill>
          <a:blip r:embed="rId3">
            <a:alphaModFix/>
          </a:blip>
          <a:stretch>
            <a:fillRect/>
          </a:stretch>
        </p:blipFill>
        <p:spPr>
          <a:xfrm>
            <a:off x="709413" y="2227113"/>
            <a:ext cx="4143375" cy="141922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2" name="Title 1">
            <a:extLst>
              <a:ext uri="{FF2B5EF4-FFF2-40B4-BE49-F238E27FC236}">
                <a16:creationId xmlns:a16="http://schemas.microsoft.com/office/drawing/2014/main" id="{0F59E53E-B746-486D-B6E6-5142F65A509B}"/>
              </a:ext>
            </a:extLst>
          </p:cNvPr>
          <p:cNvSpPr>
            <a:spLocks noGrp="1"/>
          </p:cNvSpPr>
          <p:nvPr>
            <p:ph type="title"/>
          </p:nvPr>
        </p:nvSpPr>
        <p:spPr/>
        <p:txBody>
          <a:bodyPr/>
          <a:lstStyle/>
          <a:p>
            <a:endParaRPr lang="es-EC"/>
          </a:p>
        </p:txBody>
      </p:sp>
      <p:sp>
        <p:nvSpPr>
          <p:cNvPr id="3" name="Text Placeholder 2">
            <a:extLst>
              <a:ext uri="{FF2B5EF4-FFF2-40B4-BE49-F238E27FC236}">
                <a16:creationId xmlns:a16="http://schemas.microsoft.com/office/drawing/2014/main" id="{9B375512-C474-430B-A280-4B9E6F6123EC}"/>
              </a:ext>
            </a:extLst>
          </p:cNvPr>
          <p:cNvSpPr>
            <a:spLocks noGrp="1"/>
          </p:cNvSpPr>
          <p:nvPr>
            <p:ph type="body" idx="1"/>
          </p:nvPr>
        </p:nvSpPr>
        <p:spPr/>
        <p:txBody>
          <a:bodyPr/>
          <a:lstStyle/>
          <a:p>
            <a:endParaRPr lang="es-EC"/>
          </a:p>
        </p:txBody>
      </p:sp>
      <p:pic>
        <p:nvPicPr>
          <p:cNvPr id="1841" name="Google Shape;1841;p234"/>
          <p:cNvPicPr preferRelativeResize="0"/>
          <p:nvPr/>
        </p:nvPicPr>
        <p:blipFill>
          <a:blip r:embed="rId3">
            <a:alphaModFix/>
          </a:blip>
          <a:stretch>
            <a:fillRect/>
          </a:stretch>
        </p:blipFill>
        <p:spPr>
          <a:xfrm>
            <a:off x="1000425" y="239675"/>
            <a:ext cx="6880501" cy="43929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235"/>
          <p:cNvSpPr txBox="1">
            <a:spLocks noGrp="1"/>
          </p:cNvSpPr>
          <p:nvPr>
            <p:ph type="title" idx="4294967295"/>
          </p:nvPr>
        </p:nvSpPr>
        <p:spPr>
          <a:xfrm>
            <a:off x="0" y="1"/>
            <a:ext cx="5486400" cy="12680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Comparando </a:t>
            </a:r>
            <a:br>
              <a:rPr lang="en" dirty="0"/>
            </a:br>
            <a:r>
              <a:rPr lang="en" dirty="0"/>
              <a:t>objetos</a:t>
            </a:r>
            <a:endParaRPr dirty="0"/>
          </a:p>
        </p:txBody>
      </p:sp>
      <p:sp>
        <p:nvSpPr>
          <p:cNvPr id="1847" name="Google Shape;1847;p235"/>
          <p:cNvSpPr txBox="1">
            <a:spLocks noGrp="1"/>
          </p:cNvSpPr>
          <p:nvPr>
            <p:ph type="body" idx="4294967295"/>
          </p:nvPr>
        </p:nvSpPr>
        <p:spPr>
          <a:xfrm>
            <a:off x="3657600" y="1909763"/>
            <a:ext cx="5486400" cy="2763837"/>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a:p>
          <a:p>
            <a:pPr marL="228600" lvl="0" indent="-50800" algn="l" rtl="0">
              <a:spcBef>
                <a:spcPts val="1000"/>
              </a:spcBef>
              <a:spcAft>
                <a:spcPts val="0"/>
              </a:spcAft>
              <a:buNone/>
            </a:pPr>
            <a:endParaRPr/>
          </a:p>
        </p:txBody>
      </p:sp>
      <p:graphicFrame>
        <p:nvGraphicFramePr>
          <p:cNvPr id="1848" name="Google Shape;1848;p235"/>
          <p:cNvGraphicFramePr/>
          <p:nvPr>
            <p:extLst>
              <p:ext uri="{D42A27DB-BD31-4B8C-83A1-F6EECF244321}">
                <p14:modId xmlns:p14="http://schemas.microsoft.com/office/powerpoint/2010/main" val="248146444"/>
              </p:ext>
            </p:extLst>
          </p:nvPr>
        </p:nvGraphicFramePr>
        <p:xfrm>
          <a:off x="431475" y="1570206"/>
          <a:ext cx="7838450" cy="3472023"/>
        </p:xfrm>
        <a:graphic>
          <a:graphicData uri="http://schemas.openxmlformats.org/drawingml/2006/table">
            <a:tbl>
              <a:tblPr>
                <a:noFill/>
              </a:tblPr>
              <a:tblGrid>
                <a:gridCol w="4434700">
                  <a:extLst>
                    <a:ext uri="{9D8B030D-6E8A-4147-A177-3AD203B41FA5}">
                      <a16:colId xmlns:a16="http://schemas.microsoft.com/office/drawing/2014/main" val="20000"/>
                    </a:ext>
                  </a:extLst>
                </a:gridCol>
                <a:gridCol w="3403750">
                  <a:extLst>
                    <a:ext uri="{9D8B030D-6E8A-4147-A177-3AD203B41FA5}">
                      <a16:colId xmlns:a16="http://schemas.microsoft.com/office/drawing/2014/main" val="20001"/>
                    </a:ext>
                  </a:extLst>
                </a:gridCol>
              </a:tblGrid>
              <a:tr h="381000">
                <a:tc>
                  <a:txBody>
                    <a:bodyPr/>
                    <a:lstStyle/>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public class Persona {</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 private String nombre;</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 public String getNombre() {</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   return nombre;</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 public void setNombre(String nombre) {</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   this.nombre = nombre;</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 public Persona(String nombre) {</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    this.nombre = nombre;</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 }</a:t>
                      </a:r>
                      <a:endParaRPr sz="135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a:solidFill>
                            <a:schemeClr val="dk1"/>
                          </a:solidFill>
                          <a:highlight>
                            <a:srgbClr val="FFFFFF"/>
                          </a:highlight>
                          <a:latin typeface="Consolas"/>
                          <a:ea typeface="Consolas"/>
                          <a:cs typeface="Consolas"/>
                          <a:sym typeface="Consolas"/>
                        </a:rPr>
                        <a:t>}</a:t>
                      </a:r>
                      <a:endParaRPr sz="1350">
                        <a:solidFill>
                          <a:schemeClr val="dk1"/>
                        </a:solidFill>
                        <a:highlight>
                          <a:srgbClr val="FFFFFF"/>
                        </a:highlight>
                        <a:latin typeface="Consolas"/>
                        <a:ea typeface="Consolas"/>
                        <a:cs typeface="Consolas"/>
                        <a:sym typeface="Consolas"/>
                      </a:endParaRPr>
                    </a:p>
                    <a:p>
                      <a:pPr marL="0" lvl="0" indent="0" algn="l" rtl="0">
                        <a:spcBef>
                          <a:spcPts val="0"/>
                        </a:spcBef>
                        <a:spcAft>
                          <a:spcPts val="0"/>
                        </a:spcAft>
                        <a:buNone/>
                      </a:pPr>
                      <a:endParaRPr/>
                    </a:p>
                  </a:txBody>
                  <a:tcPr marL="91425" marR="91425" marT="91425" marB="91425"/>
                </a:tc>
                <a:tc>
                  <a:txBody>
                    <a:bodyPr/>
                    <a:lstStyle/>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public class Principal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public static void main(String[] args)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Persona p= new Persona("cecilio");</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Persona p1= new Persona("cecilio");</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System.out.println(p==p1);</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None/>
                      </a:pPr>
                      <a:r>
                        <a:rPr lang="en" sz="1350" dirty="0">
                          <a:solidFill>
                            <a:schemeClr val="dk1"/>
                          </a:solidFill>
                          <a:highlight>
                            <a:srgbClr val="FFFFFF"/>
                          </a:highlight>
                          <a:latin typeface="Consolas"/>
                          <a:ea typeface="Consolas"/>
                          <a:cs typeface="Consolas"/>
                          <a:sym typeface="Consolas"/>
                        </a:rPr>
                        <a:t>}</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b="1" dirty="0">
                          <a:solidFill>
                            <a:schemeClr val="dk1"/>
                          </a:solidFill>
                          <a:highlight>
                            <a:srgbClr val="FFFFFF"/>
                          </a:highlight>
                          <a:latin typeface="Consolas"/>
                          <a:ea typeface="Consolas"/>
                          <a:cs typeface="Consolas"/>
                          <a:sym typeface="Consolas"/>
                        </a:rPr>
                        <a:t>Cuál es la salida?</a:t>
                      </a:r>
                      <a:endParaRPr sz="1350" b="1" dirty="0">
                        <a:solidFill>
                          <a:schemeClr val="dk1"/>
                        </a:solidFill>
                        <a:highlight>
                          <a:srgbClr val="FFFFFF"/>
                        </a:highlight>
                        <a:latin typeface="Consolas"/>
                        <a:ea typeface="Consolas"/>
                        <a:cs typeface="Consolas"/>
                        <a:sym typeface="Consolas"/>
                      </a:endParaRP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Variables y asignación</a:t>
            </a:r>
            <a:endParaRPr/>
          </a:p>
        </p:txBody>
      </p:sp>
      <p:sp>
        <p:nvSpPr>
          <p:cNvPr id="313" name="Google Shape;313;p35"/>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177800" lvl="0" indent="-177800" algn="l" rtl="0">
              <a:lnSpc>
                <a:spcPct val="90000"/>
              </a:lnSpc>
              <a:spcBef>
                <a:spcPts val="0"/>
              </a:spcBef>
              <a:spcAft>
                <a:spcPts val="0"/>
              </a:spcAft>
              <a:buClr>
                <a:srgbClr val="00B0F0"/>
              </a:buClr>
              <a:buSzPts val="1900"/>
              <a:buFont typeface="Arial"/>
              <a:buNone/>
            </a:pPr>
            <a:r>
              <a:rPr lang="en" sz="1900">
                <a:solidFill>
                  <a:schemeClr val="dk1"/>
                </a:solidFill>
                <a:latin typeface="Calibri"/>
                <a:ea typeface="Calibri"/>
                <a:cs typeface="Calibri"/>
                <a:sym typeface="Calibri"/>
              </a:rPr>
              <a:t>Ejemplos:</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de una variable.</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int</a:t>
            </a:r>
            <a:r>
              <a:rPr lang="en" sz="1700">
                <a:solidFill>
                  <a:schemeClr val="dk1"/>
                </a:solidFill>
                <a:latin typeface="Calibri"/>
                <a:ea typeface="Calibri"/>
                <a:cs typeface="Calibri"/>
                <a:sym typeface="Calibri"/>
              </a:rPr>
              <a:t> total;</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e inicialización de una variable</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int</a:t>
            </a:r>
            <a:r>
              <a:rPr lang="en" sz="1700">
                <a:solidFill>
                  <a:schemeClr val="dk1"/>
                </a:solidFill>
                <a:latin typeface="Calibri"/>
                <a:ea typeface="Calibri"/>
                <a:cs typeface="Calibri"/>
                <a:sym typeface="Calibri"/>
              </a:rPr>
              <a:t> max = 45</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de múltiples variables en una misma línea</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char</a:t>
            </a:r>
            <a:r>
              <a:rPr lang="en" sz="1700">
                <a:solidFill>
                  <a:schemeClr val="dk1"/>
                </a:solidFill>
                <a:latin typeface="Calibri"/>
                <a:ea typeface="Calibri"/>
                <a:cs typeface="Calibri"/>
                <a:sym typeface="Calibri"/>
              </a:rPr>
              <a:t> letter = </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A</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 digit = </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7</a:t>
            </a:r>
            <a:r>
              <a:rPr lang="en" sz="1700">
                <a:solidFill>
                  <a:schemeClr val="dk1"/>
                </a:solidFill>
                <a:latin typeface="Arial"/>
                <a:ea typeface="Arial"/>
                <a:cs typeface="Arial"/>
                <a:sym typeface="Arial"/>
              </a:rPr>
              <a:t>’</a:t>
            </a:r>
            <a:r>
              <a:rPr lang="en" sz="1700">
                <a:solidFill>
                  <a:schemeClr val="dk1"/>
                </a:solidFill>
                <a:latin typeface="Calibri"/>
                <a:ea typeface="Calibri"/>
                <a:cs typeface="Calibri"/>
                <a:sym typeface="Calibri"/>
              </a:rPr>
              <a:t>;</a:t>
            </a:r>
            <a:endParaRPr sz="1400">
              <a:solidFill>
                <a:schemeClr val="dk1"/>
              </a:solidFill>
              <a:latin typeface="Arial"/>
              <a:ea typeface="Arial"/>
              <a:cs typeface="Arial"/>
              <a:sym typeface="Arial"/>
            </a:endParaRPr>
          </a:p>
          <a:p>
            <a:pPr marL="177800" lvl="0" indent="-171450" algn="l" rtl="0">
              <a:lnSpc>
                <a:spcPct val="90000"/>
              </a:lnSpc>
              <a:spcBef>
                <a:spcPts val="800"/>
              </a:spcBef>
              <a:spcAft>
                <a:spcPts val="0"/>
              </a:spcAft>
              <a:buClr>
                <a:srgbClr val="00B0F0"/>
              </a:buClr>
              <a:buSzPts val="1900"/>
              <a:buFont typeface="Arial"/>
              <a:buChar char="•"/>
            </a:pPr>
            <a:r>
              <a:rPr lang="en" sz="1900">
                <a:solidFill>
                  <a:schemeClr val="dk1"/>
                </a:solidFill>
                <a:latin typeface="Calibri"/>
                <a:ea typeface="Calibri"/>
                <a:cs typeface="Calibri"/>
                <a:sym typeface="Calibri"/>
              </a:rPr>
              <a:t>Declaración e inicialización de variables con el mismo valor</a:t>
            </a:r>
            <a:endParaRPr sz="1900">
              <a:solidFill>
                <a:schemeClr val="dk1"/>
              </a:solidFill>
              <a:latin typeface="Calibri"/>
              <a:ea typeface="Calibri"/>
              <a:cs typeface="Calibri"/>
              <a:sym typeface="Calibri"/>
            </a:endParaRPr>
          </a:p>
          <a:p>
            <a:pPr marL="520700" lvl="1" indent="-184150" algn="l" rtl="0">
              <a:lnSpc>
                <a:spcPct val="90000"/>
              </a:lnSpc>
              <a:spcBef>
                <a:spcPts val="400"/>
              </a:spcBef>
              <a:spcAft>
                <a:spcPts val="0"/>
              </a:spcAft>
              <a:buClr>
                <a:srgbClr val="00B0F0"/>
              </a:buClr>
              <a:buSzPts val="1700"/>
              <a:buFont typeface="Arial"/>
              <a:buChar char="•"/>
            </a:pPr>
            <a:r>
              <a:rPr lang="en" sz="1700">
                <a:solidFill>
                  <a:srgbClr val="0000FF"/>
                </a:solidFill>
                <a:latin typeface="Calibri"/>
                <a:ea typeface="Calibri"/>
                <a:cs typeface="Calibri"/>
                <a:sym typeface="Calibri"/>
              </a:rPr>
              <a:t>double</a:t>
            </a:r>
            <a:r>
              <a:rPr lang="en" sz="1700">
                <a:solidFill>
                  <a:schemeClr val="dk1"/>
                </a:solidFill>
                <a:latin typeface="Calibri"/>
                <a:ea typeface="Calibri"/>
                <a:cs typeface="Calibri"/>
                <a:sym typeface="Calibri"/>
              </a:rPr>
              <a:t> num1, num2 = 4.356, num3;</a:t>
            </a:r>
            <a:endParaRPr sz="1900">
              <a:solidFill>
                <a:srgbClr val="000000"/>
              </a:solidFill>
              <a:latin typeface="Calibri"/>
              <a:ea typeface="Calibri"/>
              <a:cs typeface="Calibri"/>
              <a:sym typeface="Calibri"/>
            </a:endParaRPr>
          </a:p>
        </p:txBody>
      </p:sp>
      <p:sp>
        <p:nvSpPr>
          <p:cNvPr id="314" name="Google Shape;314;p3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 name="Rectangle 1">
            <a:extLst>
              <a:ext uri="{FF2B5EF4-FFF2-40B4-BE49-F238E27FC236}">
                <a16:creationId xmlns:a16="http://schemas.microsoft.com/office/drawing/2014/main" id="{111E33F5-0C34-411E-B5AF-2DDCD8E3AC10}"/>
              </a:ext>
            </a:extLst>
          </p:cNvPr>
          <p:cNvSpPr/>
          <p:nvPr/>
        </p:nvSpPr>
        <p:spPr>
          <a:xfrm>
            <a:off x="8457900" y="45720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p2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Comparando objetos</a:t>
            </a:r>
            <a:endParaRPr/>
          </a:p>
        </p:txBody>
      </p:sp>
      <p:sp>
        <p:nvSpPr>
          <p:cNvPr id="2" name="Text Placeholder 1">
            <a:extLst>
              <a:ext uri="{FF2B5EF4-FFF2-40B4-BE49-F238E27FC236}">
                <a16:creationId xmlns:a16="http://schemas.microsoft.com/office/drawing/2014/main" id="{B2275001-AFA6-496E-B49F-CB08F50C1EDA}"/>
              </a:ext>
            </a:extLst>
          </p:cNvPr>
          <p:cNvSpPr>
            <a:spLocks noGrp="1"/>
          </p:cNvSpPr>
          <p:nvPr>
            <p:ph type="body" idx="1"/>
          </p:nvPr>
        </p:nvSpPr>
        <p:spPr/>
        <p:txBody>
          <a:bodyPr/>
          <a:lstStyle/>
          <a:p>
            <a:endParaRPr lang="es-EC"/>
          </a:p>
        </p:txBody>
      </p:sp>
      <p:pic>
        <p:nvPicPr>
          <p:cNvPr id="1855" name="Google Shape;1855;p236"/>
          <p:cNvPicPr preferRelativeResize="0"/>
          <p:nvPr/>
        </p:nvPicPr>
        <p:blipFill>
          <a:blip r:embed="rId3">
            <a:alphaModFix/>
          </a:blip>
          <a:stretch>
            <a:fillRect/>
          </a:stretch>
        </p:blipFill>
        <p:spPr>
          <a:xfrm>
            <a:off x="2067987" y="1909300"/>
            <a:ext cx="5008025" cy="2535575"/>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237"/>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Comparando </a:t>
            </a:r>
            <a:br>
              <a:rPr lang="en" dirty="0"/>
            </a:br>
            <a:r>
              <a:rPr lang="en" dirty="0"/>
              <a:t>objetos</a:t>
            </a:r>
            <a:endParaRPr dirty="0"/>
          </a:p>
        </p:txBody>
      </p:sp>
      <p:sp>
        <p:nvSpPr>
          <p:cNvPr id="1861" name="Google Shape;1861;p237"/>
          <p:cNvSpPr txBox="1">
            <a:spLocks noGrp="1"/>
          </p:cNvSpPr>
          <p:nvPr>
            <p:ph type="body" idx="4294967295"/>
          </p:nvPr>
        </p:nvSpPr>
        <p:spPr>
          <a:xfrm>
            <a:off x="492982" y="1470991"/>
            <a:ext cx="6973294" cy="3202609"/>
          </a:xfrm>
          <a:prstGeom prst="rect">
            <a:avLst/>
          </a:prstGeom>
        </p:spPr>
        <p:txBody>
          <a:bodyPr spcFirstLastPara="1" wrap="square" lIns="91425" tIns="91425" rIns="91425" bIns="91425" anchor="t" anchorCtr="0">
            <a:noAutofit/>
          </a:bodyPr>
          <a:lstStyle/>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package com.arquitecturajava;</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 </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public class Principal5 {</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 </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public static void main(String[] args) {</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 </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Persona p= new Persona("cecilio");</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Persona p1=p;</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 </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System.out.println(p==p1);</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 </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 </a:t>
            </a:r>
            <a:endParaRPr sz="1350" dirty="0">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highlight>
                  <a:srgbClr val="FFFFFF"/>
                </a:highlight>
                <a:latin typeface="Consolas"/>
                <a:ea typeface="Consolas"/>
                <a:cs typeface="Consolas"/>
                <a:sym typeface="Consolas"/>
              </a:rPr>
              <a:t>}</a:t>
            </a:r>
            <a:endParaRPr sz="1350" dirty="0">
              <a:highlight>
                <a:srgbClr val="FFFFFF"/>
              </a:highlight>
              <a:latin typeface="Consolas"/>
              <a:ea typeface="Consolas"/>
              <a:cs typeface="Consolas"/>
              <a:sym typeface="Consolas"/>
            </a:endParaRPr>
          </a:p>
          <a:p>
            <a:pPr marL="0" lvl="0" indent="0" algn="l" rtl="0">
              <a:spcBef>
                <a:spcPts val="1000"/>
              </a:spcBef>
              <a:spcAft>
                <a:spcPts val="0"/>
              </a:spcAft>
              <a:buNone/>
            </a:pPr>
            <a:endParaRPr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2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Comparando objetos</a:t>
            </a:r>
            <a:endParaRPr/>
          </a:p>
        </p:txBody>
      </p:sp>
      <p:sp>
        <p:nvSpPr>
          <p:cNvPr id="2" name="Text Placeholder 1">
            <a:extLst>
              <a:ext uri="{FF2B5EF4-FFF2-40B4-BE49-F238E27FC236}">
                <a16:creationId xmlns:a16="http://schemas.microsoft.com/office/drawing/2014/main" id="{35115EE9-AC70-4D36-BD44-A080E37AF480}"/>
              </a:ext>
            </a:extLst>
          </p:cNvPr>
          <p:cNvSpPr>
            <a:spLocks noGrp="1"/>
          </p:cNvSpPr>
          <p:nvPr>
            <p:ph type="body" idx="1"/>
          </p:nvPr>
        </p:nvSpPr>
        <p:spPr/>
        <p:txBody>
          <a:bodyPr/>
          <a:lstStyle/>
          <a:p>
            <a:endParaRPr lang="es-EC"/>
          </a:p>
        </p:txBody>
      </p:sp>
      <p:pic>
        <p:nvPicPr>
          <p:cNvPr id="1868" name="Google Shape;1868;p238"/>
          <p:cNvPicPr preferRelativeResize="0"/>
          <p:nvPr/>
        </p:nvPicPr>
        <p:blipFill>
          <a:blip r:embed="rId3">
            <a:alphaModFix/>
          </a:blip>
          <a:stretch>
            <a:fillRect/>
          </a:stretch>
        </p:blipFill>
        <p:spPr>
          <a:xfrm>
            <a:off x="1935250" y="1669900"/>
            <a:ext cx="5065375" cy="241560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23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Métodos Equals y hashCode</a:t>
            </a:r>
            <a:endParaRPr/>
          </a:p>
        </p:txBody>
      </p:sp>
      <p:sp>
        <p:nvSpPr>
          <p:cNvPr id="1874" name="Google Shape;1874;p239"/>
          <p:cNvSpPr txBox="1">
            <a:spLocks noGrp="1"/>
          </p:cNvSpPr>
          <p:nvPr>
            <p:ph type="body" idx="1"/>
          </p:nvPr>
        </p:nvSpPr>
        <p:spPr>
          <a:xfrm>
            <a:off x="532737" y="1909300"/>
            <a:ext cx="8154063" cy="2764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 dirty="0"/>
              <a:t>Nos permiten comparar objetos para verificar si son iguales.</a:t>
            </a:r>
            <a:endParaRPr dirty="0"/>
          </a:p>
          <a:p>
            <a:pPr marL="457200" lvl="0" indent="-406400" algn="l" rtl="0">
              <a:spcBef>
                <a:spcPts val="0"/>
              </a:spcBef>
              <a:spcAft>
                <a:spcPts val="0"/>
              </a:spcAft>
              <a:buSzPts val="2800"/>
              <a:buChar char="-"/>
            </a:pPr>
            <a:r>
              <a:rPr lang="en" dirty="0"/>
              <a:t>Si se sobreescribe equals debe </a:t>
            </a:r>
            <a:endParaRPr dirty="0"/>
          </a:p>
          <a:p>
            <a:pPr marL="228600" lvl="0" indent="-50800" algn="l" rtl="0">
              <a:spcBef>
                <a:spcPts val="1000"/>
              </a:spcBef>
              <a:spcAft>
                <a:spcPts val="0"/>
              </a:spcAft>
              <a:buClr>
                <a:schemeClr val="dk1"/>
              </a:buClr>
              <a:buSzPts val="1100"/>
              <a:buFont typeface="Arial"/>
              <a:buNone/>
            </a:pPr>
            <a:r>
              <a:rPr lang="en" dirty="0"/>
              <a:t>sobreescribirse hashCode</a:t>
            </a:r>
            <a:endParaRPr dirty="0"/>
          </a:p>
          <a:p>
            <a:pPr marL="457200" lvl="0" indent="-406400" algn="l" rtl="0">
              <a:spcBef>
                <a:spcPts val="1000"/>
              </a:spcBef>
              <a:spcAft>
                <a:spcPts val="0"/>
              </a:spcAft>
              <a:buSzPts val="2800"/>
              <a:buChar char="-"/>
            </a:pPr>
            <a:r>
              <a:rPr lang="en" dirty="0"/>
              <a:t>Objetos que son iguales deben </a:t>
            </a:r>
            <a:endParaRPr dirty="0"/>
          </a:p>
          <a:p>
            <a:pPr marL="0" lvl="0" indent="0" algn="l" rtl="0">
              <a:spcBef>
                <a:spcPts val="1000"/>
              </a:spcBef>
              <a:spcAft>
                <a:spcPts val="0"/>
              </a:spcAft>
              <a:buNone/>
            </a:pPr>
            <a:r>
              <a:rPr lang="en" dirty="0"/>
              <a:t>retornar el mismo hashCode</a:t>
            </a:r>
            <a:endParaRPr dirty="0"/>
          </a:p>
          <a:p>
            <a:pPr marL="228600" lvl="0" indent="-50800" algn="l" rtl="0">
              <a:spcBef>
                <a:spcPts val="1000"/>
              </a:spcBef>
              <a:spcAft>
                <a:spcPts val="0"/>
              </a:spcAft>
              <a:buClr>
                <a:schemeClr val="dk1"/>
              </a:buClr>
              <a:buSzPts val="1100"/>
              <a:buFont typeface="Arial"/>
              <a:buNone/>
            </a:pPr>
            <a:endParaRPr dirty="0"/>
          </a:p>
          <a:p>
            <a:pPr marL="228600" lvl="0" indent="-50800" algn="l" rtl="0">
              <a:spcBef>
                <a:spcPts val="1000"/>
              </a:spcBef>
              <a:spcAft>
                <a:spcPts val="0"/>
              </a:spcAft>
              <a:buNone/>
            </a:pPr>
            <a:endParaRPr dirty="0"/>
          </a:p>
        </p:txBody>
      </p:sp>
      <p:pic>
        <p:nvPicPr>
          <p:cNvPr id="1875" name="Google Shape;1875;p239"/>
          <p:cNvPicPr preferRelativeResize="0"/>
          <p:nvPr/>
        </p:nvPicPr>
        <p:blipFill>
          <a:blip r:embed="rId3">
            <a:alphaModFix/>
          </a:blip>
          <a:stretch>
            <a:fillRect/>
          </a:stretch>
        </p:blipFill>
        <p:spPr>
          <a:xfrm>
            <a:off x="6610350" y="2470925"/>
            <a:ext cx="1905000" cy="19050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2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Método equals</a:t>
            </a:r>
            <a:endParaRPr/>
          </a:p>
        </p:txBody>
      </p:sp>
      <p:sp>
        <p:nvSpPr>
          <p:cNvPr id="1881" name="Google Shape;1881;p240"/>
          <p:cNvSpPr txBox="1">
            <a:spLocks noGrp="1"/>
          </p:cNvSpPr>
          <p:nvPr>
            <p:ph type="body" idx="1"/>
          </p:nvPr>
        </p:nvSpPr>
        <p:spPr>
          <a:xfrm>
            <a:off x="628153" y="1909300"/>
            <a:ext cx="8058647" cy="276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dirty="0"/>
              <a:t>La definición de igualdad entre objetos se hace con el método equals.  </a:t>
            </a:r>
            <a:endParaRPr dirty="0"/>
          </a:p>
          <a:p>
            <a:pPr marL="0" lvl="0" indent="0" algn="l" rtl="0">
              <a:spcBef>
                <a:spcPts val="1000"/>
              </a:spcBef>
              <a:spcAft>
                <a:spcPts val="0"/>
              </a:spcAft>
              <a:buNone/>
            </a:pPr>
            <a:r>
              <a:rPr lang="en" sz="2400" dirty="0">
                <a:solidFill>
                  <a:srgbClr val="444444"/>
                </a:solidFill>
                <a:highlight>
                  <a:srgbClr val="FFFFFF"/>
                </a:highlight>
              </a:rPr>
              <a:t>public boolean equals(</a:t>
            </a:r>
            <a:r>
              <a:rPr lang="en" sz="2400" b="1" dirty="0">
                <a:solidFill>
                  <a:srgbClr val="444444"/>
                </a:solidFill>
                <a:highlight>
                  <a:srgbClr val="FFFFFF"/>
                </a:highlight>
              </a:rPr>
              <a:t>Object</a:t>
            </a:r>
            <a:r>
              <a:rPr lang="en" sz="2400" dirty="0">
                <a:solidFill>
                  <a:srgbClr val="444444"/>
                </a:solidFill>
                <a:highlight>
                  <a:srgbClr val="FFFFFF"/>
                </a:highlight>
              </a:rPr>
              <a:t> obj).</a:t>
            </a:r>
            <a:endParaRPr sz="24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241"/>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Método hashCode</a:t>
            </a:r>
            <a:endParaRPr/>
          </a:p>
        </p:txBody>
      </p:sp>
      <p:sp>
        <p:nvSpPr>
          <p:cNvPr id="1887" name="Google Shape;1887;p241"/>
          <p:cNvSpPr txBox="1">
            <a:spLocks noGrp="1"/>
          </p:cNvSpPr>
          <p:nvPr>
            <p:ph type="body" idx="4294967295"/>
          </p:nvPr>
        </p:nvSpPr>
        <p:spPr>
          <a:xfrm>
            <a:off x="0" y="1232453"/>
            <a:ext cx="8615363" cy="3441148"/>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sz="2400" dirty="0"/>
              <a:t>Complementa al método equals y sirve para comparar objetos de una forma más rápida en estructuras Hash( sólo devuelve un número entero) </a:t>
            </a:r>
            <a:endParaRPr sz="2400" dirty="0"/>
          </a:p>
          <a:p>
            <a:pPr marL="457200" lvl="0" indent="-381000" algn="l" rtl="0">
              <a:spcBef>
                <a:spcPts val="0"/>
              </a:spcBef>
              <a:spcAft>
                <a:spcPts val="0"/>
              </a:spcAft>
              <a:buSzPts val="2400"/>
              <a:buChar char="•"/>
            </a:pPr>
            <a:r>
              <a:rPr lang="en" sz="2400" dirty="0"/>
              <a:t>Cuando Java compara dos objetos en estructuras de tipo hash (HashMap, HashSet etc) primero invoca al método hashcode y luego el equals.</a:t>
            </a:r>
            <a:endParaRPr sz="2400" dirty="0"/>
          </a:p>
        </p:txBody>
      </p:sp>
      <p:pic>
        <p:nvPicPr>
          <p:cNvPr id="1888" name="Google Shape;1888;p241"/>
          <p:cNvPicPr preferRelativeResize="0"/>
          <p:nvPr/>
        </p:nvPicPr>
        <p:blipFill>
          <a:blip r:embed="rId3">
            <a:alphaModFix/>
          </a:blip>
          <a:stretch>
            <a:fillRect/>
          </a:stretch>
        </p:blipFill>
        <p:spPr>
          <a:xfrm>
            <a:off x="6449419" y="3482075"/>
            <a:ext cx="1882125" cy="166142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242"/>
          <p:cNvSpPr txBox="1">
            <a:spLocks noGrp="1"/>
          </p:cNvSpPr>
          <p:nvPr>
            <p:ph type="title" idx="4294967295"/>
          </p:nvPr>
        </p:nvSpPr>
        <p:spPr>
          <a:xfrm>
            <a:off x="0" y="0"/>
            <a:ext cx="5486400" cy="18145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equals y hashCode</a:t>
            </a:r>
            <a:endParaRPr/>
          </a:p>
        </p:txBody>
      </p:sp>
      <p:graphicFrame>
        <p:nvGraphicFramePr>
          <p:cNvPr id="1894" name="Google Shape;1894;p242"/>
          <p:cNvGraphicFramePr/>
          <p:nvPr/>
        </p:nvGraphicFramePr>
        <p:xfrm>
          <a:off x="572825" y="1268050"/>
          <a:ext cx="7942550" cy="3708624"/>
        </p:xfrm>
        <a:graphic>
          <a:graphicData uri="http://schemas.openxmlformats.org/drawingml/2006/table">
            <a:tbl>
              <a:tblPr>
                <a:noFill/>
              </a:tblPr>
              <a:tblGrid>
                <a:gridCol w="4134250">
                  <a:extLst>
                    <a:ext uri="{9D8B030D-6E8A-4147-A177-3AD203B41FA5}">
                      <a16:colId xmlns:a16="http://schemas.microsoft.com/office/drawing/2014/main" val="20000"/>
                    </a:ext>
                  </a:extLst>
                </a:gridCol>
                <a:gridCol w="3808300">
                  <a:extLst>
                    <a:ext uri="{9D8B030D-6E8A-4147-A177-3AD203B41FA5}">
                      <a16:colId xmlns:a16="http://schemas.microsoft.com/office/drawing/2014/main" val="20001"/>
                    </a:ext>
                  </a:extLst>
                </a:gridCol>
              </a:tblGrid>
              <a:tr h="3481475">
                <a:tc>
                  <a:txBody>
                    <a:bodyPr/>
                    <a:lstStyle/>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@Override</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public int hashCode()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return nombre.hashCode();</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@Override</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public boolean equals(Object obj)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Persona p= (Persona)obj;</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return p.getNombre().equals(this.getNombre());</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a:t>
                      </a:r>
                      <a:endParaRPr sz="1350" dirty="0">
                        <a:solidFill>
                          <a:schemeClr val="dk1"/>
                        </a:solidFill>
                        <a:highlight>
                          <a:srgbClr val="FFFFFF"/>
                        </a:highlight>
                        <a:latin typeface="Consolas"/>
                        <a:ea typeface="Consolas"/>
                        <a:cs typeface="Consolas"/>
                        <a:sym typeface="Consolas"/>
                      </a:endParaRPr>
                    </a:p>
                    <a:p>
                      <a:pPr marL="0" lvl="0" indent="0" algn="l" rtl="0">
                        <a:spcBef>
                          <a:spcPts val="0"/>
                        </a:spcBef>
                        <a:spcAft>
                          <a:spcPts val="0"/>
                        </a:spcAft>
                        <a:buNone/>
                      </a:pPr>
                      <a:endParaRPr dirty="0"/>
                    </a:p>
                  </a:txBody>
                  <a:tcPr marL="91425" marR="91425" marT="91425" marB="91425"/>
                </a:tc>
                <a:tc>
                  <a:txBody>
                    <a:bodyPr/>
                    <a:lstStyle/>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public class Principal4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public static void main(String[] args)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Persona p= new Persona("cecilio");</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Persona p1= new Persona("cecilio");</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System.out.println(p.equals(p1));</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 </a:t>
                      </a:r>
                      <a:endParaRPr sz="1350" dirty="0">
                        <a:solidFill>
                          <a:schemeClr val="dk1"/>
                        </a:solidFill>
                        <a:highlight>
                          <a:srgbClr val="FFFFFF"/>
                        </a:highlight>
                        <a:latin typeface="Consolas"/>
                        <a:ea typeface="Consolas"/>
                        <a:cs typeface="Consolas"/>
                        <a:sym typeface="Consolas"/>
                      </a:endParaRPr>
                    </a:p>
                    <a:p>
                      <a:pPr marL="177800" marR="177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latin typeface="Consolas"/>
                          <a:ea typeface="Consolas"/>
                          <a:cs typeface="Consolas"/>
                          <a:sym typeface="Consolas"/>
                        </a:rPr>
                        <a:t>}</a:t>
                      </a:r>
                      <a:endParaRPr sz="1350" dirty="0">
                        <a:solidFill>
                          <a:schemeClr val="dk1"/>
                        </a:solidFill>
                        <a:highlight>
                          <a:srgbClr val="FFFFFF"/>
                        </a:highlight>
                        <a:latin typeface="Consolas"/>
                        <a:ea typeface="Consolas"/>
                        <a:cs typeface="Consolas"/>
                        <a:sym typeface="Consolas"/>
                      </a:endParaRP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243"/>
          <p:cNvSpPr txBox="1">
            <a:spLocks noGrp="1"/>
          </p:cNvSpPr>
          <p:nvPr>
            <p:ph type="title" idx="4294967295"/>
          </p:nvPr>
        </p:nvSpPr>
        <p:spPr>
          <a:xfrm>
            <a:off x="0" y="0"/>
            <a:ext cx="5486400" cy="1494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equals y </a:t>
            </a:r>
            <a:br>
              <a:rPr lang="en" dirty="0"/>
            </a:br>
            <a:r>
              <a:rPr lang="en" dirty="0"/>
              <a:t>hashCode</a:t>
            </a:r>
            <a:endParaRPr dirty="0"/>
          </a:p>
        </p:txBody>
      </p:sp>
      <p:pic>
        <p:nvPicPr>
          <p:cNvPr id="1901" name="Google Shape;1901;p243"/>
          <p:cNvPicPr preferRelativeResize="0"/>
          <p:nvPr/>
        </p:nvPicPr>
        <p:blipFill>
          <a:blip r:embed="rId3">
            <a:alphaModFix/>
          </a:blip>
          <a:stretch>
            <a:fillRect/>
          </a:stretch>
        </p:blipFill>
        <p:spPr>
          <a:xfrm>
            <a:off x="2305050" y="1381125"/>
            <a:ext cx="4533900" cy="238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Precedencia de operadores</a:t>
            </a:r>
            <a:endParaRPr/>
          </a:p>
        </p:txBody>
      </p:sp>
      <p:sp>
        <p:nvSpPr>
          <p:cNvPr id="320" name="Google Shape;320;p3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23</a:t>
            </a:fld>
            <a:endParaRPr/>
          </a:p>
        </p:txBody>
      </p:sp>
      <p:graphicFrame>
        <p:nvGraphicFramePr>
          <p:cNvPr id="321" name="Google Shape;321;p36"/>
          <p:cNvGraphicFramePr/>
          <p:nvPr/>
        </p:nvGraphicFramePr>
        <p:xfrm>
          <a:off x="1808125" y="1671938"/>
          <a:ext cx="7119250" cy="3394860"/>
        </p:xfrm>
        <a:graphic>
          <a:graphicData uri="http://schemas.openxmlformats.org/drawingml/2006/table">
            <a:tbl>
              <a:tblPr>
                <a:noFill/>
                <a:tableStyleId>{189BBBA8-BB3A-4A42-8A00-8C4FFC0E77FC}</a:tableStyleId>
              </a:tblPr>
              <a:tblGrid>
                <a:gridCol w="988800">
                  <a:extLst>
                    <a:ext uri="{9D8B030D-6E8A-4147-A177-3AD203B41FA5}">
                      <a16:colId xmlns:a16="http://schemas.microsoft.com/office/drawing/2014/main" val="20000"/>
                    </a:ext>
                  </a:extLst>
                </a:gridCol>
                <a:gridCol w="1516125">
                  <a:extLst>
                    <a:ext uri="{9D8B030D-6E8A-4147-A177-3AD203B41FA5}">
                      <a16:colId xmlns:a16="http://schemas.microsoft.com/office/drawing/2014/main" val="20001"/>
                    </a:ext>
                  </a:extLst>
                </a:gridCol>
                <a:gridCol w="2219275">
                  <a:extLst>
                    <a:ext uri="{9D8B030D-6E8A-4147-A177-3AD203B41FA5}">
                      <a16:colId xmlns:a16="http://schemas.microsoft.com/office/drawing/2014/main" val="20002"/>
                    </a:ext>
                  </a:extLst>
                </a:gridCol>
                <a:gridCol w="2395050">
                  <a:extLst>
                    <a:ext uri="{9D8B030D-6E8A-4147-A177-3AD203B41FA5}">
                      <a16:colId xmlns:a16="http://schemas.microsoft.com/office/drawing/2014/main" val="20003"/>
                    </a:ext>
                  </a:extLst>
                </a:gridCol>
              </a:tblGrid>
              <a:tr h="373025">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Prec.</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Operador</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Operación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Orden</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25775">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1</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Mas unario</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Menos unario</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 -&gt; L</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28850">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2</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Multiplicación</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División</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Residuo</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 -&gt; R</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28850">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3</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Suma</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Resta</a:t>
                      </a:r>
                      <a:endParaRPr sz="1100"/>
                    </a:p>
                    <a:p>
                      <a:pPr marL="0" marR="0" lvl="0" indent="0" algn="ctr" rtl="0">
                        <a:lnSpc>
                          <a:spcPct val="100000"/>
                        </a:lnSpc>
                        <a:spcBef>
                          <a:spcPts val="40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Concatenación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 -&gt; R</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7475">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4</a:t>
                      </a:r>
                      <a:endParaRPr sz="1100"/>
                    </a:p>
                  </a:txBody>
                  <a:tcPr marL="68600" marR="68600" marT="34300" marB="3430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Asignación</a:t>
                      </a:r>
                      <a:endParaRPr sz="1100"/>
                    </a:p>
                  </a:txBody>
                  <a:tcPr marL="68600" marR="68600" marT="34300" marB="3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 -&gt; L</a:t>
                      </a:r>
                      <a:endParaRPr sz="1100"/>
                    </a:p>
                  </a:txBody>
                  <a:tcPr marL="68600" marR="68600" marT="34300" marB="3430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Operadores relacionales y lógicos</a:t>
            </a:r>
            <a:endParaRPr/>
          </a:p>
        </p:txBody>
      </p:sp>
      <p:sp>
        <p:nvSpPr>
          <p:cNvPr id="327" name="Google Shape;327;p3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24</a:t>
            </a:fld>
            <a:endParaRPr/>
          </a:p>
        </p:txBody>
      </p:sp>
      <p:graphicFrame>
        <p:nvGraphicFramePr>
          <p:cNvPr id="328" name="Google Shape;328;p37"/>
          <p:cNvGraphicFramePr/>
          <p:nvPr/>
        </p:nvGraphicFramePr>
        <p:xfrm>
          <a:off x="3071288" y="1728075"/>
          <a:ext cx="3941950" cy="3278250"/>
        </p:xfrm>
        <a:graphic>
          <a:graphicData uri="http://schemas.openxmlformats.org/drawingml/2006/table">
            <a:tbl>
              <a:tblPr>
                <a:solidFill>
                  <a:srgbClr val="FFFFFF"/>
                </a:solidFill>
                <a:tableStyleId>{189BBBA8-BB3A-4A42-8A00-8C4FFC0E77FC}</a:tableStyleId>
              </a:tblPr>
              <a:tblGrid>
                <a:gridCol w="1096875">
                  <a:extLst>
                    <a:ext uri="{9D8B030D-6E8A-4147-A177-3AD203B41FA5}">
                      <a16:colId xmlns:a16="http://schemas.microsoft.com/office/drawing/2014/main" val="20000"/>
                    </a:ext>
                  </a:extLst>
                </a:gridCol>
                <a:gridCol w="2845075">
                  <a:extLst>
                    <a:ext uri="{9D8B030D-6E8A-4147-A177-3AD203B41FA5}">
                      <a16:colId xmlns:a16="http://schemas.microsoft.com/office/drawing/2014/main" val="20001"/>
                    </a:ext>
                  </a:extLst>
                </a:gridCol>
              </a:tblGrid>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OPERADOR</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DESCRIPCIÓN</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0"/>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Es igual</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1"/>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Es distinto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2"/>
                  </a:ext>
                </a:extLst>
              </a:tr>
              <a:tr h="6547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&lt;, &lt;=, &gt;, &gt;=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Menor, menor o igual, mayor, mayor o igual</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3"/>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&amp;&amp;</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and (y)</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4"/>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or (o)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5"/>
                  </a:ext>
                </a:extLst>
              </a:tr>
              <a:tr h="437250">
                <a:tc>
                  <a:txBody>
                    <a:bodyPr/>
                    <a:lstStyle/>
                    <a:p>
                      <a:pPr marL="0" lvl="0" indent="0" algn="ctr" rtl="0">
                        <a:lnSpc>
                          <a:spcPct val="130000"/>
                        </a:lnSpc>
                        <a:spcBef>
                          <a:spcPts val="0"/>
                        </a:spcBef>
                        <a:spcAft>
                          <a:spcPts val="0"/>
                        </a:spcAft>
                        <a:buNone/>
                      </a:pPr>
                      <a:r>
                        <a:rPr lang="en" sz="900" b="1">
                          <a:solidFill>
                            <a:srgbClr val="41423D"/>
                          </a:solidFill>
                          <a:highlight>
                            <a:srgbClr val="FFFFFF"/>
                          </a:highlight>
                        </a:rPr>
                        <a:t>!</a:t>
                      </a:r>
                      <a:endParaRPr sz="900" b="1">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lnSpc>
                          <a:spcPct val="130000"/>
                        </a:lnSpc>
                        <a:spcBef>
                          <a:spcPts val="0"/>
                        </a:spcBef>
                        <a:spcAft>
                          <a:spcPts val="0"/>
                        </a:spcAft>
                        <a:buNone/>
                      </a:pPr>
                      <a:r>
                        <a:rPr lang="en" sz="900">
                          <a:solidFill>
                            <a:srgbClr val="41423D"/>
                          </a:solidFill>
                          <a:highlight>
                            <a:srgbClr val="FFFFFF"/>
                          </a:highlight>
                        </a:rPr>
                        <a:t>Operador not (no)</a:t>
                      </a:r>
                      <a:endParaRPr sz="900">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a:t>
            </a:r>
            <a:endParaRPr/>
          </a:p>
        </p:txBody>
      </p:sp>
      <p:sp>
        <p:nvSpPr>
          <p:cNvPr id="334" name="Google Shape;334;p38"/>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3" indent="-133350" algn="l" rtl="0">
              <a:lnSpc>
                <a:spcPct val="90000"/>
              </a:lnSpc>
              <a:spcBef>
                <a:spcPts val="0"/>
              </a:spcBef>
              <a:spcAft>
                <a:spcPts val="0"/>
              </a:spcAft>
              <a:buClr>
                <a:schemeClr val="dk1"/>
              </a:buClr>
              <a:buSzPts val="2100"/>
              <a:buFont typeface="Calibri"/>
              <a:buAutoNum type="arabicPeriod"/>
            </a:pPr>
            <a:r>
              <a:rPr lang="en" sz="2100">
                <a:solidFill>
                  <a:schemeClr val="dk1"/>
                </a:solidFill>
                <a:latin typeface="Calibri"/>
                <a:ea typeface="Calibri"/>
                <a:cs typeface="Calibri"/>
                <a:sym typeface="Calibri"/>
              </a:rPr>
              <a:t>Estructuras Condicionales</a:t>
            </a:r>
            <a:endParaRPr sz="1400">
              <a:solidFill>
                <a:schemeClr val="dk1"/>
              </a:solidFill>
              <a:latin typeface="Arial"/>
              <a:ea typeface="Arial"/>
              <a:cs typeface="Arial"/>
              <a:sym typeface="Arial"/>
            </a:endParaRPr>
          </a:p>
          <a:p>
            <a:pPr marL="457200" lvl="0" indent="457200" algn="l" rtl="0">
              <a:lnSpc>
                <a:spcPct val="90000"/>
              </a:lnSpc>
              <a:spcBef>
                <a:spcPts val="400"/>
              </a:spcBef>
              <a:spcAft>
                <a:spcPts val="0"/>
              </a:spcAft>
              <a:buNone/>
            </a:pPr>
            <a:r>
              <a:rPr lang="en" sz="1800">
                <a:solidFill>
                  <a:schemeClr val="dk1"/>
                </a:solidFill>
                <a:latin typeface="Calibri"/>
                <a:ea typeface="Calibri"/>
                <a:cs typeface="Calibri"/>
                <a:sym typeface="Calibri"/>
              </a:rPr>
              <a:t>Bloque If – else if – else</a:t>
            </a:r>
            <a:endParaRPr sz="1800">
              <a:solidFill>
                <a:schemeClr val="dk1"/>
              </a:solidFill>
              <a:latin typeface="Calibri"/>
              <a:ea typeface="Calibri"/>
              <a:cs typeface="Calibri"/>
              <a:sym typeface="Calibri"/>
            </a:endParaRPr>
          </a:p>
          <a:p>
            <a:pPr marL="457200" lvl="0" indent="457200" algn="l" rtl="0">
              <a:lnSpc>
                <a:spcPct val="90000"/>
              </a:lnSpc>
              <a:spcBef>
                <a:spcPts val="400"/>
              </a:spcBef>
              <a:spcAft>
                <a:spcPts val="0"/>
              </a:spcAft>
              <a:buNone/>
            </a:pPr>
            <a:r>
              <a:rPr lang="en" sz="1800">
                <a:solidFill>
                  <a:schemeClr val="dk1"/>
                </a:solidFill>
                <a:latin typeface="Calibri"/>
                <a:ea typeface="Calibri"/>
                <a:cs typeface="Calibri"/>
                <a:sym typeface="Calibri"/>
              </a:rPr>
              <a:t>Bloque switch</a:t>
            </a:r>
            <a:endParaRPr sz="1800">
              <a:solidFill>
                <a:schemeClr val="dk1"/>
              </a:solidFill>
              <a:latin typeface="Calibri"/>
              <a:ea typeface="Calibri"/>
              <a:cs typeface="Calibri"/>
              <a:sym typeface="Calibri"/>
            </a:endParaRPr>
          </a:p>
          <a:p>
            <a:pPr marL="0" lvl="3" indent="-133350" algn="l" rtl="0">
              <a:lnSpc>
                <a:spcPct val="90000"/>
              </a:lnSpc>
              <a:spcBef>
                <a:spcPts val="800"/>
              </a:spcBef>
              <a:spcAft>
                <a:spcPts val="0"/>
              </a:spcAft>
              <a:buClr>
                <a:schemeClr val="dk1"/>
              </a:buClr>
              <a:buSzPts val="2100"/>
              <a:buFont typeface="Calibri"/>
              <a:buAutoNum type="arabicPeriod"/>
            </a:pPr>
            <a:r>
              <a:rPr lang="en" sz="2100">
                <a:solidFill>
                  <a:schemeClr val="dk1"/>
                </a:solidFill>
                <a:latin typeface="Calibri"/>
                <a:ea typeface="Calibri"/>
                <a:cs typeface="Calibri"/>
                <a:sym typeface="Calibri"/>
              </a:rPr>
              <a:t>Lazos</a:t>
            </a:r>
            <a:endParaRPr sz="1400">
              <a:solidFill>
                <a:schemeClr val="dk1"/>
              </a:solidFill>
              <a:latin typeface="Arial"/>
              <a:ea typeface="Arial"/>
              <a:cs typeface="Arial"/>
              <a:sym typeface="Arial"/>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Bloque for</a:t>
            </a:r>
            <a:endParaRPr sz="1800">
              <a:solidFill>
                <a:schemeClr val="dk1"/>
              </a:solidFill>
              <a:latin typeface="Calibri"/>
              <a:ea typeface="Calibri"/>
              <a:cs typeface="Calibri"/>
              <a:sym typeface="Calibri"/>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Lazo while</a:t>
            </a:r>
            <a:endParaRPr sz="1800">
              <a:solidFill>
                <a:schemeClr val="dk1"/>
              </a:solidFill>
              <a:latin typeface="Calibri"/>
              <a:ea typeface="Calibri"/>
              <a:cs typeface="Calibri"/>
              <a:sym typeface="Calibri"/>
            </a:endParaRPr>
          </a:p>
          <a:p>
            <a:pPr marL="914400" lvl="0" indent="0" algn="l" rtl="0">
              <a:lnSpc>
                <a:spcPct val="90000"/>
              </a:lnSpc>
              <a:spcBef>
                <a:spcPts val="400"/>
              </a:spcBef>
              <a:spcAft>
                <a:spcPts val="0"/>
              </a:spcAft>
              <a:buNone/>
            </a:pPr>
            <a:r>
              <a:rPr lang="en" sz="1800">
                <a:solidFill>
                  <a:schemeClr val="dk1"/>
                </a:solidFill>
                <a:latin typeface="Calibri"/>
                <a:ea typeface="Calibri"/>
                <a:cs typeface="Calibri"/>
                <a:sym typeface="Calibri"/>
              </a:rPr>
              <a:t>Lazo do while </a:t>
            </a:r>
            <a:endParaRPr sz="1900">
              <a:solidFill>
                <a:schemeClr val="dk1"/>
              </a:solidFill>
              <a:latin typeface="Calibri"/>
              <a:ea typeface="Calibri"/>
              <a:cs typeface="Calibri"/>
              <a:sym typeface="Calibri"/>
            </a:endParaRPr>
          </a:p>
        </p:txBody>
      </p:sp>
      <p:sp>
        <p:nvSpPr>
          <p:cNvPr id="335" name="Google Shape;335;p3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 condicionales</a:t>
            </a:r>
            <a:endParaRPr/>
          </a:p>
        </p:txBody>
      </p:sp>
      <p:sp>
        <p:nvSpPr>
          <p:cNvPr id="341" name="Google Shape;341;p3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26</a:t>
            </a:fld>
            <a:endParaRPr/>
          </a:p>
        </p:txBody>
      </p:sp>
      <p:sp>
        <p:nvSpPr>
          <p:cNvPr id="342" name="Google Shape;342;p39"/>
          <p:cNvSpPr txBox="1"/>
          <p:nvPr/>
        </p:nvSpPr>
        <p:spPr>
          <a:xfrm>
            <a:off x="1177941" y="2426695"/>
            <a:ext cx="3229800" cy="2562300"/>
          </a:xfrm>
          <a:prstGeom prst="rect">
            <a:avLst/>
          </a:prstGeom>
          <a:noFill/>
          <a:ln w="9525" cap="flat" cmpd="sng">
            <a:solidFill>
              <a:srgbClr val="4BACC6"/>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B0F0"/>
                </a:solidFill>
                <a:latin typeface="Calibri"/>
                <a:ea typeface="Calibri"/>
                <a:cs typeface="Calibri"/>
                <a:sym typeface="Calibri"/>
              </a:rPr>
              <a:t>If </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 i</a:t>
            </a:r>
            <a:r>
              <a:rPr lang="en" sz="1800">
                <a:solidFill>
                  <a:srgbClr val="00B0F0"/>
                </a:solidFill>
                <a:latin typeface="Calibri"/>
                <a:ea typeface="Calibri"/>
                <a:cs typeface="Calibri"/>
                <a:sym typeface="Calibri"/>
              </a:rPr>
              <a:t>f</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 if</a:t>
            </a:r>
            <a:r>
              <a:rPr lang="en" sz="1800">
                <a:solidFill>
                  <a:srgbClr val="000000"/>
                </a:solidFill>
                <a:latin typeface="Calibri"/>
                <a:ea typeface="Calibri"/>
                <a:cs typeface="Calibri"/>
                <a:sym typeface="Calibri"/>
              </a:rPr>
              <a:t>(</a:t>
            </a:r>
            <a:r>
              <a:rPr lang="en" sz="1800" b="1">
                <a:solidFill>
                  <a:srgbClr val="000000"/>
                </a:solidFill>
                <a:latin typeface="Calibri"/>
                <a:ea typeface="Calibri"/>
                <a:cs typeface="Calibri"/>
                <a:sym typeface="Calibri"/>
              </a:rPr>
              <a:t>condicio</a:t>
            </a:r>
            <a:r>
              <a:rPr lang="en" sz="1800">
                <a:solidFill>
                  <a:srgbClr val="000000"/>
                </a:solidFill>
                <a:latin typeface="Calibri"/>
                <a:ea typeface="Calibri"/>
                <a:cs typeface="Calibri"/>
                <a:sym typeface="Calibri"/>
              </a:rPr>
              <a:t>n){</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//sentecia</a:t>
            </a:r>
            <a:endParaRPr sz="1800">
              <a:solidFill>
                <a:srgbClr val="000000"/>
              </a:solidFill>
              <a:latin typeface="Calibri"/>
              <a:ea typeface="Calibri"/>
              <a:cs typeface="Calibri"/>
              <a:sym typeface="Calibri"/>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r>
              <a:rPr lang="en" sz="1800" b="1">
                <a:solidFill>
                  <a:srgbClr val="00B0F0"/>
                </a:solidFill>
                <a:latin typeface="Calibri"/>
                <a:ea typeface="Calibri"/>
                <a:cs typeface="Calibri"/>
                <a:sym typeface="Calibri"/>
              </a:rPr>
              <a:t>else</a:t>
            </a:r>
            <a:r>
              <a:rPr lang="en" sz="18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a:t>
            </a:r>
            <a:endParaRPr sz="1100"/>
          </a:p>
        </p:txBody>
      </p:sp>
      <p:sp>
        <p:nvSpPr>
          <p:cNvPr id="343" name="Google Shape;343;p39"/>
          <p:cNvSpPr txBox="1"/>
          <p:nvPr/>
        </p:nvSpPr>
        <p:spPr>
          <a:xfrm>
            <a:off x="5609691" y="2165999"/>
            <a:ext cx="3229800" cy="2977500"/>
          </a:xfrm>
          <a:prstGeom prst="rect">
            <a:avLst/>
          </a:prstGeom>
          <a:noFill/>
          <a:ln w="9525" cap="flat" cmpd="sng">
            <a:solidFill>
              <a:srgbClr val="4BACC6"/>
            </a:solidFill>
            <a:prstDash val="solid"/>
            <a:round/>
            <a:headEnd type="none" w="sm" len="sm"/>
            <a:tailEnd type="none" w="sm" len="sm"/>
          </a:ln>
        </p:spPr>
        <p:txBody>
          <a:bodyPr spcFirstLastPara="1" wrap="square" lIns="68575" tIns="34275" rIns="68575" bIns="34275" anchor="t" anchorCtr="0">
            <a:noAutofit/>
          </a:bodyPr>
          <a:lstStyle/>
          <a:p>
            <a:pPr marL="203200" marR="0" lvl="1" indent="0" algn="l" rtl="0">
              <a:spcBef>
                <a:spcPts val="0"/>
              </a:spcBef>
              <a:spcAft>
                <a:spcPts val="0"/>
              </a:spcAft>
              <a:buClr>
                <a:srgbClr val="00B0F0"/>
              </a:buClr>
              <a:buSzPts val="1400"/>
              <a:buFont typeface="Calibri"/>
              <a:buNone/>
            </a:pPr>
            <a:r>
              <a:rPr lang="en" sz="1400" b="1" i="1" u="none" strike="noStrike" cap="none">
                <a:solidFill>
                  <a:srgbClr val="00B0F0"/>
                </a:solidFill>
                <a:latin typeface="Calibri"/>
                <a:ea typeface="Calibri"/>
                <a:cs typeface="Calibri"/>
                <a:sym typeface="Calibri"/>
              </a:rPr>
              <a:t>switch</a:t>
            </a:r>
            <a:r>
              <a:rPr lang="en" sz="1400" b="0" i="1" u="none" strike="noStrike" cap="none">
                <a:solidFill>
                  <a:srgbClr val="000000"/>
                </a:solidFill>
                <a:latin typeface="Calibri"/>
                <a:ea typeface="Calibri"/>
                <a:cs typeface="Calibri"/>
                <a:sym typeface="Calibri"/>
              </a:rPr>
              <a:t>( variable ){</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valor1:</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valor2:</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endParaRPr sz="1400" b="0" i="1" u="none" strike="noStrike" cap="none">
              <a:solidFill>
                <a:srgbClr val="000000"/>
              </a:solidFill>
              <a:latin typeface="Calibri"/>
              <a:ea typeface="Calibri"/>
              <a:cs typeface="Calibri"/>
              <a:sym typeface="Calibri"/>
            </a:endParaRPr>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case</a:t>
            </a:r>
            <a:r>
              <a:rPr lang="en" sz="1400" b="0" i="1" u="none" strike="noStrike" cap="none">
                <a:solidFill>
                  <a:srgbClr val="00B0F0"/>
                </a:solidFill>
                <a:latin typeface="Calibri"/>
                <a:ea typeface="Calibri"/>
                <a:cs typeface="Calibri"/>
                <a:sym typeface="Calibri"/>
              </a:rPr>
              <a:t> </a:t>
            </a:r>
            <a:r>
              <a:rPr lang="en" sz="1400" b="0" i="1" u="none" strike="noStrike" cap="none">
                <a:solidFill>
                  <a:srgbClr val="000000"/>
                </a:solidFill>
                <a:latin typeface="Calibri"/>
                <a:ea typeface="Calibri"/>
                <a:cs typeface="Calibri"/>
                <a:sym typeface="Calibri"/>
              </a:rPr>
              <a:t>valorN:</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0" i="1" u="none" strike="noStrike" cap="none">
                <a:solidFill>
                  <a:srgbClr val="7030A0"/>
                </a:solidFill>
                <a:latin typeface="Calibri"/>
                <a:ea typeface="Calibri"/>
                <a:cs typeface="Calibri"/>
                <a:sym typeface="Calibri"/>
              </a:rPr>
              <a:t>break</a:t>
            </a:r>
            <a:r>
              <a:rPr lang="en" sz="1400" b="0" i="1" u="none" strike="noStrike" cap="none">
                <a:solidFill>
                  <a:srgbClr val="000000"/>
                </a:solidFill>
                <a:latin typeface="Calibri"/>
                <a:ea typeface="Calibri"/>
                <a:cs typeface="Calibri"/>
                <a:sym typeface="Calibri"/>
              </a:rPr>
              <a:t>;	</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a:t>
            </a:r>
            <a:r>
              <a:rPr lang="en" sz="1400" b="1" i="1" u="none" strike="noStrike" cap="none">
                <a:solidFill>
                  <a:srgbClr val="00B0F0"/>
                </a:solidFill>
                <a:latin typeface="Calibri"/>
                <a:ea typeface="Calibri"/>
                <a:cs typeface="Calibri"/>
                <a:sym typeface="Calibri"/>
              </a:rPr>
              <a:t>default</a:t>
            </a:r>
            <a:r>
              <a:rPr lang="en" sz="1400" b="0" i="1" u="none" strike="noStrike" cap="none">
                <a:solidFill>
                  <a:srgbClr val="000000"/>
                </a:solidFill>
                <a:latin typeface="Calibri"/>
                <a:ea typeface="Calibri"/>
                <a:cs typeface="Calibri"/>
                <a:sym typeface="Calibri"/>
              </a:rPr>
              <a:t>:</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		sentencias;</a:t>
            </a:r>
            <a:endParaRPr sz="1100"/>
          </a:p>
          <a:p>
            <a:pPr marL="203200" marR="0" lvl="1" indent="0" algn="l" rtl="0">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a:t>
            </a:r>
            <a:endParaRPr sz="1100"/>
          </a:p>
        </p:txBody>
      </p:sp>
      <p:sp>
        <p:nvSpPr>
          <p:cNvPr id="344" name="Google Shape;344;p39"/>
          <p:cNvSpPr txBox="1"/>
          <p:nvPr/>
        </p:nvSpPr>
        <p:spPr>
          <a:xfrm>
            <a:off x="1771225" y="1964400"/>
            <a:ext cx="1983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Bloque if</a:t>
            </a:r>
            <a:endParaRPr sz="2400" b="1">
              <a:latin typeface="Chivo"/>
              <a:ea typeface="Chivo"/>
              <a:cs typeface="Chivo"/>
              <a:sym typeface="Chivo"/>
            </a:endParaRPr>
          </a:p>
        </p:txBody>
      </p:sp>
      <p:sp>
        <p:nvSpPr>
          <p:cNvPr id="345" name="Google Shape;345;p39"/>
          <p:cNvSpPr txBox="1"/>
          <p:nvPr/>
        </p:nvSpPr>
        <p:spPr>
          <a:xfrm>
            <a:off x="6193200" y="1680300"/>
            <a:ext cx="2324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Bloque switch</a:t>
            </a:r>
            <a:endParaRPr sz="2400" b="1">
              <a:latin typeface="Chivo"/>
              <a:ea typeface="Chivo"/>
              <a:cs typeface="Chivo"/>
              <a:sym typeface="Chivo"/>
            </a:endParaRPr>
          </a:p>
        </p:txBody>
      </p:sp>
      <p:sp>
        <p:nvSpPr>
          <p:cNvPr id="9" name="Rectangle 8">
            <a:extLst>
              <a:ext uri="{FF2B5EF4-FFF2-40B4-BE49-F238E27FC236}">
                <a16:creationId xmlns:a16="http://schemas.microsoft.com/office/drawing/2014/main" id="{DC5E2B87-2E4A-4B25-BD3F-6FB2BB0E5DDF}"/>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Estructuras de control iterativas</a:t>
            </a:r>
            <a:endParaRPr/>
          </a:p>
        </p:txBody>
      </p:sp>
      <p:sp>
        <p:nvSpPr>
          <p:cNvPr id="351" name="Google Shape;351;p4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27</a:t>
            </a:fld>
            <a:endParaRPr/>
          </a:p>
        </p:txBody>
      </p:sp>
      <p:sp>
        <p:nvSpPr>
          <p:cNvPr id="352" name="Google Shape;352;p40"/>
          <p:cNvSpPr txBox="1"/>
          <p:nvPr/>
        </p:nvSpPr>
        <p:spPr>
          <a:xfrm>
            <a:off x="740725" y="2125725"/>
            <a:ext cx="19833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for</a:t>
            </a:r>
            <a:endParaRPr sz="2400" b="1">
              <a:latin typeface="Chivo"/>
              <a:ea typeface="Chivo"/>
              <a:cs typeface="Chivo"/>
              <a:sym typeface="Chivo"/>
            </a:endParaRPr>
          </a:p>
        </p:txBody>
      </p:sp>
      <p:sp>
        <p:nvSpPr>
          <p:cNvPr id="353" name="Google Shape;353;p40"/>
          <p:cNvSpPr txBox="1"/>
          <p:nvPr/>
        </p:nvSpPr>
        <p:spPr>
          <a:xfrm>
            <a:off x="4029525" y="2125725"/>
            <a:ext cx="2324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while</a:t>
            </a:r>
            <a:endParaRPr sz="2400" b="1">
              <a:latin typeface="Chivo"/>
              <a:ea typeface="Chivo"/>
              <a:cs typeface="Chivo"/>
              <a:sym typeface="Chivo"/>
            </a:endParaRPr>
          </a:p>
        </p:txBody>
      </p:sp>
      <p:sp>
        <p:nvSpPr>
          <p:cNvPr id="354" name="Google Shape;354;p40"/>
          <p:cNvSpPr txBox="1"/>
          <p:nvPr/>
        </p:nvSpPr>
        <p:spPr>
          <a:xfrm>
            <a:off x="191275" y="2572600"/>
            <a:ext cx="3296700" cy="9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b="1">
                <a:solidFill>
                  <a:srgbClr val="4A86E8"/>
                </a:solidFill>
                <a:latin typeface="Calibri"/>
                <a:ea typeface="Calibri"/>
                <a:cs typeface="Calibri"/>
                <a:sym typeface="Calibri"/>
              </a:rPr>
              <a:t>for</a:t>
            </a:r>
            <a:r>
              <a:rPr lang="en" sz="1500" b="1">
                <a:solidFill>
                  <a:srgbClr val="000000"/>
                </a:solidFill>
                <a:latin typeface="Calibri"/>
                <a:ea typeface="Calibri"/>
                <a:cs typeface="Calibri"/>
                <a:sym typeface="Calibri"/>
              </a:rPr>
              <a:t>(initialization; condition; iteration){ 	</a:t>
            </a:r>
            <a:endParaRPr sz="1500" b="1">
              <a:solidFill>
                <a:srgbClr val="000000"/>
              </a:solidFill>
              <a:latin typeface="Calibri"/>
              <a:ea typeface="Calibri"/>
              <a:cs typeface="Calibri"/>
              <a:sym typeface="Calibri"/>
            </a:endParaRPr>
          </a:p>
          <a:p>
            <a:pPr marL="0" marR="0" lvl="0" indent="0" algn="l" rtl="0">
              <a:spcBef>
                <a:spcPts val="0"/>
              </a:spcBef>
              <a:spcAft>
                <a:spcPts val="0"/>
              </a:spcAft>
              <a:buNone/>
            </a:pPr>
            <a:r>
              <a:rPr lang="en" sz="1500" b="1">
                <a:latin typeface="Calibri"/>
                <a:ea typeface="Calibri"/>
                <a:cs typeface="Calibri"/>
                <a:sym typeface="Calibri"/>
              </a:rPr>
              <a:t>           </a:t>
            </a:r>
            <a:r>
              <a:rPr lang="en" sz="1500" b="1">
                <a:solidFill>
                  <a:srgbClr val="000000"/>
                </a:solidFill>
                <a:latin typeface="Calibri"/>
                <a:ea typeface="Calibri"/>
                <a:cs typeface="Calibri"/>
                <a:sym typeface="Calibri"/>
              </a:rPr>
              <a:t>setencia1;</a:t>
            </a:r>
            <a:endParaRPr sz="1100"/>
          </a:p>
          <a:p>
            <a:pPr marL="0" marR="0" lvl="0" indent="0" algn="l" rtl="0">
              <a:spcBef>
                <a:spcPts val="0"/>
              </a:spcBef>
              <a:spcAft>
                <a:spcPts val="0"/>
              </a:spcAft>
              <a:buNone/>
            </a:pPr>
            <a:r>
              <a:rPr lang="en" sz="1500" b="1">
                <a:solidFill>
                  <a:srgbClr val="000000"/>
                </a:solidFill>
                <a:latin typeface="Calibri"/>
                <a:ea typeface="Calibri"/>
                <a:cs typeface="Calibri"/>
                <a:sym typeface="Calibri"/>
              </a:rPr>
              <a:t>	setencia1;</a:t>
            </a:r>
            <a:endParaRPr sz="1100"/>
          </a:p>
          <a:p>
            <a:pPr marL="0" marR="0" lvl="0" indent="0" algn="l" rtl="0">
              <a:spcBef>
                <a:spcPts val="0"/>
              </a:spcBef>
              <a:spcAft>
                <a:spcPts val="0"/>
              </a:spcAft>
              <a:buNone/>
            </a:pPr>
            <a:r>
              <a:rPr lang="en" sz="1500" b="1">
                <a:solidFill>
                  <a:srgbClr val="000000"/>
                </a:solidFill>
                <a:latin typeface="Calibri"/>
                <a:ea typeface="Calibri"/>
                <a:cs typeface="Calibri"/>
                <a:sym typeface="Calibri"/>
              </a:rPr>
              <a:t>}</a:t>
            </a:r>
            <a:endParaRPr sz="1500" b="1">
              <a:solidFill>
                <a:srgbClr val="000000"/>
              </a:solidFill>
              <a:latin typeface="Calibri"/>
              <a:ea typeface="Calibri"/>
              <a:cs typeface="Calibri"/>
              <a:sym typeface="Calibri"/>
            </a:endParaRPr>
          </a:p>
        </p:txBody>
      </p:sp>
      <p:sp>
        <p:nvSpPr>
          <p:cNvPr id="355" name="Google Shape;355;p40"/>
          <p:cNvSpPr txBox="1"/>
          <p:nvPr/>
        </p:nvSpPr>
        <p:spPr>
          <a:xfrm>
            <a:off x="3596027" y="2572600"/>
            <a:ext cx="24732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0000"/>
                </a:solidFill>
                <a:latin typeface="Calibri"/>
                <a:ea typeface="Calibri"/>
                <a:cs typeface="Calibri"/>
                <a:sym typeface="Calibri"/>
              </a:rPr>
              <a:t>while</a:t>
            </a:r>
            <a:r>
              <a:rPr lang="en" sz="1800">
                <a:solidFill>
                  <a:srgbClr val="000000"/>
                </a:solidFill>
                <a:latin typeface="Calibri"/>
                <a:ea typeface="Calibri"/>
                <a:cs typeface="Calibri"/>
                <a:sym typeface="Calibri"/>
              </a:rPr>
              <a:t> (</a:t>
            </a:r>
            <a:r>
              <a:rPr lang="en" sz="1800" b="1">
                <a:solidFill>
                  <a:srgbClr val="4F81BD"/>
                </a:solidFill>
                <a:latin typeface="Calibri"/>
                <a:ea typeface="Calibri"/>
                <a:cs typeface="Calibri"/>
                <a:sym typeface="Calibri"/>
              </a:rPr>
              <a:t>condicion</a:t>
            </a:r>
            <a:r>
              <a:rPr lang="en" sz="1800">
                <a:solidFill>
                  <a:srgbClr val="000000"/>
                </a:solidFill>
                <a:latin typeface="Calibri"/>
                <a:ea typeface="Calibri"/>
                <a:cs typeface="Calibri"/>
                <a:sym typeface="Calibri"/>
              </a:rPr>
              <a:t>) {</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a:t>
            </a:r>
            <a:endParaRPr sz="1100"/>
          </a:p>
        </p:txBody>
      </p:sp>
      <p:sp>
        <p:nvSpPr>
          <p:cNvPr id="356" name="Google Shape;356;p40"/>
          <p:cNvSpPr txBox="1"/>
          <p:nvPr/>
        </p:nvSpPr>
        <p:spPr>
          <a:xfrm>
            <a:off x="6452477" y="2632050"/>
            <a:ext cx="23244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rgbClr val="000000"/>
                </a:solidFill>
                <a:latin typeface="Calibri"/>
                <a:ea typeface="Calibri"/>
                <a:cs typeface="Calibri"/>
                <a:sym typeface="Calibri"/>
              </a:rPr>
              <a:t>do</a:t>
            </a:r>
            <a:r>
              <a:rPr lang="en" sz="1800">
                <a:solidFill>
                  <a:srgbClr val="000000"/>
                </a:solidFill>
                <a:latin typeface="Calibri"/>
                <a:ea typeface="Calibri"/>
                <a:cs typeface="Calibri"/>
                <a:sym typeface="Calibri"/>
              </a:rPr>
              <a:t> </a:t>
            </a:r>
            <a:r>
              <a:rPr lang="en" sz="1800" b="1">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a:solidFill>
                  <a:srgbClr val="000000"/>
                </a:solidFill>
                <a:latin typeface="Calibri"/>
                <a:ea typeface="Calibri"/>
                <a:cs typeface="Calibri"/>
                <a:sym typeface="Calibri"/>
              </a:rPr>
              <a:t>	//sentencia</a:t>
            </a:r>
            <a:endParaRPr sz="1100"/>
          </a:p>
          <a:p>
            <a:pPr marL="0" marR="0" lvl="0" indent="0" algn="l" rtl="0">
              <a:spcBef>
                <a:spcPts val="0"/>
              </a:spcBef>
              <a:spcAft>
                <a:spcPts val="0"/>
              </a:spcAft>
              <a:buNone/>
            </a:pPr>
            <a:r>
              <a:rPr lang="en" sz="1800" b="1">
                <a:solidFill>
                  <a:srgbClr val="000000"/>
                </a:solidFill>
                <a:latin typeface="Calibri"/>
                <a:ea typeface="Calibri"/>
                <a:cs typeface="Calibri"/>
                <a:sym typeface="Calibri"/>
              </a:rPr>
              <a:t>}</a:t>
            </a:r>
            <a:r>
              <a:rPr lang="en" sz="1800">
                <a:solidFill>
                  <a:srgbClr val="000000"/>
                </a:solidFill>
                <a:latin typeface="Calibri"/>
                <a:ea typeface="Calibri"/>
                <a:cs typeface="Calibri"/>
                <a:sym typeface="Calibri"/>
              </a:rPr>
              <a:t> </a:t>
            </a:r>
            <a:r>
              <a:rPr lang="en" sz="1800" b="1">
                <a:solidFill>
                  <a:srgbClr val="000000"/>
                </a:solidFill>
                <a:latin typeface="Calibri"/>
                <a:ea typeface="Calibri"/>
                <a:cs typeface="Calibri"/>
                <a:sym typeface="Calibri"/>
              </a:rPr>
              <a:t>while</a:t>
            </a:r>
            <a:r>
              <a:rPr lang="en" sz="1800">
                <a:solidFill>
                  <a:srgbClr val="000000"/>
                </a:solidFill>
                <a:latin typeface="Calibri"/>
                <a:ea typeface="Calibri"/>
                <a:cs typeface="Calibri"/>
                <a:sym typeface="Calibri"/>
              </a:rPr>
              <a:t> (</a:t>
            </a:r>
            <a:r>
              <a:rPr lang="en" sz="1800" b="1">
                <a:solidFill>
                  <a:srgbClr val="4F81BD"/>
                </a:solidFill>
                <a:latin typeface="Calibri"/>
                <a:ea typeface="Calibri"/>
                <a:cs typeface="Calibri"/>
                <a:sym typeface="Calibri"/>
              </a:rPr>
              <a:t>condicion</a:t>
            </a:r>
            <a:r>
              <a:rPr lang="en" sz="1800">
                <a:solidFill>
                  <a:srgbClr val="000000"/>
                </a:solidFill>
                <a:latin typeface="Calibri"/>
                <a:ea typeface="Calibri"/>
                <a:cs typeface="Calibri"/>
                <a:sym typeface="Calibri"/>
              </a:rPr>
              <a:t>);</a:t>
            </a:r>
            <a:endParaRPr sz="1100"/>
          </a:p>
        </p:txBody>
      </p:sp>
      <p:sp>
        <p:nvSpPr>
          <p:cNvPr id="357" name="Google Shape;357;p40"/>
          <p:cNvSpPr txBox="1"/>
          <p:nvPr/>
        </p:nvSpPr>
        <p:spPr>
          <a:xfrm>
            <a:off x="6923375" y="2145400"/>
            <a:ext cx="18534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Chivo"/>
                <a:ea typeface="Chivo"/>
                <a:cs typeface="Chivo"/>
                <a:sym typeface="Chivo"/>
              </a:rPr>
              <a:t>do - while</a:t>
            </a:r>
            <a:endParaRPr sz="2400" b="1">
              <a:latin typeface="Chivo"/>
              <a:ea typeface="Chivo"/>
              <a:cs typeface="Chivo"/>
              <a:sym typeface="Chivo"/>
            </a:endParaRPr>
          </a:p>
        </p:txBody>
      </p:sp>
      <p:sp>
        <p:nvSpPr>
          <p:cNvPr id="10" name="Rectangle 9">
            <a:extLst>
              <a:ext uri="{FF2B5EF4-FFF2-40B4-BE49-F238E27FC236}">
                <a16:creationId xmlns:a16="http://schemas.microsoft.com/office/drawing/2014/main" id="{9DB3FC8C-427D-4A55-BEB1-52FEABDD411B}"/>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API de JAVA</a:t>
            </a:r>
            <a:endParaRPr/>
          </a:p>
        </p:txBody>
      </p:sp>
      <p:sp>
        <p:nvSpPr>
          <p:cNvPr id="363" name="Google Shape;363;p41"/>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228600" lvl="0" indent="-203200" algn="just" rtl="0">
              <a:lnSpc>
                <a:spcPct val="90000"/>
              </a:lnSpc>
              <a:spcBef>
                <a:spcPts val="0"/>
              </a:spcBef>
              <a:spcAft>
                <a:spcPts val="0"/>
              </a:spcAft>
              <a:buClr>
                <a:srgbClr val="002060"/>
              </a:buClr>
              <a:buSzPts val="2400"/>
              <a:buFont typeface="Arial"/>
              <a:buChar char="•"/>
            </a:pPr>
            <a:r>
              <a:rPr lang="en">
                <a:solidFill>
                  <a:schemeClr val="dk1"/>
                </a:solidFill>
                <a:latin typeface="Calibri"/>
                <a:ea typeface="Calibri"/>
                <a:cs typeface="Calibri"/>
                <a:sym typeface="Calibri"/>
              </a:rPr>
              <a:t> Interfaz de programación de aplicaciones (</a:t>
            </a:r>
            <a:r>
              <a:rPr lang="en" b="1">
                <a:solidFill>
                  <a:schemeClr val="dk1"/>
                </a:solidFill>
                <a:latin typeface="Calibri"/>
                <a:ea typeface="Calibri"/>
                <a:cs typeface="Calibri"/>
                <a:sym typeface="Calibri"/>
              </a:rPr>
              <a:t>API</a:t>
            </a:r>
            <a:r>
              <a:rPr lang="en">
                <a:solidFill>
                  <a:schemeClr val="dk1"/>
                </a:solidFill>
                <a:latin typeface="Calibri"/>
                <a:ea typeface="Calibri"/>
                <a:cs typeface="Calibri"/>
                <a:sym typeface="Calibri"/>
              </a:rPr>
              <a:t>, por sus siglas del inglés: </a:t>
            </a:r>
            <a:r>
              <a:rPr lang="en" i="1">
                <a:solidFill>
                  <a:schemeClr val="dk1"/>
                </a:solidFill>
                <a:latin typeface="Calibri"/>
                <a:ea typeface="Calibri"/>
                <a:cs typeface="Calibri"/>
                <a:sym typeface="Calibri"/>
              </a:rPr>
              <a:t>Application Programming Interface</a:t>
            </a:r>
            <a:r>
              <a:rPr lang="en">
                <a:solidFill>
                  <a:schemeClr val="dk1"/>
                </a:solidFill>
                <a:latin typeface="Calibri"/>
                <a:ea typeface="Calibri"/>
                <a:cs typeface="Calibri"/>
                <a:sym typeface="Calibri"/>
              </a:rPr>
              <a:t>) provista por los creadores del lenguaje de programación Java, que da a los programadores los medios para desarrollar aplicaciones Java.</a:t>
            </a:r>
            <a:endParaRPr>
              <a:solidFill>
                <a:schemeClr val="dk1"/>
              </a:solidFill>
              <a:latin typeface="Calibri"/>
              <a:ea typeface="Calibri"/>
              <a:cs typeface="Calibri"/>
              <a:sym typeface="Calibri"/>
            </a:endParaRPr>
          </a:p>
          <a:p>
            <a:pPr marL="228600" lvl="0" indent="0" algn="just" rtl="0">
              <a:lnSpc>
                <a:spcPct val="90000"/>
              </a:lnSpc>
              <a:spcBef>
                <a:spcPts val="0"/>
              </a:spcBef>
              <a:spcAft>
                <a:spcPts val="0"/>
              </a:spcAft>
              <a:buNone/>
            </a:pPr>
            <a:endParaRPr>
              <a:solidFill>
                <a:schemeClr val="dk1"/>
              </a:solidFill>
              <a:latin typeface="Calibri"/>
              <a:ea typeface="Calibri"/>
              <a:cs typeface="Calibri"/>
              <a:sym typeface="Calibri"/>
            </a:endParaRPr>
          </a:p>
          <a:p>
            <a:pPr marL="228600" lvl="0" indent="-203200" algn="just" rtl="0">
              <a:lnSpc>
                <a:spcPct val="90000"/>
              </a:lnSpc>
              <a:spcBef>
                <a:spcPts val="0"/>
              </a:spcBef>
              <a:spcAft>
                <a:spcPts val="0"/>
              </a:spcAft>
              <a:buClr>
                <a:schemeClr val="dk1"/>
              </a:buClr>
              <a:buSzPts val="2400"/>
              <a:buFont typeface="Calibri"/>
              <a:buChar char="•"/>
            </a:pPr>
            <a:r>
              <a:rPr lang="en">
                <a:solidFill>
                  <a:schemeClr val="dk1"/>
                </a:solidFill>
                <a:latin typeface="Calibri"/>
                <a:ea typeface="Calibri"/>
                <a:cs typeface="Calibri"/>
                <a:sym typeface="Calibri"/>
              </a:rPr>
              <a:t>La API Java está organizada en paquetes lógicos, donde cada paquete contiene un conjunto de clases relacionadas semánticamente.</a:t>
            </a:r>
            <a:endParaRPr>
              <a:solidFill>
                <a:schemeClr val="dk1"/>
              </a:solidFill>
              <a:latin typeface="Calibri"/>
              <a:ea typeface="Calibri"/>
              <a:cs typeface="Calibri"/>
              <a:sym typeface="Calibri"/>
            </a:endParaRPr>
          </a:p>
        </p:txBody>
      </p:sp>
      <p:sp>
        <p:nvSpPr>
          <p:cNvPr id="364" name="Google Shape;364;p4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API de JAVA</a:t>
            </a:r>
            <a:endParaRPr/>
          </a:p>
        </p:txBody>
      </p:sp>
      <p:sp>
        <p:nvSpPr>
          <p:cNvPr id="370" name="Google Shape;370;p4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29</a:t>
            </a:fld>
            <a:endParaRPr/>
          </a:p>
        </p:txBody>
      </p:sp>
      <p:graphicFrame>
        <p:nvGraphicFramePr>
          <p:cNvPr id="371" name="Google Shape;371;p42"/>
          <p:cNvGraphicFramePr/>
          <p:nvPr/>
        </p:nvGraphicFramePr>
        <p:xfrm>
          <a:off x="1800900" y="2153025"/>
          <a:ext cx="6372250" cy="2294085"/>
        </p:xfrm>
        <a:graphic>
          <a:graphicData uri="http://schemas.openxmlformats.org/drawingml/2006/table">
            <a:tbl>
              <a:tblPr>
                <a:noFill/>
                <a:tableStyleId>{189BBBA8-BB3A-4A42-8A00-8C4FFC0E77FC}</a:tableStyleId>
              </a:tblPr>
              <a:tblGrid>
                <a:gridCol w="1506175">
                  <a:extLst>
                    <a:ext uri="{9D8B030D-6E8A-4147-A177-3AD203B41FA5}">
                      <a16:colId xmlns:a16="http://schemas.microsoft.com/office/drawing/2014/main" val="20000"/>
                    </a:ext>
                  </a:extLst>
                </a:gridCol>
                <a:gridCol w="4866075">
                  <a:extLst>
                    <a:ext uri="{9D8B030D-6E8A-4147-A177-3AD203B41FA5}">
                      <a16:colId xmlns:a16="http://schemas.microsoft.com/office/drawing/2014/main" val="20001"/>
                    </a:ext>
                  </a:extLst>
                </a:gridCol>
              </a:tblGrid>
              <a:tr h="70435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java.rmi</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Crea programas que pueden ser distribuidos a través de múltiples computadoras. RMI (remote method invocation)</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3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java.security</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Implementa restricciones de seguridad</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8725">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java.sql</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Interactúa con bases de datos. SQL (structured query language)</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3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java.text</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Formatea textos para salidas</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6100">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java.util</a:t>
                      </a:r>
                      <a:endParaRPr/>
                    </a:p>
                  </a:txBody>
                  <a:tcPr marL="91450" marR="91450" marT="45725" marB="45725">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 b="0" i="0" u="none" strike="noStrike" cap="none">
                          <a:solidFill>
                            <a:srgbClr val="000000"/>
                          </a:solidFill>
                          <a:latin typeface="Arial"/>
                          <a:ea typeface="Arial"/>
                          <a:cs typeface="Arial"/>
                          <a:sym typeface="Arial"/>
                        </a:rPr>
                        <a:t>Utilidades generales</a:t>
                      </a:r>
                      <a:endParaRPr/>
                    </a:p>
                  </a:txBody>
                  <a:tcPr marL="91450" marR="91450" marT="45725" marB="45725">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Contenido</a:t>
            </a:r>
            <a:endParaRPr/>
          </a:p>
        </p:txBody>
      </p:sp>
      <p:sp>
        <p:nvSpPr>
          <p:cNvPr id="157" name="Google Shape;157;p16"/>
          <p:cNvSpPr txBox="1">
            <a:spLocks noGrp="1"/>
          </p:cNvSpPr>
          <p:nvPr>
            <p:ph type="body" idx="1"/>
          </p:nvPr>
        </p:nvSpPr>
        <p:spPr>
          <a:xfrm>
            <a:off x="1476200" y="1909300"/>
            <a:ext cx="7210500" cy="2764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solidFill>
                  <a:schemeClr val="dk1"/>
                </a:solidFill>
              </a:rPr>
              <a:t>Introducción al lenguaje</a:t>
            </a:r>
            <a:endParaRPr>
              <a:solidFill>
                <a:schemeClr val="dk1"/>
              </a:solidFill>
            </a:endParaRPr>
          </a:p>
          <a:p>
            <a:pPr marL="457200" lvl="0" indent="-381000" algn="l" rtl="0">
              <a:spcBef>
                <a:spcPts val="0"/>
              </a:spcBef>
              <a:spcAft>
                <a:spcPts val="0"/>
              </a:spcAft>
              <a:buSzPts val="2400"/>
              <a:buChar char="▰"/>
            </a:pPr>
            <a:r>
              <a:rPr lang="en">
                <a:solidFill>
                  <a:schemeClr val="dk1"/>
                </a:solidFill>
              </a:rPr>
              <a:t>Variables, tipos de datos, operadores</a:t>
            </a:r>
            <a:endParaRPr>
              <a:solidFill>
                <a:schemeClr val="dk1"/>
              </a:solidFill>
            </a:endParaRPr>
          </a:p>
          <a:p>
            <a:pPr marL="457200" lvl="0" indent="-381000" algn="l" rtl="0">
              <a:spcBef>
                <a:spcPts val="0"/>
              </a:spcBef>
              <a:spcAft>
                <a:spcPts val="0"/>
              </a:spcAft>
              <a:buSzPts val="2400"/>
              <a:buChar char="▰"/>
            </a:pPr>
            <a:r>
              <a:rPr lang="en">
                <a:solidFill>
                  <a:schemeClr val="dk1"/>
                </a:solidFill>
              </a:rPr>
              <a:t>Expresiones y estructuras de control.</a:t>
            </a:r>
            <a:endParaRPr>
              <a:solidFill>
                <a:schemeClr val="dk1"/>
              </a:solidFill>
            </a:endParaRPr>
          </a:p>
          <a:p>
            <a:pPr marL="457200" lvl="0" indent="-381000" algn="l" rtl="0">
              <a:spcBef>
                <a:spcPts val="0"/>
              </a:spcBef>
              <a:spcAft>
                <a:spcPts val="0"/>
              </a:spcAft>
              <a:buSzPts val="2400"/>
              <a:buChar char="▰"/>
            </a:pPr>
            <a:r>
              <a:rPr lang="en">
                <a:solidFill>
                  <a:schemeClr val="dk1"/>
                </a:solidFill>
              </a:rPr>
              <a:t>Utilización de una interfaz de programación de aplicaciones (API).</a:t>
            </a:r>
            <a:endParaRPr>
              <a:solidFill>
                <a:schemeClr val="dk1"/>
              </a:solidFill>
            </a:endParaRPr>
          </a:p>
          <a:p>
            <a:pPr marL="457200" lvl="0" indent="0" algn="l" rtl="0">
              <a:spcBef>
                <a:spcPts val="600"/>
              </a:spcBef>
              <a:spcAft>
                <a:spcPts val="0"/>
              </a:spcAft>
              <a:buNone/>
            </a:pPr>
            <a:endParaRPr/>
          </a:p>
        </p:txBody>
      </p:sp>
      <p:sp>
        <p:nvSpPr>
          <p:cNvPr id="158" name="Google Shape;158;p1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Scanner</a:t>
            </a:r>
            <a:endParaRPr/>
          </a:p>
        </p:txBody>
      </p:sp>
      <p:sp>
        <p:nvSpPr>
          <p:cNvPr id="377" name="Google Shape;377;p4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520700" lvl="1" indent="-196850" algn="l" rtl="0">
              <a:lnSpc>
                <a:spcPct val="80000"/>
              </a:lnSpc>
              <a:spcBef>
                <a:spcPts val="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Import clase scanner del paquete java.util</a:t>
            </a:r>
            <a:endParaRPr sz="2100">
              <a:solidFill>
                <a:schemeClr val="dk1"/>
              </a:solidFill>
              <a:latin typeface="Calibri"/>
              <a:ea typeface="Calibri"/>
              <a:cs typeface="Calibri"/>
              <a:sym typeface="Calibri"/>
            </a:endParaRPr>
          </a:p>
          <a:p>
            <a:pPr marL="0" lvl="6" indent="0" algn="l" rtl="0">
              <a:lnSpc>
                <a:spcPct val="80000"/>
              </a:lnSpc>
              <a:spcBef>
                <a:spcPts val="400"/>
              </a:spcBef>
              <a:spcAft>
                <a:spcPts val="0"/>
              </a:spcAft>
              <a:buClr>
                <a:srgbClr val="00B0F0"/>
              </a:buClr>
              <a:buSzPts val="1800"/>
              <a:buFont typeface="Arial"/>
              <a:buNone/>
            </a:pPr>
            <a:r>
              <a:rPr lang="en" sz="1800">
                <a:solidFill>
                  <a:schemeClr val="dk1"/>
                </a:solidFill>
                <a:latin typeface="Calibri"/>
                <a:ea typeface="Calibri"/>
                <a:cs typeface="Calibri"/>
                <a:sym typeface="Calibri"/>
              </a:rPr>
              <a:t>                     import java.util.Scanner;</a:t>
            </a:r>
            <a:endParaRPr sz="1400">
              <a:solidFill>
                <a:schemeClr val="dk1"/>
              </a:solidFill>
              <a:latin typeface="Arial"/>
              <a:ea typeface="Arial"/>
              <a:cs typeface="Arial"/>
              <a:sym typeface="Arial"/>
            </a:endParaRPr>
          </a:p>
          <a:p>
            <a:pPr marL="520700" lvl="1" indent="-196850" algn="l" rtl="0">
              <a:lnSpc>
                <a:spcPct val="80000"/>
              </a:lnSpc>
              <a:spcBef>
                <a:spcPts val="80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Cree una nueva instancia de la clase</a:t>
            </a:r>
            <a:endParaRPr sz="1400">
              <a:solidFill>
                <a:schemeClr val="dk1"/>
              </a:solidFill>
              <a:latin typeface="Arial"/>
              <a:ea typeface="Arial"/>
              <a:cs typeface="Arial"/>
              <a:sym typeface="Arial"/>
            </a:endParaRPr>
          </a:p>
          <a:p>
            <a:pPr marL="0" lvl="2" indent="0" algn="l" rtl="0">
              <a:lnSpc>
                <a:spcPct val="80000"/>
              </a:lnSpc>
              <a:spcBef>
                <a:spcPts val="400"/>
              </a:spcBef>
              <a:spcAft>
                <a:spcPts val="0"/>
              </a:spcAft>
              <a:buClr>
                <a:srgbClr val="00B0F0"/>
              </a:buClr>
              <a:buSzPts val="1800"/>
              <a:buFont typeface="Arial"/>
              <a:buNone/>
            </a:pPr>
            <a:r>
              <a:rPr lang="en" sz="1800">
                <a:solidFill>
                  <a:schemeClr val="dk1"/>
                </a:solidFill>
                <a:latin typeface="Calibri"/>
                <a:ea typeface="Calibri"/>
                <a:cs typeface="Calibri"/>
                <a:sym typeface="Calibri"/>
              </a:rPr>
              <a:t>                     Scanner entrada = new Scanner(System.in);</a:t>
            </a:r>
            <a:endParaRPr sz="1400">
              <a:solidFill>
                <a:schemeClr val="dk1"/>
              </a:solidFill>
              <a:latin typeface="Arial"/>
              <a:ea typeface="Arial"/>
              <a:cs typeface="Arial"/>
              <a:sym typeface="Arial"/>
            </a:endParaRPr>
          </a:p>
          <a:p>
            <a:pPr marL="520700" lvl="1" indent="-196850" algn="l" rtl="0">
              <a:lnSpc>
                <a:spcPct val="80000"/>
              </a:lnSpc>
              <a:spcBef>
                <a:spcPts val="800"/>
              </a:spcBef>
              <a:spcAft>
                <a:spcPts val="0"/>
              </a:spcAft>
              <a:buClr>
                <a:srgbClr val="00B0F0"/>
              </a:buClr>
              <a:buSzPts val="2100"/>
              <a:buFont typeface="Calibri"/>
              <a:buChar char="•"/>
            </a:pPr>
            <a:r>
              <a:rPr lang="en" sz="2100">
                <a:solidFill>
                  <a:schemeClr val="dk1"/>
                </a:solidFill>
                <a:latin typeface="Calibri"/>
                <a:ea typeface="Calibri"/>
                <a:cs typeface="Calibri"/>
                <a:sym typeface="Calibri"/>
              </a:rPr>
              <a:t>Use el método adecuado</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Cadena de caracteres</a:t>
            </a:r>
            <a:endParaRPr sz="1400">
              <a:solidFill>
                <a:schemeClr val="dk1"/>
              </a:solidFill>
              <a:latin typeface="Arial"/>
              <a:ea typeface="Arial"/>
              <a:cs typeface="Arial"/>
              <a:sym typeface="Arial"/>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entrada.next();</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Enteros</a:t>
            </a:r>
            <a:endParaRPr sz="1400">
              <a:solidFill>
                <a:schemeClr val="dk1"/>
              </a:solidFill>
              <a:latin typeface="Arial"/>
              <a:ea typeface="Arial"/>
              <a:cs typeface="Arial"/>
              <a:sym typeface="Arial"/>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int sueldo = entrada.nextInt();</a:t>
            </a:r>
            <a:endParaRPr sz="1400">
              <a:solidFill>
                <a:schemeClr val="dk1"/>
              </a:solidFill>
              <a:latin typeface="Arial"/>
              <a:ea typeface="Arial"/>
              <a:cs typeface="Arial"/>
              <a:sym typeface="Arial"/>
            </a:endParaRPr>
          </a:p>
          <a:p>
            <a:pPr marL="723900" lvl="1" indent="-381000" algn="l" rtl="0">
              <a:lnSpc>
                <a:spcPct val="80000"/>
              </a:lnSpc>
              <a:spcBef>
                <a:spcPts val="400"/>
              </a:spcBef>
              <a:spcAft>
                <a:spcPts val="0"/>
              </a:spcAft>
              <a:buClr>
                <a:srgbClr val="00B0F0"/>
              </a:buClr>
              <a:buSzPts val="1800"/>
              <a:buFont typeface="Calibri"/>
              <a:buAutoNum type="arabicPeriod"/>
            </a:pPr>
            <a:r>
              <a:rPr lang="en" sz="1800">
                <a:solidFill>
                  <a:schemeClr val="dk1"/>
                </a:solidFill>
                <a:latin typeface="Calibri"/>
                <a:ea typeface="Calibri"/>
                <a:cs typeface="Calibri"/>
                <a:sym typeface="Calibri"/>
              </a:rPr>
              <a:t>Leer Float</a:t>
            </a:r>
            <a:endParaRPr sz="1800">
              <a:solidFill>
                <a:schemeClr val="dk1"/>
              </a:solidFill>
              <a:latin typeface="Calibri"/>
              <a:ea typeface="Calibri"/>
              <a:cs typeface="Calibri"/>
              <a:sym typeface="Calibri"/>
            </a:endParaRPr>
          </a:p>
          <a:p>
            <a:pPr marL="1066800" lvl="0" indent="0" algn="l" rtl="0">
              <a:lnSpc>
                <a:spcPct val="80000"/>
              </a:lnSpc>
              <a:spcBef>
                <a:spcPts val="400"/>
              </a:spcBef>
              <a:spcAft>
                <a:spcPts val="0"/>
              </a:spcAft>
              <a:buNone/>
            </a:pPr>
            <a:r>
              <a:rPr lang="en" sz="1500">
                <a:solidFill>
                  <a:schemeClr val="dk1"/>
                </a:solidFill>
                <a:latin typeface="Calibri"/>
                <a:ea typeface="Calibri"/>
                <a:cs typeface="Calibri"/>
                <a:sym typeface="Calibri"/>
              </a:rPr>
              <a:t>float sueldo = entrada.nextFloat();</a:t>
            </a:r>
            <a:endParaRPr sz="1900">
              <a:solidFill>
                <a:schemeClr val="dk1"/>
              </a:solidFill>
              <a:latin typeface="Calibri"/>
              <a:ea typeface="Calibri"/>
              <a:cs typeface="Calibri"/>
              <a:sym typeface="Calibri"/>
            </a:endParaRPr>
          </a:p>
        </p:txBody>
      </p:sp>
      <p:sp>
        <p:nvSpPr>
          <p:cNvPr id="378" name="Google Shape;378;p4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30</a:t>
            </a:fld>
            <a:endParaRPr/>
          </a:p>
        </p:txBody>
      </p:sp>
      <p:sp>
        <p:nvSpPr>
          <p:cNvPr id="5" name="Rectangle 4">
            <a:extLst>
              <a:ext uri="{FF2B5EF4-FFF2-40B4-BE49-F238E27FC236}">
                <a16:creationId xmlns:a16="http://schemas.microsoft.com/office/drawing/2014/main" id="{B529A070-C15D-4AA2-84B1-1FB8BA83DF55}"/>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a:t>
            </a:r>
            <a:endParaRPr/>
          </a:p>
        </p:txBody>
      </p:sp>
      <p:sp>
        <p:nvSpPr>
          <p:cNvPr id="384" name="Google Shape;384;p44"/>
          <p:cNvSpPr txBox="1">
            <a:spLocks noGrp="1"/>
          </p:cNvSpPr>
          <p:nvPr>
            <p:ph type="body" idx="1"/>
          </p:nvPr>
        </p:nvSpPr>
        <p:spPr>
          <a:xfrm>
            <a:off x="694775" y="1909300"/>
            <a:ext cx="7992000" cy="2764800"/>
          </a:xfrm>
          <a:prstGeom prst="rect">
            <a:avLst/>
          </a:prstGeom>
        </p:spPr>
        <p:txBody>
          <a:bodyPr spcFirstLastPara="1" wrap="square" lIns="0" tIns="0" rIns="0" bIns="0" anchor="t" anchorCtr="0">
            <a:noAutofit/>
          </a:bodyPr>
          <a:lstStyle/>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La clase </a:t>
            </a:r>
            <a:r>
              <a:rPr lang="en" b="1">
                <a:solidFill>
                  <a:schemeClr val="dk1"/>
                </a:solidFill>
                <a:latin typeface="Calibri"/>
                <a:ea typeface="Calibri"/>
                <a:cs typeface="Calibri"/>
                <a:sym typeface="Calibri"/>
              </a:rPr>
              <a:t>String </a:t>
            </a:r>
            <a:r>
              <a:rPr lang="en">
                <a:solidFill>
                  <a:schemeClr val="dk1"/>
                </a:solidFill>
                <a:latin typeface="Calibri"/>
                <a:ea typeface="Calibri"/>
                <a:cs typeface="Calibri"/>
                <a:sym typeface="Calibri"/>
              </a:rPr>
              <a:t>es una clase predefinida en Java.</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Los objetos de tipo String </a:t>
            </a:r>
            <a:r>
              <a:rPr lang="en" b="1">
                <a:solidFill>
                  <a:schemeClr val="dk1"/>
                </a:solidFill>
                <a:latin typeface="Calibri"/>
                <a:ea typeface="Calibri"/>
                <a:cs typeface="Calibri"/>
                <a:sym typeface="Calibri"/>
              </a:rPr>
              <a:t>son cadenas de caracteres que están escritas entre comillas dobles.</a:t>
            </a:r>
            <a:endParaRPr>
              <a:solidFill>
                <a:schemeClr val="dk1"/>
              </a:solidFill>
              <a:latin typeface="Calibri"/>
              <a:ea typeface="Calibri"/>
              <a:cs typeface="Calibri"/>
              <a:sym typeface="Calibri"/>
            </a:endParaRPr>
          </a:p>
          <a:p>
            <a:pPr marL="228600" lvl="0" indent="-203200" algn="just" rtl="0">
              <a:lnSpc>
                <a:spcPct val="90000"/>
              </a:lnSpc>
              <a:spcBef>
                <a:spcPts val="1000"/>
              </a:spcBef>
              <a:spcAft>
                <a:spcPts val="0"/>
              </a:spcAft>
              <a:buClr>
                <a:srgbClr val="00B0F0"/>
              </a:buClr>
              <a:buSzPts val="2400"/>
              <a:buFont typeface="Arial"/>
              <a:buChar char="•"/>
            </a:pPr>
            <a:r>
              <a:rPr lang="en" b="1">
                <a:solidFill>
                  <a:schemeClr val="dk1"/>
                </a:solidFill>
                <a:latin typeface="Calibri"/>
                <a:ea typeface="Calibri"/>
                <a:cs typeface="Calibri"/>
                <a:sym typeface="Calibri"/>
              </a:rPr>
              <a:t>String </a:t>
            </a:r>
            <a:r>
              <a:rPr lang="en">
                <a:solidFill>
                  <a:schemeClr val="dk1"/>
                </a:solidFill>
                <a:latin typeface="Calibri"/>
                <a:ea typeface="Calibri"/>
                <a:cs typeface="Calibri"/>
                <a:sym typeface="Calibri"/>
              </a:rPr>
              <a:t>no es un tipo de dato primitivo.</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Strings son inmutables.</a:t>
            </a:r>
            <a:endParaRPr/>
          </a:p>
        </p:txBody>
      </p:sp>
      <p:sp>
        <p:nvSpPr>
          <p:cNvPr id="385" name="Google Shape;385;p4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title" idx="4294967295"/>
          </p:nvPr>
        </p:nvSpPr>
        <p:spPr>
          <a:xfrm>
            <a:off x="457200" y="-2287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a:t>
            </a:r>
            <a:endParaRPr/>
          </a:p>
        </p:txBody>
      </p:sp>
      <p:sp>
        <p:nvSpPr>
          <p:cNvPr id="391" name="Google Shape;391;p4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32</a:t>
            </a:fld>
            <a:endParaRPr/>
          </a:p>
        </p:txBody>
      </p:sp>
      <p:sp>
        <p:nvSpPr>
          <p:cNvPr id="392" name="Google Shape;392;p45"/>
          <p:cNvSpPr txBox="1"/>
          <p:nvPr/>
        </p:nvSpPr>
        <p:spPr>
          <a:xfrm>
            <a:off x="507875" y="1620544"/>
            <a:ext cx="8038500" cy="2910300"/>
          </a:xfrm>
          <a:prstGeom prst="rect">
            <a:avLst/>
          </a:prstGeom>
          <a:noFill/>
          <a:ln>
            <a:noFill/>
          </a:ln>
        </p:spPr>
        <p:txBody>
          <a:bodyPr spcFirstLastPara="1" wrap="square" lIns="91425" tIns="45700" rIns="91425" bIns="45700" anchor="t" anchorCtr="0">
            <a:noAutofit/>
          </a:bodyPr>
          <a:lstStyle/>
          <a:p>
            <a:pPr marL="228600" lvl="0" indent="-203200" algn="just"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La siguiente sentencia declara la variable saludo de tipo String la cual almacena la cadena de caracteres “Java is fun.”.</a:t>
            </a:r>
            <a:endParaRPr sz="2400">
              <a:solidFill>
                <a:srgbClr val="000000"/>
              </a:solidFill>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0" lvl="0" indent="0" algn="just" rtl="0">
              <a:lnSpc>
                <a:spcPct val="90000"/>
              </a:lnSpc>
              <a:spcBef>
                <a:spcPts val="0"/>
              </a:spcBef>
              <a:spcAft>
                <a:spcPts val="0"/>
              </a:spcAft>
              <a:buNone/>
            </a:pPr>
            <a:endParaRPr sz="2400">
              <a:latin typeface="Calibri"/>
              <a:ea typeface="Calibri"/>
              <a:cs typeface="Calibri"/>
              <a:sym typeface="Calibri"/>
            </a:endParaRPr>
          </a:p>
          <a:p>
            <a:pPr marL="228600" lvl="0" indent="-203200" algn="just" rtl="0">
              <a:lnSpc>
                <a:spcPct val="90000"/>
              </a:lnSpc>
              <a:spcBef>
                <a:spcPts val="0"/>
              </a:spcBef>
              <a:spcAft>
                <a:spcPts val="0"/>
              </a:spcAft>
              <a:buClr>
                <a:srgbClr val="00B0F0"/>
              </a:buClr>
              <a:buSzPts val="2400"/>
              <a:buChar char="•"/>
            </a:pPr>
            <a:r>
              <a:rPr lang="en" sz="2400">
                <a:solidFill>
                  <a:schemeClr val="dk1"/>
                </a:solidFill>
                <a:latin typeface="Calibri"/>
                <a:ea typeface="Calibri"/>
                <a:cs typeface="Calibri"/>
                <a:sym typeface="Calibri"/>
              </a:rPr>
              <a:t>Se puede concatenar dos cadenas de caracteres usando el operador </a:t>
            </a:r>
            <a:r>
              <a:rPr lang="en" sz="2400" b="1">
                <a:solidFill>
                  <a:schemeClr val="dk1"/>
                </a:solidFill>
                <a:latin typeface="Calibri"/>
                <a:ea typeface="Calibri"/>
                <a:cs typeface="Calibri"/>
                <a:sym typeface="Calibri"/>
              </a:rPr>
              <a:t>+</a:t>
            </a:r>
            <a:endParaRPr sz="2400">
              <a:latin typeface="Calibri"/>
              <a:ea typeface="Calibri"/>
              <a:cs typeface="Calibri"/>
              <a:sym typeface="Calibri"/>
            </a:endParaRPr>
          </a:p>
        </p:txBody>
      </p:sp>
      <p:sp>
        <p:nvSpPr>
          <p:cNvPr id="393" name="Google Shape;393;p45"/>
          <p:cNvSpPr txBox="1"/>
          <p:nvPr/>
        </p:nvSpPr>
        <p:spPr>
          <a:xfrm>
            <a:off x="1763838" y="2445397"/>
            <a:ext cx="5737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rgbClr val="00B0F0"/>
                </a:solidFill>
                <a:latin typeface="Calibri"/>
                <a:ea typeface="Calibri"/>
                <a:cs typeface="Calibri"/>
                <a:sym typeface="Calibri"/>
              </a:rPr>
              <a:t>String</a:t>
            </a:r>
            <a:r>
              <a:rPr lang="en" sz="2400">
                <a:solidFill>
                  <a:srgbClr val="00B0F0"/>
                </a:solidFill>
                <a:latin typeface="Calibri"/>
                <a:ea typeface="Calibri"/>
                <a:cs typeface="Calibri"/>
                <a:sym typeface="Calibri"/>
              </a:rPr>
              <a:t> </a:t>
            </a:r>
            <a:r>
              <a:rPr lang="en" sz="2400" b="1">
                <a:solidFill>
                  <a:srgbClr val="000000"/>
                </a:solidFill>
                <a:latin typeface="Calibri"/>
                <a:ea typeface="Calibri"/>
                <a:cs typeface="Calibri"/>
                <a:sym typeface="Calibri"/>
              </a:rPr>
              <a:t>saludo</a:t>
            </a:r>
            <a:r>
              <a:rPr lang="en" sz="2400">
                <a:solidFill>
                  <a:srgbClr val="000000"/>
                </a:solidFill>
                <a:latin typeface="Calibri"/>
                <a:ea typeface="Calibri"/>
                <a:cs typeface="Calibri"/>
                <a:sym typeface="Calibri"/>
              </a:rPr>
              <a:t> = “Java is fun.”;</a:t>
            </a:r>
            <a:endParaRPr/>
          </a:p>
        </p:txBody>
      </p:sp>
      <p:pic>
        <p:nvPicPr>
          <p:cNvPr id="394" name="Google Shape;394;p45"/>
          <p:cNvPicPr preferRelativeResize="0"/>
          <p:nvPr/>
        </p:nvPicPr>
        <p:blipFill rotWithShape="1">
          <a:blip r:embed="rId3">
            <a:alphaModFix/>
          </a:blip>
          <a:srcRect/>
          <a:stretch/>
        </p:blipFill>
        <p:spPr>
          <a:xfrm>
            <a:off x="1009649" y="2969121"/>
            <a:ext cx="5343525" cy="781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6"/>
          <p:cNvSpPr txBox="1">
            <a:spLocks noGrp="1"/>
          </p:cNvSpPr>
          <p:nvPr>
            <p:ph type="title" idx="4294967295"/>
          </p:nvPr>
        </p:nvSpPr>
        <p:spPr>
          <a:xfrm>
            <a:off x="457200" y="-2287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Clase String </a:t>
            </a:r>
            <a:endParaRPr/>
          </a:p>
          <a:p>
            <a:pPr marL="0" lvl="0" indent="0" algn="l" rtl="0">
              <a:spcBef>
                <a:spcPts val="0"/>
              </a:spcBef>
              <a:spcAft>
                <a:spcPts val="0"/>
              </a:spcAft>
              <a:buNone/>
            </a:pPr>
            <a:r>
              <a:rPr lang="en"/>
              <a:t>- métodos</a:t>
            </a:r>
            <a:endParaRPr/>
          </a:p>
        </p:txBody>
      </p:sp>
      <p:sp>
        <p:nvSpPr>
          <p:cNvPr id="400" name="Google Shape;400;p4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33</a:t>
            </a:fld>
            <a:endParaRPr/>
          </a:p>
        </p:txBody>
      </p:sp>
      <p:sp>
        <p:nvSpPr>
          <p:cNvPr id="401" name="Google Shape;401;p46"/>
          <p:cNvSpPr txBox="1"/>
          <p:nvPr/>
        </p:nvSpPr>
        <p:spPr>
          <a:xfrm>
            <a:off x="507875" y="1406000"/>
            <a:ext cx="8262600" cy="8448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El número de caracteres en una cadena</a:t>
            </a:r>
            <a:endParaRPr sz="2400">
              <a:solidFill>
                <a:srgbClr val="000000"/>
              </a:solidFill>
              <a:latin typeface="Calibri"/>
              <a:ea typeface="Calibri"/>
              <a:cs typeface="Calibri"/>
              <a:sym typeface="Calibri"/>
            </a:endParaRPr>
          </a:p>
          <a:p>
            <a:pPr marL="685800" lvl="1" indent="-228600" algn="l" rtl="0">
              <a:lnSpc>
                <a:spcPct val="90000"/>
              </a:lnSpc>
              <a:spcBef>
                <a:spcPts val="500"/>
              </a:spcBef>
              <a:spcAft>
                <a:spcPts val="0"/>
              </a:spcAft>
              <a:buClr>
                <a:srgbClr val="00B0F0"/>
              </a:buClr>
              <a:buSzPts val="2400"/>
              <a:buChar char="•"/>
            </a:pPr>
            <a:r>
              <a:rPr lang="en" sz="2400" b="1">
                <a:solidFill>
                  <a:srgbClr val="000000"/>
                </a:solidFill>
                <a:latin typeface="Calibri"/>
                <a:ea typeface="Calibri"/>
                <a:cs typeface="Calibri"/>
                <a:sym typeface="Calibri"/>
              </a:rPr>
              <a:t>String.length()</a:t>
            </a:r>
            <a:endParaRPr sz="2400"/>
          </a:p>
        </p:txBody>
      </p:sp>
      <p:sp>
        <p:nvSpPr>
          <p:cNvPr id="402" name="Google Shape;402;p46"/>
          <p:cNvSpPr txBox="1"/>
          <p:nvPr/>
        </p:nvSpPr>
        <p:spPr>
          <a:xfrm>
            <a:off x="1094510" y="2251363"/>
            <a:ext cx="3339000" cy="4845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String greeting = "Hello";</a:t>
            </a:r>
            <a:endParaRPr/>
          </a:p>
          <a:p>
            <a:pPr marL="0" marR="0" lvl="0" indent="0" algn="l" rtl="0">
              <a:spcBef>
                <a:spcPts val="0"/>
              </a:spcBef>
              <a:spcAft>
                <a:spcPts val="0"/>
              </a:spcAft>
              <a:buNone/>
            </a:pPr>
            <a:r>
              <a:rPr lang="en" sz="1800">
                <a:solidFill>
                  <a:srgbClr val="000000"/>
                </a:solidFill>
                <a:latin typeface="Calibri"/>
                <a:ea typeface="Calibri"/>
                <a:cs typeface="Calibri"/>
                <a:sym typeface="Calibri"/>
              </a:rPr>
              <a:t>int n = greeting.length();</a:t>
            </a:r>
            <a:endParaRPr/>
          </a:p>
        </p:txBody>
      </p:sp>
      <p:sp>
        <p:nvSpPr>
          <p:cNvPr id="403" name="Google Shape;403;p46"/>
          <p:cNvSpPr txBox="1"/>
          <p:nvPr/>
        </p:nvSpPr>
        <p:spPr>
          <a:xfrm>
            <a:off x="5432714" y="2202838"/>
            <a:ext cx="2083500" cy="2769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El valor de n sería </a:t>
            </a:r>
            <a:r>
              <a:rPr lang="en" sz="1800" b="1">
                <a:solidFill>
                  <a:srgbClr val="000000"/>
                </a:solidFill>
                <a:latin typeface="Calibri"/>
                <a:ea typeface="Calibri"/>
                <a:cs typeface="Calibri"/>
                <a:sym typeface="Calibri"/>
              </a:rPr>
              <a:t>5</a:t>
            </a:r>
            <a:endParaRPr sz="1800" b="1">
              <a:solidFill>
                <a:srgbClr val="000000"/>
              </a:solidFill>
              <a:latin typeface="Calibri"/>
              <a:ea typeface="Calibri"/>
              <a:cs typeface="Calibri"/>
              <a:sym typeface="Calibri"/>
            </a:endParaRPr>
          </a:p>
        </p:txBody>
      </p:sp>
      <p:cxnSp>
        <p:nvCxnSpPr>
          <p:cNvPr id="404" name="Google Shape;404;p46"/>
          <p:cNvCxnSpPr/>
          <p:nvPr/>
        </p:nvCxnSpPr>
        <p:spPr>
          <a:xfrm>
            <a:off x="4572000" y="2341337"/>
            <a:ext cx="665100" cy="0"/>
          </a:xfrm>
          <a:prstGeom prst="straightConnector1">
            <a:avLst/>
          </a:prstGeom>
          <a:noFill/>
          <a:ln w="9525" cap="flat" cmpd="sng">
            <a:solidFill>
              <a:srgbClr val="FF0000"/>
            </a:solidFill>
            <a:prstDash val="solid"/>
            <a:miter lim="800000"/>
            <a:headEnd type="none" w="sm" len="sm"/>
            <a:tailEnd type="triangle" w="med" len="med"/>
          </a:ln>
        </p:spPr>
      </p:cxnSp>
      <p:sp>
        <p:nvSpPr>
          <p:cNvPr id="405" name="Google Shape;405;p46"/>
          <p:cNvSpPr txBox="1"/>
          <p:nvPr/>
        </p:nvSpPr>
        <p:spPr>
          <a:xfrm>
            <a:off x="507875" y="2919534"/>
            <a:ext cx="7859400" cy="13257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Comparar si dos String son iguales</a:t>
            </a:r>
            <a:endParaRPr sz="2400"/>
          </a:p>
          <a:p>
            <a:pPr marL="685800" lvl="1" indent="-228600" algn="l" rtl="0">
              <a:lnSpc>
                <a:spcPct val="90000"/>
              </a:lnSpc>
              <a:spcBef>
                <a:spcPts val="500"/>
              </a:spcBef>
              <a:spcAft>
                <a:spcPts val="0"/>
              </a:spcAft>
              <a:buClr>
                <a:srgbClr val="00B0F0"/>
              </a:buClr>
              <a:buSzPts val="2400"/>
              <a:buChar char="•"/>
            </a:pPr>
            <a:r>
              <a:rPr lang="en" sz="2400" b="1">
                <a:solidFill>
                  <a:srgbClr val="000000"/>
                </a:solidFill>
                <a:latin typeface="Calibri"/>
                <a:ea typeface="Calibri"/>
                <a:cs typeface="Calibri"/>
                <a:sym typeface="Calibri"/>
              </a:rPr>
              <a:t>String.equals(“Other String”) </a:t>
            </a:r>
            <a:r>
              <a:rPr lang="en" sz="2400">
                <a:solidFill>
                  <a:srgbClr val="000000"/>
                </a:solidFill>
                <a:latin typeface="Calibri"/>
                <a:ea typeface="Calibri"/>
                <a:cs typeface="Calibri"/>
                <a:sym typeface="Calibri"/>
              </a:rPr>
              <a:t>retorna un bool</a:t>
            </a:r>
            <a:endParaRPr sz="2400">
              <a:solidFill>
                <a:srgbClr val="000000"/>
              </a:solidFill>
              <a:latin typeface="Calibri"/>
              <a:ea typeface="Calibri"/>
              <a:cs typeface="Calibri"/>
              <a:sym typeface="Calibri"/>
            </a:endParaRPr>
          </a:p>
          <a:p>
            <a:pPr marL="0" lvl="0" indent="0" algn="l" rtl="0">
              <a:spcBef>
                <a:spcPts val="0"/>
              </a:spcBef>
              <a:spcAft>
                <a:spcPts val="0"/>
              </a:spcAft>
              <a:buNone/>
            </a:pPr>
            <a:r>
              <a:rPr lang="en" sz="1800">
                <a:solidFill>
                  <a:schemeClr val="dk1"/>
                </a:solidFill>
                <a:latin typeface="Calibri"/>
                <a:ea typeface="Calibri"/>
                <a:cs typeface="Calibri"/>
                <a:sym typeface="Calibri"/>
              </a:rPr>
              <a:t>String greeting = "Hello";</a:t>
            </a:r>
            <a:endParaRPr>
              <a:solidFill>
                <a:schemeClr val="dk1"/>
              </a:solidFill>
            </a:endParaRPr>
          </a:p>
          <a:p>
            <a:pPr marL="0" lvl="0" indent="0" algn="l" rtl="0">
              <a:spcBef>
                <a:spcPts val="0"/>
              </a:spcBef>
              <a:spcAft>
                <a:spcPts val="0"/>
              </a:spcAft>
              <a:buNone/>
            </a:pPr>
            <a:r>
              <a:rPr lang="en" sz="1800">
                <a:solidFill>
                  <a:schemeClr val="dk1"/>
                </a:solidFill>
                <a:latin typeface="Calibri"/>
                <a:ea typeface="Calibri"/>
                <a:cs typeface="Calibri"/>
                <a:sym typeface="Calibri"/>
              </a:rPr>
              <a:t>greeting.equals("Hello") //true</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800">
                <a:solidFill>
                  <a:schemeClr val="dk1"/>
                </a:solidFill>
                <a:latin typeface="Calibri"/>
                <a:ea typeface="Calibri"/>
                <a:cs typeface="Calibri"/>
                <a:sym typeface="Calibri"/>
              </a:rPr>
              <a:t>greeting.equals("hello”) //false</a:t>
            </a:r>
            <a:endParaRPr sz="1800">
              <a:solidFill>
                <a:schemeClr val="dk1"/>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400">
              <a:solidFill>
                <a:srgbClr val="000000"/>
              </a:solidFill>
              <a:latin typeface="Calibri"/>
              <a:ea typeface="Calibri"/>
              <a:cs typeface="Calibri"/>
              <a:sym typeface="Calibri"/>
            </a:endParaRPr>
          </a:p>
        </p:txBody>
      </p:sp>
      <p:sp>
        <p:nvSpPr>
          <p:cNvPr id="406" name="Google Shape;406;p46"/>
          <p:cNvSpPr txBox="1"/>
          <p:nvPr/>
        </p:nvSpPr>
        <p:spPr>
          <a:xfrm>
            <a:off x="4520900" y="4052325"/>
            <a:ext cx="4497300" cy="1001700"/>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a:solidFill>
                  <a:srgbClr val="000000"/>
                </a:solidFill>
                <a:latin typeface="Calibri"/>
                <a:ea typeface="Calibri"/>
                <a:cs typeface="Calibri"/>
                <a:sym typeface="Calibri"/>
              </a:rPr>
              <a:t>Para comparar objetos se usa el método </a:t>
            </a:r>
            <a:r>
              <a:rPr lang="en" sz="1800" b="1">
                <a:solidFill>
                  <a:srgbClr val="000000"/>
                </a:solidFill>
                <a:latin typeface="Calibri"/>
                <a:ea typeface="Calibri"/>
                <a:cs typeface="Calibri"/>
                <a:sym typeface="Calibri"/>
              </a:rPr>
              <a:t>equals. </a:t>
            </a:r>
            <a:r>
              <a:rPr lang="en" sz="1800">
                <a:solidFill>
                  <a:srgbClr val="000000"/>
                </a:solidFill>
                <a:latin typeface="Calibri"/>
                <a:ea typeface="Calibri"/>
                <a:cs typeface="Calibri"/>
                <a:sym typeface="Calibri"/>
              </a:rPr>
              <a:t>Solo los tipo de datos primitivos se comparan usando ==</a:t>
            </a:r>
            <a:endParaRPr sz="1800">
              <a:solidFill>
                <a:srgbClr val="000000"/>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D89BDA7D-9569-44A4-BE18-5BE5EAE75082}"/>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12" name="Google Shape;412;p47"/>
          <p:cNvSpPr txBox="1">
            <a:spLocks noGrp="1"/>
          </p:cNvSpPr>
          <p:nvPr>
            <p:ph type="body" idx="1"/>
          </p:nvPr>
        </p:nvSpPr>
        <p:spPr>
          <a:xfrm>
            <a:off x="663275" y="2161325"/>
            <a:ext cx="8023500" cy="2512800"/>
          </a:xfrm>
          <a:prstGeom prst="rect">
            <a:avLst/>
          </a:prstGeom>
        </p:spPr>
        <p:txBody>
          <a:bodyPr spcFirstLastPara="1" wrap="square" lIns="0" tIns="0" rIns="0" bIns="0" anchor="t" anchorCtr="0">
            <a:noAutofit/>
          </a:bodyPr>
          <a:lstStyle/>
          <a:p>
            <a:pPr marL="228600" lvl="0" indent="-203200" algn="just" rtl="0">
              <a:lnSpc>
                <a:spcPct val="90000"/>
              </a:lnSpc>
              <a:spcBef>
                <a:spcPts val="0"/>
              </a:spcBef>
              <a:spcAft>
                <a:spcPts val="0"/>
              </a:spcAft>
              <a:buClr>
                <a:srgbClr val="00B0F0"/>
              </a:buClr>
              <a:buSzPts val="2400"/>
              <a:buFont typeface="Arial"/>
              <a:buChar char="•"/>
            </a:pPr>
            <a:r>
              <a:rPr lang="en">
                <a:solidFill>
                  <a:schemeClr val="dk1"/>
                </a:solidFill>
                <a:latin typeface="Calibri"/>
                <a:ea typeface="Calibri"/>
                <a:cs typeface="Calibri"/>
                <a:sym typeface="Calibri"/>
              </a:rPr>
              <a:t>Es una estructura de datos que nos permite almacenar un conjunto de datos de un mismo tipo.</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Los arreglos pueden ser creados de una o más dimensiones.</a:t>
            </a:r>
            <a:endParaRPr>
              <a:solidFill>
                <a:schemeClr val="dk1"/>
              </a:solidFill>
              <a:latin typeface="Arial"/>
              <a:ea typeface="Arial"/>
              <a:cs typeface="Arial"/>
              <a:sym typeface="Arial"/>
            </a:endParaRPr>
          </a:p>
          <a:p>
            <a:pPr marL="228600" lvl="0" indent="-203200" algn="just" rtl="0">
              <a:lnSpc>
                <a:spcPct val="90000"/>
              </a:lnSpc>
              <a:spcBef>
                <a:spcPts val="1000"/>
              </a:spcBef>
              <a:spcAft>
                <a:spcPts val="0"/>
              </a:spcAft>
              <a:buClr>
                <a:srgbClr val="00B0F0"/>
              </a:buClr>
              <a:buSzPts val="2400"/>
              <a:buFont typeface="Arial"/>
              <a:buChar char="•"/>
            </a:pPr>
            <a:r>
              <a:rPr lang="en">
                <a:solidFill>
                  <a:schemeClr val="dk1"/>
                </a:solidFill>
                <a:latin typeface="Calibri"/>
                <a:ea typeface="Calibri"/>
                <a:cs typeface="Calibri"/>
                <a:sym typeface="Calibri"/>
              </a:rPr>
              <a:t>Un elemento específico en un arreglo puede ser accedido por su índice.</a:t>
            </a:r>
            <a:endParaRPr>
              <a:solidFill>
                <a:schemeClr val="dk1"/>
              </a:solidFill>
              <a:latin typeface="Arial"/>
              <a:ea typeface="Arial"/>
              <a:cs typeface="Arial"/>
              <a:sym typeface="Arial"/>
            </a:endParaRPr>
          </a:p>
          <a:p>
            <a:pPr marL="0" lvl="0" indent="0" algn="l" rtl="0">
              <a:spcBef>
                <a:spcPts val="600"/>
              </a:spcBef>
              <a:spcAft>
                <a:spcPts val="0"/>
              </a:spcAft>
              <a:buNone/>
            </a:pPr>
            <a:endParaRPr/>
          </a:p>
        </p:txBody>
      </p:sp>
      <p:sp>
        <p:nvSpPr>
          <p:cNvPr id="413" name="Google Shape;413;p4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19" name="Google Shape;419;p4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35</a:t>
            </a:fld>
            <a:endParaRPr/>
          </a:p>
        </p:txBody>
      </p:sp>
      <p:sp>
        <p:nvSpPr>
          <p:cNvPr id="420" name="Google Shape;420;p48"/>
          <p:cNvSpPr txBox="1"/>
          <p:nvPr/>
        </p:nvSpPr>
        <p:spPr>
          <a:xfrm>
            <a:off x="584075" y="1924706"/>
            <a:ext cx="8027100" cy="32160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B0F0"/>
              </a:buClr>
              <a:buSzPts val="2800"/>
              <a:buChar char="•"/>
            </a:pPr>
            <a:r>
              <a:rPr lang="en" sz="2800">
                <a:solidFill>
                  <a:srgbClr val="000000"/>
                </a:solidFill>
                <a:latin typeface="Calibri"/>
                <a:ea typeface="Calibri"/>
                <a:cs typeface="Calibri"/>
                <a:sym typeface="Calibri"/>
              </a:rPr>
              <a:t>Creación de un arreglo de una dimensión.</a:t>
            </a:r>
            <a:endParaRPr sz="1800"/>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r>
              <a:rPr lang="en" sz="2800">
                <a:solidFill>
                  <a:srgbClr val="000000"/>
                </a:solidFill>
                <a:latin typeface="Calibri"/>
                <a:ea typeface="Calibri"/>
                <a:cs typeface="Calibri"/>
                <a:sym typeface="Calibri"/>
              </a:rPr>
              <a:t>Ejemplo: Creación de un arreglo de enteros de 12 elementos.</a:t>
            </a:r>
            <a:endParaRPr sz="1800"/>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421" name="Google Shape;421;p48"/>
          <p:cNvSpPr txBox="1"/>
          <p:nvPr/>
        </p:nvSpPr>
        <p:spPr>
          <a:xfrm>
            <a:off x="942150" y="2558044"/>
            <a:ext cx="8027100" cy="3462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tipo_de_variable </a:t>
            </a:r>
            <a:r>
              <a:rPr lang="en" sz="1800" b="1">
                <a:solidFill>
                  <a:srgbClr val="000000"/>
                </a:solidFill>
                <a:latin typeface="Calibri"/>
                <a:ea typeface="Calibri"/>
                <a:cs typeface="Calibri"/>
                <a:sym typeface="Calibri"/>
              </a:rPr>
              <a:t>nombre_del_array[ ] = </a:t>
            </a:r>
            <a:r>
              <a:rPr lang="en" sz="1800">
                <a:solidFill>
                  <a:srgbClr val="000000"/>
                </a:solidFill>
                <a:latin typeface="Calibri"/>
                <a:ea typeface="Calibri"/>
                <a:cs typeface="Calibri"/>
                <a:sym typeface="Calibri"/>
              </a:rPr>
              <a:t>new tipo_de_variable [</a:t>
            </a:r>
            <a:r>
              <a:rPr lang="en" sz="1800" b="1">
                <a:solidFill>
                  <a:srgbClr val="000000"/>
                </a:solidFill>
                <a:latin typeface="Calibri"/>
                <a:ea typeface="Calibri"/>
                <a:cs typeface="Calibri"/>
                <a:sym typeface="Calibri"/>
              </a:rPr>
              <a:t>dimension</a:t>
            </a:r>
            <a:r>
              <a:rPr lang="en" sz="1800">
                <a:solidFill>
                  <a:srgbClr val="000000"/>
                </a:solidFill>
                <a:latin typeface="Calibri"/>
                <a:ea typeface="Calibri"/>
                <a:cs typeface="Calibri"/>
                <a:sym typeface="Calibri"/>
              </a:rPr>
              <a:t>]</a:t>
            </a:r>
            <a:r>
              <a:rPr lang="en" sz="2400">
                <a:solidFill>
                  <a:srgbClr val="000000"/>
                </a:solidFill>
                <a:latin typeface="Calibri"/>
                <a:ea typeface="Calibri"/>
                <a:cs typeface="Calibri"/>
                <a:sym typeface="Calibri"/>
              </a:rPr>
              <a:t>;</a:t>
            </a:r>
            <a:endParaRPr/>
          </a:p>
        </p:txBody>
      </p:sp>
      <p:sp>
        <p:nvSpPr>
          <p:cNvPr id="422" name="Google Shape;422;p48"/>
          <p:cNvSpPr txBox="1"/>
          <p:nvPr/>
        </p:nvSpPr>
        <p:spPr>
          <a:xfrm>
            <a:off x="2671915" y="4625039"/>
            <a:ext cx="3952500" cy="3003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a:solidFill>
                  <a:srgbClr val="000000"/>
                </a:solidFill>
                <a:latin typeface="Calibri"/>
                <a:ea typeface="Calibri"/>
                <a:cs typeface="Calibri"/>
                <a:sym typeface="Calibri"/>
              </a:rPr>
              <a:t>int dias_mes[] = new int[12];</a:t>
            </a:r>
            <a:endParaRPr sz="2000" b="1">
              <a:solidFill>
                <a:srgbClr val="000000"/>
              </a:solidFill>
              <a:latin typeface="Calibri"/>
              <a:ea typeface="Calibri"/>
              <a:cs typeface="Calibri"/>
              <a:sym typeface="Calibri"/>
            </a:endParaRPr>
          </a:p>
        </p:txBody>
      </p:sp>
      <p:sp>
        <p:nvSpPr>
          <p:cNvPr id="423" name="Google Shape;423;p48"/>
          <p:cNvSpPr/>
          <p:nvPr/>
        </p:nvSpPr>
        <p:spPr>
          <a:xfrm>
            <a:off x="1028608" y="2590144"/>
            <a:ext cx="1643400" cy="300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4" name="Google Shape;424;p48"/>
          <p:cNvSpPr/>
          <p:nvPr/>
        </p:nvSpPr>
        <p:spPr>
          <a:xfrm>
            <a:off x="5285100" y="2599594"/>
            <a:ext cx="1566900" cy="279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5" name="Google Shape;425;p48"/>
          <p:cNvSpPr/>
          <p:nvPr/>
        </p:nvSpPr>
        <p:spPr>
          <a:xfrm>
            <a:off x="6920573" y="2590144"/>
            <a:ext cx="1085700" cy="300300"/>
          </a:xfrm>
          <a:prstGeom prst="rect">
            <a:avLst/>
          </a:prstGeom>
          <a:solidFill>
            <a:srgbClr val="4F81BD">
              <a:alpha val="2196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6" name="Google Shape;426;p48"/>
          <p:cNvSpPr txBox="1"/>
          <p:nvPr/>
        </p:nvSpPr>
        <p:spPr>
          <a:xfrm>
            <a:off x="942141" y="3119575"/>
            <a:ext cx="21891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Tipo de datos que tendrá el arreglo</a:t>
            </a:r>
            <a:endParaRPr sz="1800">
              <a:solidFill>
                <a:srgbClr val="000000"/>
              </a:solidFill>
              <a:latin typeface="Calibri"/>
              <a:ea typeface="Calibri"/>
              <a:cs typeface="Calibri"/>
              <a:sym typeface="Calibri"/>
            </a:endParaRPr>
          </a:p>
        </p:txBody>
      </p:sp>
      <p:sp>
        <p:nvSpPr>
          <p:cNvPr id="427" name="Google Shape;427;p48"/>
          <p:cNvSpPr txBox="1"/>
          <p:nvPr/>
        </p:nvSpPr>
        <p:spPr>
          <a:xfrm>
            <a:off x="6497640" y="3119575"/>
            <a:ext cx="2473200" cy="48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Número de elementos en el arreglo</a:t>
            </a:r>
            <a:endParaRPr sz="1800">
              <a:solidFill>
                <a:srgbClr val="000000"/>
              </a:solidFill>
              <a:latin typeface="Calibri"/>
              <a:ea typeface="Calibri"/>
              <a:cs typeface="Calibri"/>
              <a:sym typeface="Calibri"/>
            </a:endParaRPr>
          </a:p>
        </p:txBody>
      </p:sp>
      <p:cxnSp>
        <p:nvCxnSpPr>
          <p:cNvPr id="428" name="Google Shape;428;p48"/>
          <p:cNvCxnSpPr/>
          <p:nvPr/>
        </p:nvCxnSpPr>
        <p:spPr>
          <a:xfrm flipH="1">
            <a:off x="1773300" y="2961437"/>
            <a:ext cx="120300" cy="259200"/>
          </a:xfrm>
          <a:prstGeom prst="straightConnector1">
            <a:avLst/>
          </a:prstGeom>
          <a:noFill/>
          <a:ln w="9525" cap="flat" cmpd="sng">
            <a:solidFill>
              <a:srgbClr val="FF0000"/>
            </a:solidFill>
            <a:prstDash val="solid"/>
            <a:miter lim="800000"/>
            <a:headEnd type="none" w="sm" len="sm"/>
            <a:tailEnd type="triangle" w="med" len="med"/>
          </a:ln>
        </p:spPr>
      </p:cxnSp>
      <p:cxnSp>
        <p:nvCxnSpPr>
          <p:cNvPr id="429" name="Google Shape;429;p48"/>
          <p:cNvCxnSpPr/>
          <p:nvPr/>
        </p:nvCxnSpPr>
        <p:spPr>
          <a:xfrm>
            <a:off x="7248047" y="2930041"/>
            <a:ext cx="147900" cy="259200"/>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Arreglos</a:t>
            </a:r>
            <a:endParaRPr/>
          </a:p>
          <a:p>
            <a:pPr marL="0" lvl="0" indent="0" algn="l" rtl="0">
              <a:spcBef>
                <a:spcPts val="0"/>
              </a:spcBef>
              <a:spcAft>
                <a:spcPts val="0"/>
              </a:spcAft>
              <a:buNone/>
            </a:pPr>
            <a:r>
              <a:rPr lang="en"/>
              <a:t>(arrays)</a:t>
            </a:r>
            <a:endParaRPr/>
          </a:p>
        </p:txBody>
      </p:sp>
      <p:sp>
        <p:nvSpPr>
          <p:cNvPr id="435" name="Google Shape;435;p4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36</a:t>
            </a:fld>
            <a:endParaRPr/>
          </a:p>
        </p:txBody>
      </p:sp>
      <p:sp>
        <p:nvSpPr>
          <p:cNvPr id="436" name="Google Shape;436;p49"/>
          <p:cNvSpPr txBox="1"/>
          <p:nvPr/>
        </p:nvSpPr>
        <p:spPr>
          <a:xfrm>
            <a:off x="507875" y="1849144"/>
            <a:ext cx="5360700" cy="2910300"/>
          </a:xfrm>
          <a:prstGeom prst="rect">
            <a:avLst/>
          </a:prstGeom>
          <a:noFill/>
          <a:ln>
            <a:noFill/>
          </a:ln>
        </p:spPr>
        <p:txBody>
          <a:bodyPr spcFirstLastPara="1" wrap="square" lIns="91425" tIns="45700" rIns="91425" bIns="45700" anchor="t" anchorCtr="0">
            <a:noAutofit/>
          </a:bodyPr>
          <a:lstStyle/>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byte[ ] edad = new byte[4];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short[ ] edad = new short[4];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int[ ] edad = new int[4];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long[ ] edad = new long[4];</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float[ ] estatura = new float[3];</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double[ ] estatura = new double[3];</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boolean[ ] estado = new boolean[5];</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char[ ] sexo = new char[2];</a:t>
            </a:r>
            <a:endParaRPr sz="1800">
              <a:solidFill>
                <a:srgbClr val="41423D"/>
              </a:solidFill>
              <a:latin typeface="Trebuchet MS"/>
              <a:ea typeface="Trebuchet MS"/>
              <a:cs typeface="Trebuchet MS"/>
              <a:sym typeface="Trebuchet MS"/>
            </a:endParaRPr>
          </a:p>
          <a:p>
            <a:pPr marL="381000" lvl="0" indent="0" algn="l" rtl="0">
              <a:lnSpc>
                <a:spcPct val="130000"/>
              </a:lnSpc>
              <a:spcBef>
                <a:spcPts val="0"/>
              </a:spcBef>
              <a:spcAft>
                <a:spcPts val="0"/>
              </a:spcAft>
              <a:buNone/>
            </a:pPr>
            <a:r>
              <a:rPr lang="en" sz="1800">
                <a:solidFill>
                  <a:srgbClr val="41423D"/>
                </a:solidFill>
                <a:latin typeface="Trebuchet MS"/>
                <a:ea typeface="Trebuchet MS"/>
                <a:cs typeface="Trebuchet MS"/>
                <a:sym typeface="Trebuchet MS"/>
              </a:rPr>
              <a:t>-    	String[ ] nombre = new String[2];</a:t>
            </a:r>
            <a:endParaRPr sz="1800">
              <a:solidFill>
                <a:srgbClr val="41423D"/>
              </a:solidFill>
              <a:latin typeface="Trebuchet MS"/>
              <a:ea typeface="Trebuchet MS"/>
              <a:cs typeface="Trebuchet MS"/>
              <a:sym typeface="Trebuchet MS"/>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228600" lvl="0" indent="-50800" algn="l" rtl="0">
              <a:lnSpc>
                <a:spcPct val="90000"/>
              </a:lnSpc>
              <a:spcBef>
                <a:spcPts val="1000"/>
              </a:spcBef>
              <a:spcAft>
                <a:spcPts val="0"/>
              </a:spcAft>
              <a:buNone/>
            </a:pPr>
            <a:endParaRPr sz="2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437" name="Google Shape;437;p49"/>
          <p:cNvSpPr txBox="1"/>
          <p:nvPr/>
        </p:nvSpPr>
        <p:spPr>
          <a:xfrm>
            <a:off x="5868575" y="1904475"/>
            <a:ext cx="3105900" cy="23709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800"/>
              </a:spcBef>
              <a:spcAft>
                <a:spcPts val="0"/>
              </a:spcAft>
              <a:buNone/>
            </a:pPr>
            <a:r>
              <a:rPr lang="en">
                <a:solidFill>
                  <a:srgbClr val="41423D"/>
                </a:solidFill>
              </a:rPr>
              <a:t>Valores por defecto</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a)  Para números el valor cero “0”.</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b)  Para cadenas y letras el valor vacío.</a:t>
            </a:r>
            <a:endParaRPr>
              <a:solidFill>
                <a:srgbClr val="41423D"/>
              </a:solidFill>
            </a:endParaRPr>
          </a:p>
          <a:p>
            <a:pPr marL="0" lvl="0" indent="0" algn="just" rtl="0">
              <a:lnSpc>
                <a:spcPct val="115000"/>
              </a:lnSpc>
              <a:spcBef>
                <a:spcPts val="1100"/>
              </a:spcBef>
              <a:spcAft>
                <a:spcPts val="0"/>
              </a:spcAft>
              <a:buNone/>
            </a:pPr>
            <a:r>
              <a:rPr lang="en">
                <a:solidFill>
                  <a:srgbClr val="41423D"/>
                </a:solidFill>
              </a:rPr>
              <a:t>c)  Para booleanos el valor false.</a:t>
            </a:r>
            <a:endParaRPr>
              <a:solidFill>
                <a:srgbClr val="41423D"/>
              </a:solidFill>
            </a:endParaRPr>
          </a:p>
          <a:p>
            <a:pPr marL="457200" lvl="0" indent="0" algn="just" rtl="0">
              <a:lnSpc>
                <a:spcPct val="115000"/>
              </a:lnSpc>
              <a:spcBef>
                <a:spcPts val="1100"/>
              </a:spcBef>
              <a:spcAft>
                <a:spcPts val="0"/>
              </a:spcAft>
              <a:buClr>
                <a:srgbClr val="000000"/>
              </a:buClr>
              <a:buSzPts val="1100"/>
              <a:buFont typeface="Arial"/>
              <a:buNone/>
            </a:pPr>
            <a:r>
              <a:rPr lang="en" sz="900">
                <a:solidFill>
                  <a:srgbClr val="41423D"/>
                </a:solidFill>
              </a:rPr>
              <a:t> </a:t>
            </a:r>
            <a:endParaRPr sz="900">
              <a:solidFill>
                <a:srgbClr val="41423D"/>
              </a:solidFill>
            </a:endParaRPr>
          </a:p>
          <a:p>
            <a:pPr marL="0" lvl="0" indent="0" algn="l" rtl="0">
              <a:spcBef>
                <a:spcPts val="11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Arreglos</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(arrays)</a:t>
            </a:r>
            <a:endParaRPr/>
          </a:p>
        </p:txBody>
      </p:sp>
      <p:sp>
        <p:nvSpPr>
          <p:cNvPr id="443" name="Google Shape;443;p5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37</a:t>
            </a:fld>
            <a:endParaRPr/>
          </a:p>
        </p:txBody>
      </p:sp>
      <p:sp>
        <p:nvSpPr>
          <p:cNvPr id="444" name="Google Shape;444;p50"/>
          <p:cNvSpPr txBox="1"/>
          <p:nvPr/>
        </p:nvSpPr>
        <p:spPr>
          <a:xfrm>
            <a:off x="507875" y="2001550"/>
            <a:ext cx="8242500" cy="2910300"/>
          </a:xfrm>
          <a:prstGeom prst="rect">
            <a:avLst/>
          </a:prstGeom>
          <a:noFill/>
          <a:ln>
            <a:noFill/>
          </a:ln>
        </p:spPr>
        <p:txBody>
          <a:bodyPr spcFirstLastPara="1" wrap="square" lIns="91425" tIns="45700" rIns="91425" bIns="45700" anchor="t" anchorCtr="0">
            <a:noAutofit/>
          </a:bodyPr>
          <a:lstStyle/>
          <a:p>
            <a:pPr marL="228600" lvl="0" indent="-203200" algn="just" rtl="0">
              <a:lnSpc>
                <a:spcPct val="90000"/>
              </a:lnSpc>
              <a:spcBef>
                <a:spcPts val="0"/>
              </a:spcBef>
              <a:spcAft>
                <a:spcPts val="0"/>
              </a:spcAft>
              <a:buClr>
                <a:srgbClr val="00B0F0"/>
              </a:buClr>
              <a:buSzPts val="2400"/>
              <a:buChar char="•"/>
            </a:pPr>
            <a:r>
              <a:rPr lang="en" sz="2400">
                <a:solidFill>
                  <a:srgbClr val="000000"/>
                </a:solidFill>
                <a:latin typeface="Calibri"/>
                <a:ea typeface="Calibri"/>
                <a:cs typeface="Calibri"/>
                <a:sym typeface="Calibri"/>
              </a:rPr>
              <a:t>Los arreglos pueden ser inicializados cuando son declarados.</a:t>
            </a:r>
            <a:endParaRPr sz="2400"/>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228600" lvl="0" indent="-203200" algn="just" rtl="0">
              <a:lnSpc>
                <a:spcPct val="90000"/>
              </a:lnSpc>
              <a:spcBef>
                <a:spcPts val="1000"/>
              </a:spcBef>
              <a:spcAft>
                <a:spcPts val="0"/>
              </a:spcAft>
              <a:buClr>
                <a:srgbClr val="00B0F0"/>
              </a:buClr>
              <a:buSzPts val="2400"/>
              <a:buChar char="•"/>
            </a:pPr>
            <a:r>
              <a:rPr lang="en" sz="2400">
                <a:solidFill>
                  <a:srgbClr val="000000"/>
                </a:solidFill>
                <a:latin typeface="Calibri"/>
                <a:ea typeface="Calibri"/>
                <a:cs typeface="Calibri"/>
                <a:sym typeface="Calibri"/>
              </a:rPr>
              <a:t>Declaración de un arreglo de enteros e inicializado con los días de cada mes.</a:t>
            </a: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a:p>
            <a:pPr marL="0" lvl="0" indent="0" algn="just" rtl="0">
              <a:lnSpc>
                <a:spcPct val="90000"/>
              </a:lnSpc>
              <a:spcBef>
                <a:spcPts val="1000"/>
              </a:spcBef>
              <a:spcAft>
                <a:spcPts val="0"/>
              </a:spcAft>
              <a:buNone/>
            </a:pPr>
            <a:r>
              <a:rPr lang="en" sz="2400">
                <a:solidFill>
                  <a:srgbClr val="41423D"/>
                </a:solidFill>
                <a:highlight>
                  <a:srgbClr val="FFFFFF"/>
                </a:highlight>
                <a:latin typeface="Trebuchet MS"/>
                <a:ea typeface="Trebuchet MS"/>
                <a:cs typeface="Trebuchet MS"/>
                <a:sym typeface="Trebuchet MS"/>
              </a:rPr>
              <a:t>                      </a:t>
            </a:r>
            <a:r>
              <a:rPr lang="en" sz="1600">
                <a:solidFill>
                  <a:srgbClr val="41423D"/>
                </a:solidFill>
                <a:highlight>
                  <a:srgbClr val="FFFFFF"/>
                </a:highlight>
                <a:latin typeface="Trebuchet MS"/>
                <a:ea typeface="Trebuchet MS"/>
                <a:cs typeface="Trebuchet MS"/>
                <a:sym typeface="Trebuchet MS"/>
              </a:rPr>
              <a:t>double estatura</a:t>
            </a:r>
            <a:r>
              <a:rPr lang="en" sz="1600">
                <a:solidFill>
                  <a:srgbClr val="000000"/>
                </a:solidFill>
                <a:latin typeface="Trebuchet MS"/>
                <a:ea typeface="Trebuchet MS"/>
                <a:cs typeface="Trebuchet MS"/>
                <a:sym typeface="Trebuchet MS"/>
              </a:rPr>
              <a:t>[ ]</a:t>
            </a:r>
            <a:r>
              <a:rPr lang="en" sz="1600">
                <a:solidFill>
                  <a:srgbClr val="41423D"/>
                </a:solidFill>
                <a:highlight>
                  <a:srgbClr val="FFFFFF"/>
                </a:highlight>
                <a:latin typeface="Trebuchet MS"/>
                <a:ea typeface="Trebuchet MS"/>
                <a:cs typeface="Trebuchet MS"/>
                <a:sym typeface="Trebuchet MS"/>
              </a:rPr>
              <a:t> = {1.73, 1.67, 1.56}; //Array de 3 elementos</a:t>
            </a:r>
            <a:endParaRPr sz="1600">
              <a:solidFill>
                <a:srgbClr val="000000"/>
              </a:solidFill>
              <a:latin typeface="Trebuchet MS"/>
              <a:ea typeface="Trebuchet MS"/>
              <a:cs typeface="Trebuchet MS"/>
              <a:sym typeface="Trebuchet MS"/>
            </a:endParaRPr>
          </a:p>
          <a:p>
            <a:pPr marL="0" lvl="0" indent="0" algn="just" rtl="0">
              <a:lnSpc>
                <a:spcPct val="90000"/>
              </a:lnSpc>
              <a:spcBef>
                <a:spcPts val="1000"/>
              </a:spcBef>
              <a:spcAft>
                <a:spcPts val="0"/>
              </a:spcAft>
              <a:buNone/>
            </a:pPr>
            <a:endParaRPr sz="2400">
              <a:solidFill>
                <a:srgbClr val="000000"/>
              </a:solidFill>
              <a:latin typeface="Calibri"/>
              <a:ea typeface="Calibri"/>
              <a:cs typeface="Calibri"/>
              <a:sym typeface="Calibri"/>
            </a:endParaRPr>
          </a:p>
        </p:txBody>
      </p:sp>
      <p:pic>
        <p:nvPicPr>
          <p:cNvPr id="445" name="Google Shape;445;p50"/>
          <p:cNvPicPr preferRelativeResize="0"/>
          <p:nvPr/>
        </p:nvPicPr>
        <p:blipFill rotWithShape="1">
          <a:blip r:embed="rId3">
            <a:alphaModFix/>
          </a:blip>
          <a:srcRect/>
          <a:stretch/>
        </p:blipFill>
        <p:spPr>
          <a:xfrm>
            <a:off x="2294925" y="3857947"/>
            <a:ext cx="5438775" cy="381000"/>
          </a:xfrm>
          <a:prstGeom prst="rect">
            <a:avLst/>
          </a:prstGeom>
          <a:noFill/>
          <a:ln>
            <a:noFill/>
          </a:ln>
        </p:spPr>
      </p:pic>
      <p:sp>
        <p:nvSpPr>
          <p:cNvPr id="446" name="Google Shape;446;p50"/>
          <p:cNvSpPr txBox="1"/>
          <p:nvPr/>
        </p:nvSpPr>
        <p:spPr>
          <a:xfrm>
            <a:off x="2008909" y="2470681"/>
            <a:ext cx="5818800" cy="346200"/>
          </a:xfrm>
          <a:prstGeom prst="rect">
            <a:avLst/>
          </a:prstGeom>
          <a:noFill/>
          <a:ln w="9525" cap="flat" cmpd="sng">
            <a:solidFill>
              <a:srgbClr val="4F81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type </a:t>
            </a:r>
            <a:r>
              <a:rPr lang="en" sz="2400" b="1">
                <a:solidFill>
                  <a:srgbClr val="000000"/>
                </a:solidFill>
                <a:latin typeface="Calibri"/>
                <a:ea typeface="Calibri"/>
                <a:cs typeface="Calibri"/>
                <a:sym typeface="Calibri"/>
              </a:rPr>
              <a:t>var-name[ ] = { item1, item2, .., itemn}</a:t>
            </a:r>
            <a:endParaRPr/>
          </a:p>
        </p:txBody>
      </p:sp>
      <p:sp>
        <p:nvSpPr>
          <p:cNvPr id="7" name="Rectangle 6">
            <a:extLst>
              <a:ext uri="{FF2B5EF4-FFF2-40B4-BE49-F238E27FC236}">
                <a16:creationId xmlns:a16="http://schemas.microsoft.com/office/drawing/2014/main" id="{C5F1E248-B74C-4B42-A029-6C6C00AAC3C6}"/>
              </a:ext>
            </a:extLst>
          </p:cNvPr>
          <p:cNvSpPr/>
          <p:nvPr/>
        </p:nvSpPr>
        <p:spPr>
          <a:xfrm>
            <a:off x="8686800" y="733500"/>
            <a:ext cx="426875" cy="34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dirty="0"/>
              <a:t>P</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2. Conceptos de la Programación Orientada a Objetos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Contenido</a:t>
            </a:r>
            <a:endParaRPr/>
          </a:p>
        </p:txBody>
      </p:sp>
      <p:sp>
        <p:nvSpPr>
          <p:cNvPr id="457" name="Google Shape;457;p52"/>
          <p:cNvSpPr txBox="1">
            <a:spLocks noGrp="1"/>
          </p:cNvSpPr>
          <p:nvPr>
            <p:ph type="body" idx="1"/>
          </p:nvPr>
        </p:nvSpPr>
        <p:spPr>
          <a:xfrm>
            <a:off x="1476200" y="1909300"/>
            <a:ext cx="7210500" cy="2764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a:solidFill>
                  <a:schemeClr val="dk1"/>
                </a:solidFill>
              </a:rPr>
              <a:t>Introducción al paradigma orientado a objetos</a:t>
            </a:r>
            <a:endParaRPr>
              <a:solidFill>
                <a:schemeClr val="dk1"/>
              </a:solidFill>
            </a:endParaRPr>
          </a:p>
          <a:p>
            <a:pPr marL="457200" lvl="0" indent="-381000" algn="l" rtl="0">
              <a:spcBef>
                <a:spcPts val="0"/>
              </a:spcBef>
              <a:spcAft>
                <a:spcPts val="0"/>
              </a:spcAft>
              <a:buSzPts val="2400"/>
              <a:buChar char="▰"/>
            </a:pPr>
            <a:r>
              <a:rPr lang="en">
                <a:solidFill>
                  <a:schemeClr val="dk1"/>
                </a:solidFill>
              </a:rPr>
              <a:t>Clases y Objetos</a:t>
            </a:r>
            <a:endParaRPr>
              <a:solidFill>
                <a:schemeClr val="dk1"/>
              </a:solidFill>
            </a:endParaRPr>
          </a:p>
          <a:p>
            <a:pPr marL="457200" lvl="0" indent="-381000" algn="l" rtl="0">
              <a:spcBef>
                <a:spcPts val="0"/>
              </a:spcBef>
              <a:spcAft>
                <a:spcPts val="0"/>
              </a:spcAft>
              <a:buSzPts val="2400"/>
              <a:buChar char="▰"/>
            </a:pPr>
            <a:r>
              <a:rPr lang="en">
                <a:solidFill>
                  <a:schemeClr val="dk1"/>
                </a:solidFill>
              </a:rPr>
              <a:t>Herencia y polimorfismo</a:t>
            </a:r>
            <a:endParaRPr>
              <a:solidFill>
                <a:schemeClr val="dk1"/>
              </a:solidFill>
            </a:endParaRPr>
          </a:p>
          <a:p>
            <a:pPr marL="457200" lvl="0" indent="-381000" algn="l" rtl="0">
              <a:spcBef>
                <a:spcPts val="0"/>
              </a:spcBef>
              <a:spcAft>
                <a:spcPts val="0"/>
              </a:spcAft>
              <a:buSzPts val="2400"/>
              <a:buChar char="▰"/>
            </a:pPr>
            <a:r>
              <a:rPr lang="en">
                <a:solidFill>
                  <a:schemeClr val="dk1"/>
                </a:solidFill>
              </a:rPr>
              <a:t>Clases Abstractas e Interfaces</a:t>
            </a:r>
            <a:endParaRPr>
              <a:solidFill>
                <a:schemeClr val="dk1"/>
              </a:solidFill>
            </a:endParaRPr>
          </a:p>
          <a:p>
            <a:pPr marL="457200" lvl="0" indent="0" algn="l" rtl="0">
              <a:spcBef>
                <a:spcPts val="600"/>
              </a:spcBef>
              <a:spcAft>
                <a:spcPts val="0"/>
              </a:spcAft>
              <a:buNone/>
            </a:pPr>
            <a:endParaRPr/>
          </a:p>
        </p:txBody>
      </p:sp>
      <p:sp>
        <p:nvSpPr>
          <p:cNvPr id="458" name="Google Shape;458;p5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Introducción a JAVA</a:t>
            </a:r>
            <a:endParaRPr/>
          </a:p>
        </p:txBody>
      </p:sp>
      <p:sp>
        <p:nvSpPr>
          <p:cNvPr id="164" name="Google Shape;164;p17"/>
          <p:cNvSpPr txBox="1">
            <a:spLocks noGrp="1"/>
          </p:cNvSpPr>
          <p:nvPr>
            <p:ph type="body" idx="1"/>
          </p:nvPr>
        </p:nvSpPr>
        <p:spPr>
          <a:xfrm>
            <a:off x="327925" y="2137900"/>
            <a:ext cx="8358600" cy="2764800"/>
          </a:xfrm>
          <a:prstGeom prst="rect">
            <a:avLst/>
          </a:prstGeom>
        </p:spPr>
        <p:txBody>
          <a:bodyPr spcFirstLastPara="1" wrap="square" lIns="0" tIns="0" rIns="0" bIns="0" anchor="t" anchorCtr="0">
            <a:noAutofit/>
          </a:bodyPr>
          <a:lstStyle/>
          <a:p>
            <a:pPr marL="457200" lvl="0" indent="-361950" algn="just" rtl="0">
              <a:lnSpc>
                <a:spcPct val="90000"/>
              </a:lnSpc>
              <a:spcBef>
                <a:spcPts val="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es un lenguaje de programación comercializado por primera vez en 1995 por Sun Microsystems.</a:t>
            </a:r>
            <a:endParaRPr sz="2100">
              <a:solidFill>
                <a:schemeClr val="dk1"/>
              </a:solidFill>
              <a:latin typeface="Trebuchet MS"/>
              <a:ea typeface="Trebuchet MS"/>
              <a:cs typeface="Trebuchet MS"/>
              <a:sym typeface="Trebuchet MS"/>
            </a:endParaRPr>
          </a:p>
          <a:p>
            <a:pPr marL="457200" lvl="0" indent="-361950" algn="just"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es un lenguaje totalmente orientado a objetos. Todos los conceptos de POO están presentes.</a:t>
            </a:r>
            <a:endParaRPr sz="2100" b="1">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Es un lenguaje multiplataforma.</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En 2009 Oracle compra Sun Microsystems, pero igual sigue siendo libre!.</a:t>
            </a:r>
            <a:endParaRPr>
              <a:solidFill>
                <a:schemeClr val="dk1"/>
              </a:solidFill>
            </a:endParaRPr>
          </a:p>
          <a:p>
            <a:pPr marL="457200" lvl="0" indent="0" algn="l" rtl="0">
              <a:spcBef>
                <a:spcPts val="600"/>
              </a:spcBef>
              <a:spcAft>
                <a:spcPts val="0"/>
              </a:spcAft>
              <a:buNone/>
            </a:pPr>
            <a:endParaRPr/>
          </a:p>
        </p:txBody>
      </p:sp>
      <p:sp>
        <p:nvSpPr>
          <p:cNvPr id="165" name="Google Shape;165;p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a:t>
            </a:fld>
            <a:endParaRPr/>
          </a:p>
        </p:txBody>
      </p:sp>
      <p:pic>
        <p:nvPicPr>
          <p:cNvPr id="166" name="Google Shape;166;p17"/>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Paradigma orientado a objetos</a:t>
            </a:r>
            <a:endParaRPr/>
          </a:p>
        </p:txBody>
      </p:sp>
      <p:sp>
        <p:nvSpPr>
          <p:cNvPr id="464" name="Google Shape;464;p53"/>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2000" b="1">
                <a:solidFill>
                  <a:srgbClr val="3F3F3F"/>
                </a:solidFill>
              </a:rPr>
              <a:t>Paradigma</a:t>
            </a:r>
            <a:endParaRPr sz="2000" b="1">
              <a:solidFill>
                <a:srgbClr val="3F3F3F"/>
              </a:solidFill>
            </a:endParaRPr>
          </a:p>
          <a:p>
            <a:pPr marL="0" lvl="0" indent="0" algn="just" rtl="0">
              <a:lnSpc>
                <a:spcPct val="100000"/>
              </a:lnSpc>
              <a:spcBef>
                <a:spcPts val="0"/>
              </a:spcBef>
              <a:spcAft>
                <a:spcPts val="0"/>
              </a:spcAft>
              <a:buNone/>
            </a:pPr>
            <a:endParaRPr sz="2000" b="1">
              <a:solidFill>
                <a:srgbClr val="3F3F3F"/>
              </a:solidFill>
            </a:endParaRPr>
          </a:p>
          <a:p>
            <a:pPr marL="457200" lvl="0" indent="-355600" algn="just" rtl="0">
              <a:lnSpc>
                <a:spcPct val="100000"/>
              </a:lnSpc>
              <a:spcBef>
                <a:spcPts val="0"/>
              </a:spcBef>
              <a:spcAft>
                <a:spcPts val="0"/>
              </a:spcAft>
              <a:buClr>
                <a:srgbClr val="3F3F3F"/>
              </a:buClr>
              <a:buSzPts val="2000"/>
              <a:buFont typeface="Chivo"/>
              <a:buChar char="●"/>
            </a:pPr>
            <a:r>
              <a:rPr lang="en" sz="2000">
                <a:solidFill>
                  <a:srgbClr val="3F3F3F"/>
                </a:solidFill>
              </a:rPr>
              <a:t>Su significado es ejemplo o modelo.</a:t>
            </a:r>
            <a:endParaRPr sz="2000">
              <a:solidFill>
                <a:srgbClr val="3F3F3F"/>
              </a:solidFill>
            </a:endParaRPr>
          </a:p>
          <a:p>
            <a:pPr marL="457200" lvl="0" indent="-355600" algn="just" rtl="0">
              <a:lnSpc>
                <a:spcPct val="100000"/>
              </a:lnSpc>
              <a:spcBef>
                <a:spcPts val="0"/>
              </a:spcBef>
              <a:spcAft>
                <a:spcPts val="0"/>
              </a:spcAft>
              <a:buClr>
                <a:srgbClr val="3F3F3F"/>
              </a:buClr>
              <a:buSzPts val="2000"/>
              <a:buFont typeface="Chivo"/>
              <a:buChar char="●"/>
            </a:pPr>
            <a:r>
              <a:rPr lang="en" sz="2000">
                <a:solidFill>
                  <a:srgbClr val="3F3F3F"/>
                </a:solidFill>
              </a:rPr>
              <a:t>Conjunto de creencias, prácticas y conocimientos que guían el desarrollo de una disciplina durante un período de tiempo.</a:t>
            </a:r>
            <a:endParaRPr sz="2000">
              <a:solidFill>
                <a:srgbClr val="3F3F3F"/>
              </a:solidFill>
            </a:endParaRPr>
          </a:p>
          <a:p>
            <a:pPr marL="457200" lvl="0" indent="-355600" algn="just" rtl="0">
              <a:lnSpc>
                <a:spcPct val="100000"/>
              </a:lnSpc>
              <a:spcBef>
                <a:spcPts val="0"/>
              </a:spcBef>
              <a:spcAft>
                <a:spcPts val="0"/>
              </a:spcAft>
              <a:buClr>
                <a:srgbClr val="3F3F3F"/>
              </a:buClr>
              <a:buSzPts val="2000"/>
              <a:buFont typeface="Trebuchet MS"/>
              <a:buChar char="●"/>
            </a:pPr>
            <a:r>
              <a:rPr lang="en" sz="2000">
                <a:solidFill>
                  <a:srgbClr val="3F3F3F"/>
                </a:solidFill>
              </a:rPr>
              <a:t>Un </a:t>
            </a:r>
            <a:r>
              <a:rPr lang="en" sz="2000" b="1">
                <a:solidFill>
                  <a:srgbClr val="3F3F3F"/>
                </a:solidFill>
              </a:rPr>
              <a:t>paradigma de programación</a:t>
            </a:r>
            <a:r>
              <a:rPr lang="en" sz="2000">
                <a:solidFill>
                  <a:srgbClr val="3F3F3F"/>
                </a:solidFill>
              </a:rPr>
              <a:t> es un estilo de desarrollo de programas. Es decir, un modelo para resolver problemas computacionales.</a:t>
            </a:r>
            <a:endParaRPr sz="2000">
              <a:solidFill>
                <a:schemeClr val="dk1"/>
              </a:solidFill>
            </a:endParaRPr>
          </a:p>
        </p:txBody>
      </p:sp>
      <p:sp>
        <p:nvSpPr>
          <p:cNvPr id="465" name="Google Shape;465;p5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Paradigma orientado a objetos</a:t>
            </a:r>
            <a:endParaRPr/>
          </a:p>
        </p:txBody>
      </p:sp>
      <p:sp>
        <p:nvSpPr>
          <p:cNvPr id="471" name="Google Shape;471;p54"/>
          <p:cNvSpPr txBox="1">
            <a:spLocks noGrp="1"/>
          </p:cNvSpPr>
          <p:nvPr>
            <p:ph type="body" idx="1"/>
          </p:nvPr>
        </p:nvSpPr>
        <p:spPr>
          <a:xfrm>
            <a:off x="457200" y="2061700"/>
            <a:ext cx="8000700" cy="2764800"/>
          </a:xfrm>
          <a:prstGeom prst="rect">
            <a:avLst/>
          </a:prstGeom>
        </p:spPr>
        <p:txBody>
          <a:bodyPr spcFirstLastPara="1" wrap="square" lIns="0" tIns="0" rIns="0" bIns="0" anchor="t" anchorCtr="0">
            <a:noAutofit/>
          </a:bodyPr>
          <a:lstStyle/>
          <a:p>
            <a:pPr marL="457200" lvl="0" indent="-355600" algn="just" rtl="0">
              <a:lnSpc>
                <a:spcPct val="100000"/>
              </a:lnSpc>
              <a:spcBef>
                <a:spcPts val="0"/>
              </a:spcBef>
              <a:spcAft>
                <a:spcPts val="0"/>
              </a:spcAft>
              <a:buClr>
                <a:schemeClr val="dk1"/>
              </a:buClr>
              <a:buSzPts val="2000"/>
              <a:buFont typeface="Chivo"/>
              <a:buChar char="●"/>
            </a:pPr>
            <a:r>
              <a:rPr lang="en" sz="2000">
                <a:solidFill>
                  <a:schemeClr val="dk1"/>
                </a:solidFill>
              </a:rPr>
              <a:t>El paradigma orientado a objetos (OO) define los programas en términos de comunidades de objetos. </a:t>
            </a:r>
            <a:endParaRPr sz="2000">
              <a:solidFill>
                <a:schemeClr val="dk1"/>
              </a:solidFill>
            </a:endParaRPr>
          </a:p>
          <a:p>
            <a:pPr marL="457200" lvl="0" indent="-355600" algn="just" rtl="0">
              <a:lnSpc>
                <a:spcPct val="100000"/>
              </a:lnSpc>
              <a:spcBef>
                <a:spcPts val="0"/>
              </a:spcBef>
              <a:spcAft>
                <a:spcPts val="0"/>
              </a:spcAft>
              <a:buClr>
                <a:schemeClr val="dk1"/>
              </a:buClr>
              <a:buSzPts val="2000"/>
              <a:buFont typeface="Trebuchet MS"/>
              <a:buChar char="●"/>
            </a:pPr>
            <a:r>
              <a:rPr lang="en" sz="2000">
                <a:solidFill>
                  <a:schemeClr val="dk1"/>
                </a:solidFill>
              </a:rPr>
              <a:t>El comportamiento del programa es llevado a cabo por </a:t>
            </a:r>
            <a:r>
              <a:rPr lang="en" sz="2000" b="1">
                <a:solidFill>
                  <a:schemeClr val="dk1"/>
                </a:solidFill>
              </a:rPr>
              <a:t>objetos</a:t>
            </a:r>
            <a:r>
              <a:rPr lang="en" sz="2000">
                <a:solidFill>
                  <a:schemeClr val="dk1"/>
                </a:solidFill>
              </a:rPr>
              <a:t>, entidades que representan elementos del problema a resolver y tienen </a:t>
            </a:r>
            <a:r>
              <a:rPr lang="en" sz="2000" b="1">
                <a:solidFill>
                  <a:schemeClr val="dk1"/>
                </a:solidFill>
              </a:rPr>
              <a:t>atributos </a:t>
            </a:r>
            <a:r>
              <a:rPr lang="en" sz="2000">
                <a:solidFill>
                  <a:schemeClr val="dk1"/>
                </a:solidFill>
              </a:rPr>
              <a:t>y comportamiento(</a:t>
            </a:r>
            <a:r>
              <a:rPr lang="en" sz="2000" b="1">
                <a:solidFill>
                  <a:schemeClr val="dk1"/>
                </a:solidFill>
              </a:rPr>
              <a:t>métodos</a:t>
            </a:r>
            <a:r>
              <a:rPr lang="en" sz="2000">
                <a:solidFill>
                  <a:schemeClr val="dk1"/>
                </a:solidFill>
              </a:rPr>
              <a:t>).</a:t>
            </a:r>
            <a:endParaRPr sz="2000">
              <a:solidFill>
                <a:schemeClr val="dk1"/>
              </a:solidFill>
            </a:endParaRPr>
          </a:p>
          <a:p>
            <a:pPr marL="457200" lvl="0" indent="-355600" algn="just" rtl="0">
              <a:lnSpc>
                <a:spcPct val="100000"/>
              </a:lnSpc>
              <a:spcBef>
                <a:spcPts val="0"/>
              </a:spcBef>
              <a:spcAft>
                <a:spcPts val="0"/>
              </a:spcAft>
              <a:buClr>
                <a:schemeClr val="dk1"/>
              </a:buClr>
              <a:buSzPts val="2000"/>
              <a:buFont typeface="Chivo"/>
              <a:buChar char="●"/>
            </a:pPr>
            <a:r>
              <a:rPr lang="en" sz="2000">
                <a:solidFill>
                  <a:schemeClr val="dk1"/>
                </a:solidFill>
              </a:rPr>
              <a:t>Los objetos con características comunes se agrupan en clases. </a:t>
            </a:r>
            <a:endParaRPr sz="2000" b="1">
              <a:solidFill>
                <a:srgbClr val="3F3F3F"/>
              </a:solidFill>
            </a:endParaRPr>
          </a:p>
        </p:txBody>
      </p:sp>
      <p:sp>
        <p:nvSpPr>
          <p:cNvPr id="472" name="Google Shape;472;p5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Pilares de la programación orientada a objetos</a:t>
            </a:r>
            <a:endParaRPr/>
          </a:p>
        </p:txBody>
      </p:sp>
      <p:sp>
        <p:nvSpPr>
          <p:cNvPr id="478" name="Google Shape;478;p55"/>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42</a:t>
            </a:fld>
            <a:endParaRPr/>
          </a:p>
        </p:txBody>
      </p:sp>
      <p:sp>
        <p:nvSpPr>
          <p:cNvPr id="479" name="Google Shape;479;p55"/>
          <p:cNvSpPr/>
          <p:nvPr/>
        </p:nvSpPr>
        <p:spPr>
          <a:xfrm>
            <a:off x="1359979" y="1966700"/>
            <a:ext cx="2547300" cy="720300"/>
          </a:xfrm>
          <a:prstGeom prst="roundRect">
            <a:avLst>
              <a:gd name="adj" fmla="val 16667"/>
            </a:avLst>
          </a:prstGeom>
          <a:solidFill>
            <a:srgbClr val="D0E0E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Abstracción</a:t>
            </a:r>
            <a:endParaRPr sz="2400" b="0" i="0" u="none" strike="noStrike" cap="none">
              <a:solidFill>
                <a:srgbClr val="000000"/>
              </a:solidFill>
              <a:latin typeface="Cambria"/>
              <a:ea typeface="Cambria"/>
              <a:cs typeface="Cambria"/>
              <a:sym typeface="Cambria"/>
            </a:endParaRPr>
          </a:p>
        </p:txBody>
      </p:sp>
      <p:sp>
        <p:nvSpPr>
          <p:cNvPr id="480" name="Google Shape;480;p55"/>
          <p:cNvSpPr/>
          <p:nvPr/>
        </p:nvSpPr>
        <p:spPr>
          <a:xfrm>
            <a:off x="1359971" y="3502744"/>
            <a:ext cx="2547300" cy="720300"/>
          </a:xfrm>
          <a:prstGeom prst="roundRect">
            <a:avLst>
              <a:gd name="adj" fmla="val 16667"/>
            </a:avLst>
          </a:prstGeom>
          <a:solidFill>
            <a:srgbClr val="D9D2E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Herencia</a:t>
            </a:r>
            <a:endParaRPr sz="2400" b="0" i="0" u="none" strike="noStrike" cap="none">
              <a:solidFill>
                <a:srgbClr val="000000"/>
              </a:solidFill>
              <a:latin typeface="Cambria"/>
              <a:ea typeface="Cambria"/>
              <a:cs typeface="Cambria"/>
              <a:sym typeface="Cambria"/>
            </a:endParaRPr>
          </a:p>
        </p:txBody>
      </p:sp>
      <p:sp>
        <p:nvSpPr>
          <p:cNvPr id="481" name="Google Shape;481;p55"/>
          <p:cNvSpPr/>
          <p:nvPr/>
        </p:nvSpPr>
        <p:spPr>
          <a:xfrm>
            <a:off x="5853075" y="1966700"/>
            <a:ext cx="2682300" cy="720300"/>
          </a:xfrm>
          <a:prstGeom prst="roundRect">
            <a:avLst>
              <a:gd name="adj" fmla="val 16667"/>
            </a:avLst>
          </a:prstGeom>
          <a:solidFill>
            <a:srgbClr val="C9DAF8"/>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Encapsulamiento</a:t>
            </a:r>
            <a:endParaRPr sz="2400" b="0" i="0" u="none" strike="noStrike" cap="none">
              <a:solidFill>
                <a:srgbClr val="000000"/>
              </a:solidFill>
              <a:latin typeface="Cambria"/>
              <a:ea typeface="Cambria"/>
              <a:cs typeface="Cambria"/>
              <a:sym typeface="Cambria"/>
            </a:endParaRPr>
          </a:p>
        </p:txBody>
      </p:sp>
      <p:sp>
        <p:nvSpPr>
          <p:cNvPr id="482" name="Google Shape;482;p55"/>
          <p:cNvSpPr/>
          <p:nvPr/>
        </p:nvSpPr>
        <p:spPr>
          <a:xfrm>
            <a:off x="5787329" y="3526358"/>
            <a:ext cx="2547300" cy="720300"/>
          </a:xfrm>
          <a:prstGeom prst="roundRect">
            <a:avLst>
              <a:gd name="adj" fmla="val 16667"/>
            </a:avLst>
          </a:prstGeom>
          <a:solidFill>
            <a:srgbClr val="EAD1DC"/>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2400" b="0" i="0" u="none" strike="noStrike" cap="none">
                <a:solidFill>
                  <a:srgbClr val="000000"/>
                </a:solidFill>
                <a:latin typeface="Quattrocento Sans"/>
                <a:ea typeface="Quattrocento Sans"/>
                <a:cs typeface="Quattrocento Sans"/>
                <a:sym typeface="Quattrocento Sans"/>
              </a:rPr>
              <a:t>Polimorfismo</a:t>
            </a:r>
            <a:endParaRPr sz="2400" b="0" i="0" u="none" strike="noStrike" cap="none">
              <a:solidFill>
                <a:srgbClr val="000000"/>
              </a:solidFill>
              <a:latin typeface="Cambria"/>
              <a:ea typeface="Cambria"/>
              <a:cs typeface="Cambria"/>
              <a:sym typeface="Cambria"/>
            </a:endParaRPr>
          </a:p>
        </p:txBody>
      </p:sp>
      <p:sp>
        <p:nvSpPr>
          <p:cNvPr id="483" name="Google Shape;483;p55"/>
          <p:cNvSpPr txBox="1"/>
          <p:nvPr/>
        </p:nvSpPr>
        <p:spPr>
          <a:xfrm>
            <a:off x="2253101" y="4548225"/>
            <a:ext cx="5578200" cy="52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b="0" i="0" u="sng" strike="noStrike" cap="none">
                <a:solidFill>
                  <a:srgbClr val="0563C1"/>
                </a:solidFill>
                <a:latin typeface="Calibri"/>
                <a:ea typeface="Calibri"/>
                <a:cs typeface="Calibri"/>
                <a:sym typeface="Calibri"/>
                <a:hlinkClick r:id="rId3"/>
              </a:rPr>
              <a:t>https://www.youtube.com/watch?v=pTB0EiLXUC8</a:t>
            </a:r>
            <a:endParaRPr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84" name="Google Shape;484;p55"/>
          <p:cNvSpPr/>
          <p:nvPr/>
        </p:nvSpPr>
        <p:spPr>
          <a:xfrm>
            <a:off x="4201872" y="2822150"/>
            <a:ext cx="1195800" cy="631200"/>
          </a:xfrm>
          <a:prstGeom prst="roundRect">
            <a:avLst>
              <a:gd name="adj" fmla="val 16667"/>
            </a:avLst>
          </a:prstGeom>
          <a:solidFill>
            <a:srgbClr val="D9C4B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1" i="0" u="none" strike="noStrike" cap="none">
                <a:solidFill>
                  <a:srgbClr val="000000"/>
                </a:solidFill>
                <a:latin typeface="Calibri"/>
                <a:ea typeface="Calibri"/>
                <a:cs typeface="Calibri"/>
                <a:sym typeface="Calibri"/>
              </a:rPr>
              <a:t>POO</a:t>
            </a:r>
            <a:endParaRPr sz="3200" b="1" i="0" u="none" strike="noStrike" cap="none">
              <a:solidFill>
                <a:srgbClr val="000000"/>
              </a:solidFill>
              <a:latin typeface="Calibri"/>
              <a:ea typeface="Calibri"/>
              <a:cs typeface="Calibri"/>
              <a:sym typeface="Calibri"/>
            </a:endParaRPr>
          </a:p>
        </p:txBody>
      </p:sp>
      <p:cxnSp>
        <p:nvCxnSpPr>
          <p:cNvPr id="485" name="Google Shape;485;p55"/>
          <p:cNvCxnSpPr>
            <a:endCxn id="484" idx="1"/>
          </p:cNvCxnSpPr>
          <p:nvPr/>
        </p:nvCxnSpPr>
        <p:spPr>
          <a:xfrm>
            <a:off x="3837972" y="2673350"/>
            <a:ext cx="363900" cy="464400"/>
          </a:xfrm>
          <a:prstGeom prst="straightConnector1">
            <a:avLst/>
          </a:prstGeom>
          <a:noFill/>
          <a:ln w="9525" cap="flat" cmpd="sng">
            <a:solidFill>
              <a:srgbClr val="44546A"/>
            </a:solidFill>
            <a:prstDash val="solid"/>
            <a:round/>
            <a:headEnd type="none" w="sm" len="sm"/>
            <a:tailEnd type="none" w="sm" len="sm"/>
          </a:ln>
        </p:spPr>
      </p:cxnSp>
      <p:cxnSp>
        <p:nvCxnSpPr>
          <p:cNvPr id="486" name="Google Shape;486;p55"/>
          <p:cNvCxnSpPr>
            <a:endCxn id="484" idx="1"/>
          </p:cNvCxnSpPr>
          <p:nvPr/>
        </p:nvCxnSpPr>
        <p:spPr>
          <a:xfrm rot="10800000" flipH="1">
            <a:off x="3889872" y="3137750"/>
            <a:ext cx="312000" cy="483600"/>
          </a:xfrm>
          <a:prstGeom prst="straightConnector1">
            <a:avLst/>
          </a:prstGeom>
          <a:noFill/>
          <a:ln w="9525" cap="flat" cmpd="sng">
            <a:solidFill>
              <a:srgbClr val="44546A"/>
            </a:solidFill>
            <a:prstDash val="solid"/>
            <a:round/>
            <a:headEnd type="none" w="sm" len="sm"/>
            <a:tailEnd type="none" w="sm" len="sm"/>
          </a:ln>
        </p:spPr>
      </p:cxnSp>
      <p:cxnSp>
        <p:nvCxnSpPr>
          <p:cNvPr id="487" name="Google Shape;487;p55"/>
          <p:cNvCxnSpPr>
            <a:stCxn id="484" idx="3"/>
          </p:cNvCxnSpPr>
          <p:nvPr/>
        </p:nvCxnSpPr>
        <p:spPr>
          <a:xfrm rot="10800000" flipH="1">
            <a:off x="5397672" y="2617550"/>
            <a:ext cx="450600" cy="520200"/>
          </a:xfrm>
          <a:prstGeom prst="straightConnector1">
            <a:avLst/>
          </a:prstGeom>
          <a:noFill/>
          <a:ln w="9525" cap="flat" cmpd="sng">
            <a:solidFill>
              <a:srgbClr val="44546A"/>
            </a:solidFill>
            <a:prstDash val="solid"/>
            <a:round/>
            <a:headEnd type="none" w="sm" len="sm"/>
            <a:tailEnd type="none" w="sm" len="sm"/>
          </a:ln>
        </p:spPr>
      </p:cxnSp>
      <p:cxnSp>
        <p:nvCxnSpPr>
          <p:cNvPr id="488" name="Google Shape;488;p55"/>
          <p:cNvCxnSpPr>
            <a:stCxn id="484" idx="3"/>
          </p:cNvCxnSpPr>
          <p:nvPr/>
        </p:nvCxnSpPr>
        <p:spPr>
          <a:xfrm>
            <a:off x="5397672" y="3137750"/>
            <a:ext cx="389700" cy="466800"/>
          </a:xfrm>
          <a:prstGeom prst="straightConnector1">
            <a:avLst/>
          </a:prstGeom>
          <a:noFill/>
          <a:ln w="9525" cap="flat" cmpd="sng">
            <a:solidFill>
              <a:srgbClr val="44546A"/>
            </a:solidFill>
            <a:prstDash val="solid"/>
            <a:round/>
            <a:headEnd type="none" w="sm" len="sm"/>
            <a:tailEnd type="non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6"/>
          <p:cNvSpPr txBox="1"/>
          <p:nvPr/>
        </p:nvSpPr>
        <p:spPr>
          <a:xfrm>
            <a:off x="596725" y="1789425"/>
            <a:ext cx="7945800" cy="23166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Omitir detalles que no son necesarios y solamente mostrar lo que sí es relevante.</a:t>
            </a:r>
            <a:endParaRPr sz="2400" b="0" i="0" u="none" strike="noStrike" cap="none">
              <a:solidFill>
                <a:srgbClr val="000000"/>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Expresar las características esenciales de un objeto, las cuales distinguen al objeto de los demás</a:t>
            </a:r>
            <a:endParaRPr sz="2400" b="0" i="0" u="none" strike="noStrike" cap="none">
              <a:solidFill>
                <a:srgbClr val="3F3F3F"/>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Ayuda a reducir la complejidad y esfuerzo de programación</a:t>
            </a:r>
            <a:endParaRPr sz="2400" b="0" i="0" u="none" strike="noStrike" cap="none">
              <a:solidFill>
                <a:srgbClr val="3F3F3F"/>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Calibri"/>
              <a:ea typeface="Calibri"/>
              <a:cs typeface="Calibri"/>
              <a:sym typeface="Calibri"/>
            </a:endParaRPr>
          </a:p>
          <a:p>
            <a:pPr marL="114300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Trebuchet MS"/>
              <a:ea typeface="Trebuchet MS"/>
              <a:cs typeface="Trebuchet MS"/>
              <a:sym typeface="Trebuchet MS"/>
            </a:endParaRPr>
          </a:p>
          <a:p>
            <a:pPr marL="914400" marR="0" lvl="0" indent="0" algn="just" rtl="0">
              <a:lnSpc>
                <a:spcPct val="100000"/>
              </a:lnSpc>
              <a:spcBef>
                <a:spcPts val="0"/>
              </a:spcBef>
              <a:spcAft>
                <a:spcPts val="0"/>
              </a:spcAft>
              <a:buClr>
                <a:srgbClr val="000000"/>
              </a:buClr>
              <a:buSzPts val="2000"/>
              <a:buFont typeface="Arial"/>
              <a:buNone/>
            </a:pPr>
            <a:r>
              <a:rPr lang="en" sz="2000" b="0" i="0" u="none" strike="noStrike" cap="none">
                <a:solidFill>
                  <a:srgbClr val="3F3F3F"/>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
        <p:nvSpPr>
          <p:cNvPr id="495" name="Google Shape;495;p56"/>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200" b="1" i="0" u="none" strike="noStrike" cap="none">
                <a:solidFill>
                  <a:srgbClr val="FFFFFF"/>
                </a:solidFill>
                <a:latin typeface="Roboto Slab"/>
                <a:ea typeface="Roboto Slab"/>
                <a:cs typeface="Roboto Slab"/>
                <a:sym typeface="Roboto Slab"/>
              </a:rPr>
              <a:t>Abstracción</a:t>
            </a:r>
            <a:endParaRPr sz="3200" i="0" u="none" strike="noStrike" cap="none">
              <a:solidFill>
                <a:srgbClr val="FFFFFF"/>
              </a:solidFill>
              <a:latin typeface="Roboto Slab"/>
              <a:ea typeface="Roboto Slab"/>
              <a:cs typeface="Roboto Slab"/>
              <a:sym typeface="Roboto Slab"/>
            </a:endParaRPr>
          </a:p>
        </p:txBody>
      </p:sp>
      <p:sp>
        <p:nvSpPr>
          <p:cNvPr id="496" name="Google Shape;496;p56"/>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7"/>
          <p:cNvSpPr txBox="1"/>
          <p:nvPr/>
        </p:nvSpPr>
        <p:spPr>
          <a:xfrm>
            <a:off x="614383" y="1454517"/>
            <a:ext cx="8143200" cy="93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212121"/>
                </a:solidFill>
                <a:highlight>
                  <a:srgbClr val="FFFFFF"/>
                </a:highlight>
                <a:latin typeface="Calibri"/>
                <a:ea typeface="Calibri"/>
                <a:cs typeface="Calibri"/>
                <a:sym typeface="Calibri"/>
              </a:rPr>
              <a:t>Supongamos que desea crear una aplicación bancaria y se le solicita que recopile toda la información sobre el cliente.</a:t>
            </a: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br>
              <a:rPr lang="en" sz="2400" b="0" i="0" u="none" strike="noStrike" cap="none">
                <a:solidFill>
                  <a:srgbClr val="3F3F3F"/>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p:txBody>
      </p:sp>
      <p:sp>
        <p:nvSpPr>
          <p:cNvPr id="503" name="Google Shape;503;p57"/>
          <p:cNvSpPr txBox="1"/>
          <p:nvPr/>
        </p:nvSpPr>
        <p:spPr>
          <a:xfrm>
            <a:off x="1958950" y="2354275"/>
            <a:ext cx="6228600" cy="2692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Nombre</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Dirección</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Teléfono</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Información sobre impuestos</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Comida favorita</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Película favorita</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0" i="0" u="none" strike="noStrike" cap="none">
                <a:solidFill>
                  <a:schemeClr val="dk1"/>
                </a:solidFill>
                <a:latin typeface="Calibri"/>
                <a:ea typeface="Calibri"/>
                <a:cs typeface="Calibri"/>
                <a:sym typeface="Calibri"/>
              </a:rPr>
              <a:t>Actor favorito</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p57"/>
          <p:cNvSpPr txBox="1">
            <a:spLocks noGrp="1"/>
          </p:cNvSpPr>
          <p:nvPr>
            <p:ph type="title" idx="4294967295"/>
          </p:nvPr>
        </p:nvSpPr>
        <p:spPr>
          <a:xfrm>
            <a:off x="457200" y="-1525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Abstracción</a:t>
            </a:r>
            <a:endParaRPr/>
          </a:p>
          <a:p>
            <a:pPr marL="0" lvl="0" indent="0" algn="l" rtl="0">
              <a:spcBef>
                <a:spcPts val="0"/>
              </a:spcBef>
              <a:spcAft>
                <a:spcPts val="0"/>
              </a:spcAft>
              <a:buNone/>
            </a:pPr>
            <a:r>
              <a:rPr lang="en"/>
              <a:t> Ejemplo</a:t>
            </a:r>
            <a:endParaRPr/>
          </a:p>
        </p:txBody>
      </p:sp>
      <p:sp>
        <p:nvSpPr>
          <p:cNvPr id="505" name="Google Shape;505;p57"/>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8"/>
          <p:cNvSpPr txBox="1"/>
          <p:nvPr/>
        </p:nvSpPr>
        <p:spPr>
          <a:xfrm>
            <a:off x="680174" y="1490575"/>
            <a:ext cx="8143200" cy="93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212121"/>
                </a:solidFill>
                <a:highlight>
                  <a:srgbClr val="FFFFFF"/>
                </a:highlight>
                <a:latin typeface="Calibri"/>
                <a:ea typeface="Calibri"/>
                <a:cs typeface="Calibri"/>
                <a:sym typeface="Calibri"/>
              </a:rPr>
              <a:t>Supongamos que desea crear una aplicación bancaria y se le solicita que recopile toda la información sobre el cliente.</a:t>
            </a: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1212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F3F3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br>
              <a:rPr lang="en" sz="2400" b="0" i="0" u="none" strike="noStrike" cap="none">
                <a:solidFill>
                  <a:srgbClr val="3F3F3F"/>
                </a:solidFill>
                <a:latin typeface="Trebuchet MS"/>
                <a:ea typeface="Trebuchet MS"/>
                <a:cs typeface="Trebuchet MS"/>
                <a:sym typeface="Trebuchet MS"/>
              </a:rPr>
            </a:br>
            <a:endParaRPr sz="1400" b="0" i="0" u="none" strike="noStrike" cap="none">
              <a:solidFill>
                <a:srgbClr val="000000"/>
              </a:solidFill>
              <a:latin typeface="Arial"/>
              <a:ea typeface="Arial"/>
              <a:cs typeface="Arial"/>
              <a:sym typeface="Arial"/>
            </a:endParaRPr>
          </a:p>
        </p:txBody>
      </p:sp>
      <p:sp>
        <p:nvSpPr>
          <p:cNvPr id="512" name="Google Shape;512;p58"/>
          <p:cNvSpPr txBox="1"/>
          <p:nvPr/>
        </p:nvSpPr>
        <p:spPr>
          <a:xfrm>
            <a:off x="1958950" y="2430475"/>
            <a:ext cx="6228600" cy="2692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Nombre</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Dirección</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Teléfono</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1800"/>
              <a:buFont typeface="Calibri"/>
              <a:buChar char="●"/>
            </a:pPr>
            <a:r>
              <a:rPr lang="en" sz="2400" b="1" i="0" u="none" strike="noStrike" cap="none">
                <a:solidFill>
                  <a:schemeClr val="dk1"/>
                </a:solidFill>
                <a:latin typeface="Calibri"/>
                <a:ea typeface="Calibri"/>
                <a:cs typeface="Calibri"/>
                <a:sym typeface="Calibri"/>
              </a:rPr>
              <a:t>Información sobre impuestos</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Comida favorita</a:t>
            </a:r>
            <a:endParaRPr sz="2400" b="0" i="0" u="none" strike="noStrike" cap="none">
              <a:solidFill>
                <a:srgbClr val="D9D9D9"/>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Película favorita</a:t>
            </a:r>
            <a:endParaRPr sz="2400" b="0" i="0" u="none" strike="noStrike" cap="none">
              <a:solidFill>
                <a:srgbClr val="D9D9D9"/>
              </a:solidFill>
              <a:latin typeface="Calibri"/>
              <a:ea typeface="Calibri"/>
              <a:cs typeface="Calibri"/>
              <a:sym typeface="Calibri"/>
            </a:endParaRPr>
          </a:p>
          <a:p>
            <a:pPr marL="457200" marR="0" lvl="0" indent="-381000" algn="l" rtl="0">
              <a:lnSpc>
                <a:spcPct val="100000"/>
              </a:lnSpc>
              <a:spcBef>
                <a:spcPts val="0"/>
              </a:spcBef>
              <a:spcAft>
                <a:spcPts val="0"/>
              </a:spcAft>
              <a:buClr>
                <a:srgbClr val="D9D9D9"/>
              </a:buClr>
              <a:buSzPts val="1800"/>
              <a:buFont typeface="Calibri"/>
              <a:buChar char="●"/>
            </a:pPr>
            <a:r>
              <a:rPr lang="en" sz="2400" b="0" i="0" u="none" strike="noStrike" cap="none">
                <a:solidFill>
                  <a:srgbClr val="D9D9D9"/>
                </a:solidFill>
                <a:latin typeface="Calibri"/>
                <a:ea typeface="Calibri"/>
                <a:cs typeface="Calibri"/>
                <a:sym typeface="Calibri"/>
              </a:rPr>
              <a:t>Actor favorito</a:t>
            </a:r>
            <a:endParaRPr sz="2400" b="0" i="0" u="none" strike="noStrike" cap="none">
              <a:solidFill>
                <a:srgbClr val="D9D9D9"/>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58"/>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Abstracción</a:t>
            </a:r>
            <a:endParaRPr sz="3300" b="1">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Ejemplo</a:t>
            </a:r>
            <a:endParaRPr sz="1100" b="0" i="0" u="none" strike="noStrike" cap="none">
              <a:solidFill>
                <a:srgbClr val="FFFFFF"/>
              </a:solidFill>
              <a:latin typeface="Arial"/>
              <a:ea typeface="Arial"/>
              <a:cs typeface="Arial"/>
              <a:sym typeface="Arial"/>
            </a:endParaRPr>
          </a:p>
        </p:txBody>
      </p:sp>
      <p:sp>
        <p:nvSpPr>
          <p:cNvPr id="514" name="Google Shape;514;p58"/>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9"/>
          <p:cNvSpPr txBox="1"/>
          <p:nvPr/>
        </p:nvSpPr>
        <p:spPr>
          <a:xfrm>
            <a:off x="529766" y="1406670"/>
            <a:ext cx="5382600" cy="360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1394D"/>
              </a:buClr>
              <a:buSzPts val="1800"/>
              <a:buFont typeface="Calibri"/>
              <a:buChar char="●"/>
            </a:pPr>
            <a:r>
              <a:rPr lang="en" sz="2100" b="0" i="0" u="none" strike="noStrike" cap="none">
                <a:solidFill>
                  <a:srgbClr val="31394D"/>
                </a:solidFill>
                <a:latin typeface="Calibri"/>
                <a:ea typeface="Calibri"/>
                <a:cs typeface="Calibri"/>
                <a:sym typeface="Calibri"/>
              </a:rPr>
              <a:t>Propiedad que ayuda a mantener juntos, en una única entidad los atributos y métodos.</a:t>
            </a:r>
            <a:endParaRPr sz="2100" b="0" i="0" u="none" strike="noStrike" cap="none">
              <a:solidFill>
                <a:srgbClr val="31394D"/>
              </a:solidFill>
              <a:latin typeface="Calibri"/>
              <a:ea typeface="Calibri"/>
              <a:cs typeface="Calibri"/>
              <a:sym typeface="Calibri"/>
            </a:endParaRPr>
          </a:p>
          <a:p>
            <a:pPr marL="457200" marR="0" lvl="0" indent="-381000" algn="just" rtl="0">
              <a:lnSpc>
                <a:spcPct val="100000"/>
              </a:lnSpc>
              <a:spcBef>
                <a:spcPts val="0"/>
              </a:spcBef>
              <a:spcAft>
                <a:spcPts val="0"/>
              </a:spcAft>
              <a:buClr>
                <a:srgbClr val="404041"/>
              </a:buClr>
              <a:buSzPts val="1800"/>
              <a:buFont typeface="Calibri"/>
              <a:buChar char="●"/>
            </a:pPr>
            <a:r>
              <a:rPr lang="en" sz="2100" b="0" i="0" u="none" strike="noStrike" cap="none">
                <a:solidFill>
                  <a:srgbClr val="404041"/>
                </a:solidFill>
                <a:highlight>
                  <a:srgbClr val="FFFFFF"/>
                </a:highlight>
                <a:latin typeface="Calibri"/>
                <a:ea typeface="Calibri"/>
                <a:cs typeface="Calibri"/>
                <a:sym typeface="Calibri"/>
              </a:rPr>
              <a:t>Asegurar que el contenido de la información de un objeto está oculta en el mundo exterior. </a:t>
            </a:r>
            <a:endParaRPr sz="2100" b="0" i="0" u="none" strike="noStrike" cap="none">
              <a:solidFill>
                <a:srgbClr val="000000"/>
              </a:solidFill>
              <a:latin typeface="Calibri"/>
              <a:ea typeface="Calibri"/>
              <a:cs typeface="Calibri"/>
              <a:sym typeface="Calibri"/>
            </a:endParaRPr>
          </a:p>
          <a:p>
            <a:pPr marL="457200" marR="0" lvl="0" indent="-381000" algn="just" rtl="0">
              <a:lnSpc>
                <a:spcPct val="100000"/>
              </a:lnSpc>
              <a:spcBef>
                <a:spcPts val="0"/>
              </a:spcBef>
              <a:spcAft>
                <a:spcPts val="0"/>
              </a:spcAft>
              <a:buClr>
                <a:srgbClr val="31394D"/>
              </a:buClr>
              <a:buSzPts val="1800"/>
              <a:buFont typeface="Calibri"/>
              <a:buChar char="●"/>
            </a:pPr>
            <a:r>
              <a:rPr lang="en" sz="2100" b="0" i="0" u="none" strike="noStrike" cap="none">
                <a:solidFill>
                  <a:srgbClr val="31394D"/>
                </a:solidFill>
                <a:latin typeface="Calibri"/>
                <a:ea typeface="Calibri"/>
                <a:cs typeface="Calibri"/>
                <a:sym typeface="Calibri"/>
              </a:rPr>
              <a:t>La ventaja del código encapsulado es que se sabe cómo usarlo sin importar cómo esté implementado.</a:t>
            </a:r>
            <a:endParaRPr sz="21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0" name="Google Shape;520;p59"/>
          <p:cNvPicPr preferRelativeResize="0"/>
          <p:nvPr/>
        </p:nvPicPr>
        <p:blipFill rotWithShape="1">
          <a:blip r:embed="rId3">
            <a:alphaModFix/>
          </a:blip>
          <a:srcRect/>
          <a:stretch/>
        </p:blipFill>
        <p:spPr>
          <a:xfrm>
            <a:off x="6140071" y="2460076"/>
            <a:ext cx="2192873" cy="1765905"/>
          </a:xfrm>
          <a:prstGeom prst="rect">
            <a:avLst/>
          </a:prstGeom>
          <a:noFill/>
          <a:ln>
            <a:noFill/>
          </a:ln>
        </p:spPr>
      </p:pic>
      <p:pic>
        <p:nvPicPr>
          <p:cNvPr id="521" name="Google Shape;521;p59"/>
          <p:cNvPicPr preferRelativeResize="0"/>
          <p:nvPr/>
        </p:nvPicPr>
        <p:blipFill rotWithShape="1">
          <a:blip r:embed="rId4">
            <a:alphaModFix/>
          </a:blip>
          <a:srcRect/>
          <a:stretch/>
        </p:blipFill>
        <p:spPr>
          <a:xfrm>
            <a:off x="6593117" y="1406400"/>
            <a:ext cx="1580555" cy="916186"/>
          </a:xfrm>
          <a:prstGeom prst="rect">
            <a:avLst/>
          </a:prstGeom>
          <a:noFill/>
          <a:ln>
            <a:noFill/>
          </a:ln>
        </p:spPr>
      </p:pic>
      <p:sp>
        <p:nvSpPr>
          <p:cNvPr id="522" name="Google Shape;522;p59"/>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Encapsulamiento</a:t>
            </a:r>
            <a:endParaRPr sz="1100" b="0" i="0" u="none" strike="noStrike" cap="none">
              <a:solidFill>
                <a:srgbClr val="FFFFFF"/>
              </a:solidFill>
              <a:latin typeface="Arial"/>
              <a:ea typeface="Arial"/>
              <a:cs typeface="Arial"/>
              <a:sym typeface="Arial"/>
            </a:endParaRPr>
          </a:p>
        </p:txBody>
      </p:sp>
      <p:sp>
        <p:nvSpPr>
          <p:cNvPr id="523" name="Google Shape;523;p59"/>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0"/>
          <p:cNvSpPr txBox="1"/>
          <p:nvPr/>
        </p:nvSpPr>
        <p:spPr>
          <a:xfrm>
            <a:off x="616406" y="1496100"/>
            <a:ext cx="7564500" cy="291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Relación entre dos clases: clase base y la clase derivada</a:t>
            </a:r>
            <a:endParaRPr sz="2400" b="0" i="0" u="none" strike="noStrike" cap="none">
              <a:solidFill>
                <a:srgbClr val="3F3F3F"/>
              </a:solidFill>
              <a:latin typeface="Calibri"/>
              <a:ea typeface="Calibri"/>
              <a:cs typeface="Calibri"/>
              <a:sym typeface="Calibri"/>
            </a:endParaRPr>
          </a:p>
          <a:p>
            <a:pPr marL="914400" marR="0" lvl="1"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clase derivada obtiene la habilidad de utilizar ciertas propiedades y funcionalidades de la clase base</a:t>
            </a:r>
            <a:endParaRPr sz="2400" b="0" i="0" u="none" strike="noStrike" cap="none">
              <a:solidFill>
                <a:srgbClr val="404040"/>
              </a:solidFill>
              <a:highlight>
                <a:srgbClr val="FFFFFF"/>
              </a:highlight>
              <a:latin typeface="Calibri"/>
              <a:ea typeface="Calibri"/>
              <a:cs typeface="Calibri"/>
              <a:sym typeface="Calibri"/>
            </a:endParaRPr>
          </a:p>
          <a:p>
            <a:pPr marL="914400" marR="0" lvl="1"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clase derivada puede sustituir funcionalidad de la clase base</a:t>
            </a:r>
            <a:endParaRPr sz="2400" b="0" i="0" u="none" strike="noStrike" cap="none">
              <a:solidFill>
                <a:srgbClr val="404040"/>
              </a:solidFill>
              <a:highlight>
                <a:srgbClr val="FFFFFF"/>
              </a:highlight>
              <a:latin typeface="Calibri"/>
              <a:ea typeface="Calibri"/>
              <a:cs typeface="Calibri"/>
              <a:sym typeface="Calibri"/>
            </a:endParaRPr>
          </a:p>
          <a:p>
            <a:pPr marL="3429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0"/>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Herencia</a:t>
            </a:r>
            <a:endParaRPr sz="1100" b="0" i="0" u="none" strike="noStrike" cap="none">
              <a:solidFill>
                <a:srgbClr val="FFFFFF"/>
              </a:solidFill>
              <a:latin typeface="Arial"/>
              <a:ea typeface="Arial"/>
              <a:cs typeface="Arial"/>
              <a:sym typeface="Arial"/>
            </a:endParaRPr>
          </a:p>
        </p:txBody>
      </p:sp>
      <p:sp>
        <p:nvSpPr>
          <p:cNvPr id="530" name="Google Shape;530;p60"/>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1"/>
          <p:cNvSpPr txBox="1"/>
          <p:nvPr/>
        </p:nvSpPr>
        <p:spPr>
          <a:xfrm>
            <a:off x="616410" y="1115100"/>
            <a:ext cx="8272200" cy="2910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457200" marR="0" lvl="0" indent="-381000" algn="just" rtl="0">
              <a:lnSpc>
                <a:spcPct val="100000"/>
              </a:lnSpc>
              <a:spcBef>
                <a:spcPts val="0"/>
              </a:spcBef>
              <a:spcAft>
                <a:spcPts val="0"/>
              </a:spcAft>
              <a:buClr>
                <a:srgbClr val="404040"/>
              </a:buClr>
              <a:buSzPts val="1800"/>
              <a:buFont typeface="Calibri"/>
              <a:buChar char="●"/>
            </a:pPr>
            <a:r>
              <a:rPr lang="en" sz="2400" b="0" i="0" u="none" strike="noStrike" cap="none">
                <a:solidFill>
                  <a:srgbClr val="404040"/>
                </a:solidFill>
                <a:highlight>
                  <a:srgbClr val="FFFFFF"/>
                </a:highlight>
                <a:latin typeface="Calibri"/>
                <a:ea typeface="Calibri"/>
                <a:cs typeface="Calibri"/>
                <a:sym typeface="Calibri"/>
              </a:rPr>
              <a:t>La relación padre-hijo entre clases puede representarse desde un punto de vista jerárquico, denominado vista de clases en árbol.</a:t>
            </a:r>
            <a:endParaRPr sz="2400" b="0" i="0" u="none" strike="noStrike" cap="none">
              <a:solidFill>
                <a:srgbClr val="404040"/>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404040"/>
              </a:solidFill>
              <a:highlight>
                <a:srgbClr val="FFFFFF"/>
              </a:highlight>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6" name="Google Shape;536;p61"/>
          <p:cNvPicPr preferRelativeResize="0"/>
          <p:nvPr/>
        </p:nvPicPr>
        <p:blipFill rotWithShape="1">
          <a:blip r:embed="rId3">
            <a:alphaModFix/>
          </a:blip>
          <a:srcRect/>
          <a:stretch/>
        </p:blipFill>
        <p:spPr>
          <a:xfrm>
            <a:off x="2637287" y="2761459"/>
            <a:ext cx="4230356" cy="2027325"/>
          </a:xfrm>
          <a:prstGeom prst="rect">
            <a:avLst/>
          </a:prstGeom>
          <a:noFill/>
          <a:ln>
            <a:noFill/>
          </a:ln>
        </p:spPr>
      </p:pic>
      <p:sp>
        <p:nvSpPr>
          <p:cNvPr id="537" name="Google Shape;537;p61"/>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Herencia</a:t>
            </a:r>
            <a:endParaRPr sz="1100" b="0" i="0" u="none" strike="noStrike" cap="none">
              <a:solidFill>
                <a:srgbClr val="FFFFFF"/>
              </a:solidFill>
              <a:latin typeface="Arial"/>
              <a:ea typeface="Arial"/>
              <a:cs typeface="Arial"/>
              <a:sym typeface="Arial"/>
            </a:endParaRPr>
          </a:p>
        </p:txBody>
      </p:sp>
      <p:sp>
        <p:nvSpPr>
          <p:cNvPr id="538" name="Google Shape;538;p61"/>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2"/>
          <p:cNvSpPr txBox="1"/>
          <p:nvPr/>
        </p:nvSpPr>
        <p:spPr>
          <a:xfrm>
            <a:off x="507870" y="1428000"/>
            <a:ext cx="8201400" cy="29103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Polimorfismo significa muchas formas.</a:t>
            </a:r>
            <a:endParaRPr sz="2400" b="0" i="0" u="none" strike="noStrike" cap="none">
              <a:solidFill>
                <a:srgbClr val="3F3F3F"/>
              </a:solidFill>
              <a:latin typeface="Calibri"/>
              <a:ea typeface="Calibri"/>
              <a:cs typeface="Calibri"/>
              <a:sym typeface="Calibri"/>
            </a:endParaRPr>
          </a:p>
          <a:p>
            <a:pPr marL="457200" marR="0" lvl="0" indent="-381000" algn="just" rtl="0">
              <a:lnSpc>
                <a:spcPct val="100000"/>
              </a:lnSpc>
              <a:spcBef>
                <a:spcPts val="0"/>
              </a:spcBef>
              <a:spcAft>
                <a:spcPts val="0"/>
              </a:spcAft>
              <a:buClr>
                <a:srgbClr val="3F3F3F"/>
              </a:buClr>
              <a:buSzPts val="1800"/>
              <a:buFont typeface="Calibri"/>
              <a:buChar char="●"/>
            </a:pPr>
            <a:r>
              <a:rPr lang="en" sz="2400" b="0" i="0" u="none" strike="noStrike" cap="none">
                <a:solidFill>
                  <a:srgbClr val="3F3F3F"/>
                </a:solidFill>
                <a:latin typeface="Calibri"/>
                <a:ea typeface="Calibri"/>
                <a:cs typeface="Calibri"/>
                <a:sym typeface="Calibri"/>
              </a:rPr>
              <a:t>Capacidad para que varias clases u objetos derivados de otros, reaccionen de manera diferente ante los mismos métodos</a:t>
            </a:r>
            <a:endParaRPr sz="2400" b="0" i="0" u="none" strike="noStrike" cap="none">
              <a:solidFill>
                <a:srgbClr val="000000"/>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rebuchet MS"/>
              <a:ea typeface="Trebuchet MS"/>
              <a:cs typeface="Trebuchet MS"/>
              <a:sym typeface="Trebuchet MS"/>
            </a:endParaRPr>
          </a:p>
        </p:txBody>
      </p:sp>
      <p:pic>
        <p:nvPicPr>
          <p:cNvPr id="544" name="Google Shape;544;p62"/>
          <p:cNvPicPr preferRelativeResize="0"/>
          <p:nvPr/>
        </p:nvPicPr>
        <p:blipFill rotWithShape="1">
          <a:blip r:embed="rId3">
            <a:alphaModFix/>
          </a:blip>
          <a:srcRect/>
          <a:stretch/>
        </p:blipFill>
        <p:spPr>
          <a:xfrm>
            <a:off x="5217925" y="2724150"/>
            <a:ext cx="3048000" cy="2190750"/>
          </a:xfrm>
          <a:prstGeom prst="rect">
            <a:avLst/>
          </a:prstGeom>
          <a:noFill/>
          <a:ln>
            <a:noFill/>
          </a:ln>
        </p:spPr>
      </p:pic>
      <p:sp>
        <p:nvSpPr>
          <p:cNvPr id="545" name="Google Shape;545;p62"/>
          <p:cNvSpPr txBox="1"/>
          <p:nvPr/>
        </p:nvSpPr>
        <p:spPr>
          <a:xfrm>
            <a:off x="5264050" y="5014625"/>
            <a:ext cx="3114300" cy="2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sng" strike="noStrike" cap="none">
                <a:solidFill>
                  <a:schemeClr val="hlink"/>
                </a:solidFill>
                <a:latin typeface="Calibri"/>
                <a:ea typeface="Calibri"/>
                <a:cs typeface="Calibri"/>
                <a:sym typeface="Calibri"/>
                <a:hlinkClick r:id="rId4"/>
              </a:rPr>
              <a:t>https://sites.google.com/site/javafacilparatodos/temario-1/polimorfismo</a:t>
            </a:r>
            <a:endParaRPr sz="700" b="0" i="0" u="none" strike="noStrike" cap="none">
              <a:solidFill>
                <a:schemeClr val="dk1"/>
              </a:solidFill>
              <a:latin typeface="Calibri"/>
              <a:ea typeface="Calibri"/>
              <a:cs typeface="Calibri"/>
              <a:sym typeface="Calibri"/>
            </a:endParaRPr>
          </a:p>
        </p:txBody>
      </p:sp>
      <p:sp>
        <p:nvSpPr>
          <p:cNvPr id="546" name="Google Shape;546;p62"/>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Polimorfismo</a:t>
            </a:r>
            <a:endParaRPr sz="1100" b="0" i="0" u="none" strike="noStrike" cap="none">
              <a:solidFill>
                <a:srgbClr val="FFFFFF"/>
              </a:solidFill>
              <a:latin typeface="Arial"/>
              <a:ea typeface="Arial"/>
              <a:cs typeface="Arial"/>
              <a:sym typeface="Arial"/>
            </a:endParaRPr>
          </a:p>
        </p:txBody>
      </p:sp>
      <p:sp>
        <p:nvSpPr>
          <p:cNvPr id="547" name="Google Shape;547;p62"/>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Introducción a JAVA</a:t>
            </a:r>
            <a:endParaRPr/>
          </a:p>
        </p:txBody>
      </p:sp>
      <p:sp>
        <p:nvSpPr>
          <p:cNvPr id="172" name="Google Shape;172;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a:t>
            </a:fld>
            <a:endParaRPr/>
          </a:p>
        </p:txBody>
      </p:sp>
      <p:pic>
        <p:nvPicPr>
          <p:cNvPr id="173" name="Google Shape;173;p18"/>
          <p:cNvPicPr preferRelativeResize="0"/>
          <p:nvPr/>
        </p:nvPicPr>
        <p:blipFill>
          <a:blip r:embed="rId3">
            <a:alphaModFix/>
          </a:blip>
          <a:stretch>
            <a:fillRect/>
          </a:stretch>
        </p:blipFill>
        <p:spPr>
          <a:xfrm>
            <a:off x="3565375" y="1622775"/>
            <a:ext cx="5337075" cy="3296425"/>
          </a:xfrm>
          <a:prstGeom prst="rect">
            <a:avLst/>
          </a:prstGeom>
          <a:noFill/>
          <a:ln>
            <a:noFill/>
          </a:ln>
        </p:spPr>
      </p:pic>
      <p:pic>
        <p:nvPicPr>
          <p:cNvPr id="174" name="Google Shape;174;p18"/>
          <p:cNvPicPr preferRelativeResize="0"/>
          <p:nvPr/>
        </p:nvPicPr>
        <p:blipFill>
          <a:blip r:embed="rId4">
            <a:alphaModFix/>
          </a:blip>
          <a:stretch>
            <a:fillRect/>
          </a:stretch>
        </p:blipFill>
        <p:spPr>
          <a:xfrm>
            <a:off x="1310700" y="2574050"/>
            <a:ext cx="820100" cy="1478125"/>
          </a:xfrm>
          <a:prstGeom prst="rect">
            <a:avLst/>
          </a:prstGeom>
          <a:noFill/>
          <a:ln>
            <a:noFill/>
          </a:ln>
        </p:spPr>
      </p:pic>
      <p:sp>
        <p:nvSpPr>
          <p:cNvPr id="175" name="Google Shape;175;p18"/>
          <p:cNvSpPr txBox="1"/>
          <p:nvPr/>
        </p:nvSpPr>
        <p:spPr>
          <a:xfrm>
            <a:off x="632775" y="4177850"/>
            <a:ext cx="2633400" cy="3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hivo"/>
                <a:ea typeface="Chivo"/>
                <a:cs typeface="Chivo"/>
                <a:sym typeface="Chivo"/>
              </a:rPr>
              <a:t>Duke, la mascota de JAVA</a:t>
            </a:r>
            <a:endParaRPr>
              <a:latin typeface="Chivo"/>
              <a:ea typeface="Chivo"/>
              <a:cs typeface="Chivo"/>
              <a:sym typeface="Chivo"/>
            </a:endParaRPr>
          </a:p>
        </p:txBody>
      </p:sp>
      <p:sp>
        <p:nvSpPr>
          <p:cNvPr id="176" name="Google Shape;176;p18"/>
          <p:cNvSpPr txBox="1"/>
          <p:nvPr/>
        </p:nvSpPr>
        <p:spPr>
          <a:xfrm>
            <a:off x="45065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3"/>
          <p:cNvSpPr txBox="1"/>
          <p:nvPr/>
        </p:nvSpPr>
        <p:spPr>
          <a:xfrm>
            <a:off x="507870" y="1123200"/>
            <a:ext cx="8201400" cy="2910300"/>
          </a:xfrm>
          <a:prstGeom prst="rect">
            <a:avLst/>
          </a:prstGeom>
          <a:noFill/>
          <a:ln>
            <a:noFill/>
          </a:ln>
        </p:spPr>
        <p:txBody>
          <a:bodyPr spcFirstLastPara="1" wrap="square" lIns="91425" tIns="45700" rIns="91425" bIns="45700" anchor="t" anchorCtr="0">
            <a:noAutofit/>
          </a:bodyPr>
          <a:lstStyle/>
          <a:p>
            <a:pPr marL="45720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rebuchet MS"/>
              <a:ea typeface="Trebuchet MS"/>
              <a:cs typeface="Trebuchet MS"/>
              <a:sym typeface="Trebuchet MS"/>
            </a:endParaRPr>
          </a:p>
          <a:p>
            <a:pPr marL="457200" marR="0" lvl="0" indent="-381000" algn="just" rtl="0">
              <a:lnSpc>
                <a:spcPct val="100000"/>
              </a:lnSpc>
              <a:spcBef>
                <a:spcPts val="0"/>
              </a:spcBef>
              <a:spcAft>
                <a:spcPts val="0"/>
              </a:spcAft>
              <a:buClr>
                <a:srgbClr val="3F3F3F"/>
              </a:buClr>
              <a:buSzPts val="1800"/>
              <a:buFont typeface="Trebuchet MS"/>
              <a:buChar char="●"/>
            </a:pPr>
            <a:r>
              <a:rPr lang="en" sz="2400" b="0" i="0" u="none" strike="noStrike" cap="none">
                <a:solidFill>
                  <a:srgbClr val="3F3F3F"/>
                </a:solidFill>
                <a:latin typeface="Calibri"/>
                <a:ea typeface="Calibri"/>
                <a:cs typeface="Calibri"/>
                <a:sym typeface="Calibri"/>
              </a:rPr>
              <a:t>Interfaz para ser usada en una clase general de acciones. La acción específica depende  de la naturaleza de la situación.</a:t>
            </a:r>
            <a:endParaRPr sz="2400" b="0" i="0" u="none" strike="noStrike" cap="none">
              <a:solidFill>
                <a:srgbClr val="000000"/>
              </a:solidFill>
              <a:latin typeface="Calibri"/>
              <a:ea typeface="Calibri"/>
              <a:cs typeface="Calibri"/>
              <a:sym typeface="Calibri"/>
            </a:endParaRPr>
          </a:p>
        </p:txBody>
      </p:sp>
      <p:pic>
        <p:nvPicPr>
          <p:cNvPr id="553" name="Google Shape;553;p63"/>
          <p:cNvPicPr preferRelativeResize="0"/>
          <p:nvPr/>
        </p:nvPicPr>
        <p:blipFill rotWithShape="1">
          <a:blip r:embed="rId3">
            <a:alphaModFix/>
          </a:blip>
          <a:srcRect/>
          <a:stretch/>
        </p:blipFill>
        <p:spPr>
          <a:xfrm>
            <a:off x="2579082" y="2394331"/>
            <a:ext cx="3798301" cy="2488525"/>
          </a:xfrm>
          <a:prstGeom prst="rect">
            <a:avLst/>
          </a:prstGeom>
          <a:noFill/>
          <a:ln>
            <a:noFill/>
          </a:ln>
        </p:spPr>
      </p:pic>
      <p:sp>
        <p:nvSpPr>
          <p:cNvPr id="554" name="Google Shape;554;p63"/>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i="0" u="none" strike="noStrike" cap="none">
                <a:solidFill>
                  <a:srgbClr val="FFFFFF"/>
                </a:solidFill>
                <a:latin typeface="Calibri"/>
                <a:ea typeface="Calibri"/>
                <a:cs typeface="Calibri"/>
                <a:sym typeface="Calibri"/>
              </a:rPr>
              <a:t>Polimorfismo</a:t>
            </a:r>
            <a:endParaRPr sz="1100" b="0" i="0" u="none" strike="noStrike" cap="none">
              <a:solidFill>
                <a:srgbClr val="FFFFFF"/>
              </a:solidFill>
              <a:latin typeface="Arial"/>
              <a:ea typeface="Arial"/>
              <a:cs typeface="Arial"/>
              <a:sym typeface="Arial"/>
            </a:endParaRPr>
          </a:p>
        </p:txBody>
      </p:sp>
      <p:sp>
        <p:nvSpPr>
          <p:cNvPr id="555" name="Google Shape;555;p63"/>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4"/>
          <p:cNvSpPr txBox="1"/>
          <p:nvPr/>
        </p:nvSpPr>
        <p:spPr>
          <a:xfrm>
            <a:off x="616400" y="1496100"/>
            <a:ext cx="7926000" cy="2910300"/>
          </a:xfrm>
          <a:prstGeom prst="rect">
            <a:avLst/>
          </a:prstGeom>
          <a:noFill/>
          <a:ln>
            <a:noFill/>
          </a:ln>
        </p:spPr>
        <p:txBody>
          <a:bodyPr spcFirstLastPara="1" wrap="square" lIns="91425" tIns="45700" rIns="91425" bIns="45700" anchor="t" anchorCtr="0">
            <a:noAutofit/>
          </a:bodyPr>
          <a:lstStyle/>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Una clase determina la manera y comportamiento de un objeto. </a:t>
            </a:r>
            <a:endParaRPr sz="2200">
              <a:solidFill>
                <a:schemeClr val="dk1"/>
              </a:solidFill>
            </a:endParaRPr>
          </a:p>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Para crear una clase solo se requiere un archivo fuente que contenga la palabra clave reservada class seguida de un identificador y un bloque delimitado por dos llaves para el cuerpo de la clase. </a:t>
            </a:r>
            <a:endParaRPr sz="2200">
              <a:solidFill>
                <a:schemeClr val="dk1"/>
              </a:solidFill>
            </a:endParaRPr>
          </a:p>
          <a:p>
            <a:pPr marL="914400" lvl="0" indent="0" algn="just" rtl="0">
              <a:lnSpc>
                <a:spcPct val="90000"/>
              </a:lnSpc>
              <a:spcBef>
                <a:spcPts val="1000"/>
              </a:spcBef>
              <a:spcAft>
                <a:spcPts val="0"/>
              </a:spcAft>
              <a:buNone/>
            </a:pPr>
            <a:r>
              <a:rPr lang="en" sz="2200">
                <a:solidFill>
                  <a:srgbClr val="6AA84F"/>
                </a:solidFill>
                <a:latin typeface="Calibri"/>
                <a:ea typeface="Calibri"/>
                <a:cs typeface="Calibri"/>
                <a:sym typeface="Calibri"/>
              </a:rPr>
              <a:t>class </a:t>
            </a:r>
            <a:r>
              <a:rPr lang="en" sz="2200">
                <a:solidFill>
                  <a:schemeClr val="dk1"/>
                </a:solidFill>
                <a:latin typeface="Calibri"/>
                <a:ea typeface="Calibri"/>
                <a:cs typeface="Calibri"/>
                <a:sym typeface="Calibri"/>
              </a:rPr>
              <a:t>MiPunto { } </a:t>
            </a:r>
            <a:endParaRPr sz="2200">
              <a:solidFill>
                <a:schemeClr val="dk1"/>
              </a:solidFill>
              <a:latin typeface="Calibri"/>
              <a:ea typeface="Calibri"/>
              <a:cs typeface="Calibri"/>
              <a:sym typeface="Calibri"/>
            </a:endParaRPr>
          </a:p>
          <a:p>
            <a:pPr marL="457200" lvl="0" indent="-368300" algn="l" rtl="0">
              <a:lnSpc>
                <a:spcPct val="90000"/>
              </a:lnSpc>
              <a:spcBef>
                <a:spcPts val="100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Un archivo de Java debe tener el mismo nombre que la clase que contiene, y se le asigna la extensión ".java". </a:t>
            </a:r>
            <a:endParaRPr sz="2200">
              <a:solidFill>
                <a:schemeClr val="dk1"/>
              </a:solidFill>
              <a:latin typeface="Calibri"/>
              <a:ea typeface="Calibri"/>
              <a:cs typeface="Calibri"/>
              <a:sym typeface="Calibri"/>
            </a:endParaRPr>
          </a:p>
          <a:p>
            <a:pPr marL="457200" lvl="0" indent="-368300" algn="just" rtl="0">
              <a:lnSpc>
                <a:spcPct val="90000"/>
              </a:lnSpc>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El nombre de la clase debe comenzar con mayúsculas.</a:t>
            </a:r>
            <a:endParaRPr sz="2200">
              <a:solidFill>
                <a:schemeClr val="dk1"/>
              </a:solidFill>
              <a:latin typeface="Calibri"/>
              <a:ea typeface="Calibri"/>
              <a:cs typeface="Calibri"/>
              <a:sym typeface="Calibri"/>
            </a:endParaRPr>
          </a:p>
        </p:txBody>
      </p:sp>
      <p:sp>
        <p:nvSpPr>
          <p:cNvPr id="561" name="Google Shape;561;p64"/>
          <p:cNvSpPr txBox="1"/>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Clases</a:t>
            </a:r>
            <a:endParaRPr sz="1100" i="0" u="none" strike="noStrike" cap="none">
              <a:solidFill>
                <a:srgbClr val="FFFFFF"/>
              </a:solidFill>
              <a:latin typeface="Roboto Slab"/>
              <a:ea typeface="Roboto Slab"/>
              <a:cs typeface="Roboto Slab"/>
              <a:sym typeface="Roboto Slab"/>
            </a:endParaRPr>
          </a:p>
        </p:txBody>
      </p:sp>
      <p:sp>
        <p:nvSpPr>
          <p:cNvPr id="562" name="Google Shape;562;p64"/>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5"/>
          <p:cNvSpPr txBox="1"/>
          <p:nvPr/>
        </p:nvSpPr>
        <p:spPr>
          <a:xfrm>
            <a:off x="628650" y="273850"/>
            <a:ext cx="42705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Definición de una clase</a:t>
            </a:r>
            <a:endParaRPr sz="1100" i="0" u="none" strike="noStrike" cap="none">
              <a:solidFill>
                <a:srgbClr val="FFFFFF"/>
              </a:solidFill>
              <a:latin typeface="Roboto Slab"/>
              <a:ea typeface="Roboto Slab"/>
              <a:cs typeface="Roboto Slab"/>
              <a:sym typeface="Roboto Slab"/>
            </a:endParaRPr>
          </a:p>
        </p:txBody>
      </p:sp>
      <p:sp>
        <p:nvSpPr>
          <p:cNvPr id="568" name="Google Shape;568;p65"/>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52</a:t>
            </a:fld>
            <a:endParaRPr/>
          </a:p>
        </p:txBody>
      </p:sp>
      <p:sp>
        <p:nvSpPr>
          <p:cNvPr id="569" name="Google Shape;569;p65"/>
          <p:cNvSpPr txBox="1"/>
          <p:nvPr/>
        </p:nvSpPr>
        <p:spPr>
          <a:xfrm>
            <a:off x="110751" y="1488750"/>
            <a:ext cx="4022400" cy="3880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800" i="1">
                <a:solidFill>
                  <a:srgbClr val="000000"/>
                </a:solidFill>
                <a:latin typeface="Calibri"/>
                <a:ea typeface="Calibri"/>
                <a:cs typeface="Calibri"/>
                <a:sym typeface="Calibri"/>
              </a:rPr>
              <a:t> modifAcceso modifClase class nombreClase [extends nombreBase] [implements listaInterfaces]</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Atributo 1</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Atributo N</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método 1</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método N</a:t>
            </a:r>
            <a:endParaRPr sz="1800">
              <a:solidFill>
                <a:srgbClr val="000000"/>
              </a:solidFill>
              <a:latin typeface="Calibri"/>
              <a:ea typeface="Calibri"/>
              <a:cs typeface="Calibri"/>
              <a:sym typeface="Calibri"/>
            </a:endParaRPr>
          </a:p>
          <a:p>
            <a:pPr marL="0" lvl="0" indent="0" algn="l" rtl="0">
              <a:lnSpc>
                <a:spcPct val="90000"/>
              </a:lnSpc>
              <a:spcBef>
                <a:spcPts val="1000"/>
              </a:spcBef>
              <a:spcAft>
                <a:spcPts val="0"/>
              </a:spcAft>
              <a:buNone/>
            </a:pPr>
            <a:r>
              <a:rPr lang="en" sz="1800" i="1">
                <a:solidFill>
                  <a:srgbClr val="000000"/>
                </a:solidFill>
                <a:latin typeface="Calibri"/>
                <a:ea typeface="Calibri"/>
                <a:cs typeface="Calibri"/>
                <a:sym typeface="Calibri"/>
              </a:rPr>
              <a:t>         }</a:t>
            </a:r>
            <a:endParaRPr sz="1800">
              <a:solidFill>
                <a:srgbClr val="000000"/>
              </a:solidFill>
              <a:latin typeface="Calibri"/>
              <a:ea typeface="Calibri"/>
              <a:cs typeface="Calibri"/>
              <a:sym typeface="Calibri"/>
            </a:endParaRPr>
          </a:p>
        </p:txBody>
      </p:sp>
      <p:sp>
        <p:nvSpPr>
          <p:cNvPr id="570" name="Google Shape;570;p65"/>
          <p:cNvSpPr txBox="1"/>
          <p:nvPr/>
        </p:nvSpPr>
        <p:spPr>
          <a:xfrm>
            <a:off x="3442400" y="1080975"/>
            <a:ext cx="5935500" cy="4585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800">
                <a:solidFill>
                  <a:srgbClr val="000000"/>
                </a:solidFill>
                <a:latin typeface="Calibri"/>
                <a:ea typeface="Calibri"/>
                <a:cs typeface="Calibri"/>
                <a:sym typeface="Calibri"/>
              </a:rPr>
              <a:t>Una clase esta formada por: </a:t>
            </a:r>
            <a:endParaRPr sz="1800"/>
          </a:p>
          <a:p>
            <a:pPr marL="228600" lvl="0" indent="-165100" algn="l" rtl="0">
              <a:lnSpc>
                <a:spcPct val="90000"/>
              </a:lnSpc>
              <a:spcBef>
                <a:spcPts val="1000"/>
              </a:spcBef>
              <a:spcAft>
                <a:spcPts val="0"/>
              </a:spcAft>
              <a:buClr>
                <a:srgbClr val="00B0F0"/>
              </a:buClr>
              <a:buSzPts val="1800"/>
              <a:buChar char="•"/>
            </a:pPr>
            <a:r>
              <a:rPr lang="en" sz="1800">
                <a:solidFill>
                  <a:srgbClr val="000000"/>
                </a:solidFill>
                <a:latin typeface="Calibri"/>
                <a:ea typeface="Calibri"/>
                <a:cs typeface="Calibri"/>
                <a:sym typeface="Calibri"/>
              </a:rPr>
              <a:t>Atributos: variables int, float, double , char, etc.</a:t>
            </a:r>
            <a:endParaRPr sz="1800"/>
          </a:p>
          <a:p>
            <a:pPr marL="685800" lvl="1" indent="-190500" algn="l" rtl="0">
              <a:lnSpc>
                <a:spcPct val="90000"/>
              </a:lnSpc>
              <a:spcBef>
                <a:spcPts val="500"/>
              </a:spcBef>
              <a:spcAft>
                <a:spcPts val="0"/>
              </a:spcAft>
              <a:buClr>
                <a:srgbClr val="00B0F0"/>
              </a:buClr>
              <a:buSzPts val="1800"/>
              <a:buChar char="•"/>
            </a:pPr>
            <a:r>
              <a:rPr lang="en" sz="1800">
                <a:solidFill>
                  <a:srgbClr val="000000"/>
                </a:solidFill>
                <a:latin typeface="Calibri"/>
                <a:ea typeface="Calibri"/>
                <a:cs typeface="Calibri"/>
                <a:sym typeface="Calibri"/>
              </a:rPr>
              <a:t>Almacenan el estado actual de un objeto </a:t>
            </a:r>
            <a:endParaRPr sz="1800"/>
          </a:p>
          <a:p>
            <a:pPr marL="685800" lvl="1" indent="-190500" algn="l" rtl="0">
              <a:lnSpc>
                <a:spcPct val="90000"/>
              </a:lnSpc>
              <a:spcBef>
                <a:spcPts val="500"/>
              </a:spcBef>
              <a:spcAft>
                <a:spcPts val="0"/>
              </a:spcAft>
              <a:buClr>
                <a:srgbClr val="00B0F0"/>
              </a:buClr>
              <a:buSzPts val="1800"/>
              <a:buChar char="•"/>
            </a:pPr>
            <a:r>
              <a:rPr lang="en" sz="1800">
                <a:latin typeface="Calibri"/>
                <a:ea typeface="Calibri"/>
                <a:cs typeface="Calibri"/>
                <a:sym typeface="Calibri"/>
              </a:rPr>
              <a:t>Los atributos de una clase son definidos según esta sintaxis:</a:t>
            </a:r>
            <a:endParaRPr sz="1800"/>
          </a:p>
          <a:p>
            <a:pPr marL="457200" lvl="1" indent="0" algn="l" rtl="0">
              <a:lnSpc>
                <a:spcPct val="90000"/>
              </a:lnSpc>
              <a:spcBef>
                <a:spcPts val="500"/>
              </a:spcBef>
              <a:spcAft>
                <a:spcPts val="0"/>
              </a:spcAft>
              <a:buNone/>
            </a:pPr>
            <a:endParaRPr sz="1800" i="1">
              <a:latin typeface="Calibri"/>
              <a:ea typeface="Calibri"/>
              <a:cs typeface="Calibri"/>
              <a:sym typeface="Calibri"/>
            </a:endParaRPr>
          </a:p>
          <a:p>
            <a:pPr marL="457200" lvl="1" indent="0" algn="l" rtl="0">
              <a:lnSpc>
                <a:spcPct val="90000"/>
              </a:lnSpc>
              <a:spcBef>
                <a:spcPts val="500"/>
              </a:spcBef>
              <a:spcAft>
                <a:spcPts val="0"/>
              </a:spcAft>
              <a:buNone/>
            </a:pPr>
            <a:r>
              <a:rPr lang="en" sz="1800" i="1">
                <a:latin typeface="Calibri"/>
                <a:ea typeface="Calibri"/>
                <a:cs typeface="Calibri"/>
                <a:sym typeface="Calibri"/>
              </a:rPr>
              <a:t>[modifVisibilidad] [modifAtributo] tipo nombreVariable [= valorInicial] ;</a:t>
            </a:r>
            <a:endParaRPr sz="1800">
              <a:solidFill>
                <a:srgbClr val="000000"/>
              </a:solidFill>
              <a:latin typeface="Calibri"/>
              <a:ea typeface="Calibri"/>
              <a:cs typeface="Calibri"/>
              <a:sym typeface="Calibri"/>
            </a:endParaRPr>
          </a:p>
          <a:p>
            <a:pPr marL="685800" lvl="1" indent="-76200" algn="l" rtl="0">
              <a:lnSpc>
                <a:spcPct val="90000"/>
              </a:lnSpc>
              <a:spcBef>
                <a:spcPts val="500"/>
              </a:spcBef>
              <a:spcAft>
                <a:spcPts val="0"/>
              </a:spcAft>
              <a:buNone/>
            </a:pPr>
            <a:endParaRPr sz="1800">
              <a:solidFill>
                <a:srgbClr val="000000"/>
              </a:solidFill>
              <a:latin typeface="Calibri"/>
              <a:ea typeface="Calibri"/>
              <a:cs typeface="Calibri"/>
              <a:sym typeface="Calibri"/>
            </a:endParaRPr>
          </a:p>
          <a:p>
            <a:pPr marL="1143000" lvl="2" indent="-215900" algn="l" rtl="0">
              <a:lnSpc>
                <a:spcPct val="90000"/>
              </a:lnSpc>
              <a:spcBef>
                <a:spcPts val="500"/>
              </a:spcBef>
              <a:spcAft>
                <a:spcPts val="0"/>
              </a:spcAft>
              <a:buClr>
                <a:srgbClr val="00B0F0"/>
              </a:buClr>
              <a:buSzPts val="1800"/>
              <a:buChar char="•"/>
            </a:pPr>
            <a:r>
              <a:rPr lang="en" sz="1800">
                <a:solidFill>
                  <a:srgbClr val="000000"/>
                </a:solidFill>
                <a:latin typeface="Calibri"/>
                <a:ea typeface="Calibri"/>
                <a:cs typeface="Calibri"/>
                <a:sym typeface="Calibri"/>
              </a:rPr>
              <a:t>Ej :  String nombre;</a:t>
            </a:r>
            <a:endParaRPr sz="1800"/>
          </a:p>
          <a:p>
            <a:pPr marL="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6"/>
          <p:cNvSpPr txBox="1"/>
          <p:nvPr/>
        </p:nvSpPr>
        <p:spPr>
          <a:xfrm>
            <a:off x="628650" y="273850"/>
            <a:ext cx="42705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2060"/>
              </a:buClr>
              <a:buSzPts val="3300"/>
              <a:buFont typeface="Calibri"/>
              <a:buNone/>
            </a:pPr>
            <a:r>
              <a:rPr lang="en" sz="3300" b="1">
                <a:solidFill>
                  <a:srgbClr val="FFFFFF"/>
                </a:solidFill>
                <a:latin typeface="Roboto Slab"/>
                <a:ea typeface="Roboto Slab"/>
                <a:cs typeface="Roboto Slab"/>
                <a:sym typeface="Roboto Slab"/>
              </a:rPr>
              <a:t>Definición de una clase</a:t>
            </a:r>
            <a:endParaRPr sz="1100" i="0" u="none" strike="noStrike" cap="none">
              <a:solidFill>
                <a:srgbClr val="FFFFFF"/>
              </a:solidFill>
              <a:latin typeface="Roboto Slab"/>
              <a:ea typeface="Roboto Slab"/>
              <a:cs typeface="Roboto Slab"/>
              <a:sym typeface="Roboto Slab"/>
            </a:endParaRPr>
          </a:p>
        </p:txBody>
      </p:sp>
      <p:sp>
        <p:nvSpPr>
          <p:cNvPr id="576" name="Google Shape;576;p66"/>
          <p:cNvSpPr txBox="1">
            <a:spLocks noGrp="1"/>
          </p:cNvSpPr>
          <p:nvPr>
            <p:ph type="sldNum" idx="12"/>
          </p:nvPr>
        </p:nvSpPr>
        <p:spPr>
          <a:xfrm>
            <a:off x="259225" y="48265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53</a:t>
            </a:fld>
            <a:endParaRPr/>
          </a:p>
        </p:txBody>
      </p:sp>
      <p:sp>
        <p:nvSpPr>
          <p:cNvPr id="577" name="Google Shape;577;p66"/>
          <p:cNvSpPr txBox="1"/>
          <p:nvPr/>
        </p:nvSpPr>
        <p:spPr>
          <a:xfrm>
            <a:off x="628650" y="1471750"/>
            <a:ext cx="8749200" cy="4194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chemeClr val="dk1"/>
              </a:buClr>
              <a:buSzPts val="2800"/>
              <a:buFont typeface="Calibri"/>
              <a:buChar char="❏"/>
            </a:pPr>
            <a:r>
              <a:rPr lang="en" sz="2800">
                <a:solidFill>
                  <a:schemeClr val="dk1"/>
                </a:solidFill>
                <a:latin typeface="Calibri"/>
                <a:ea typeface="Calibri"/>
                <a:cs typeface="Calibri"/>
                <a:sym typeface="Calibri"/>
              </a:rPr>
              <a:t>Métodos:</a:t>
            </a:r>
            <a:endParaRPr sz="1800">
              <a:solidFill>
                <a:srgbClr val="00001A"/>
              </a:solidFill>
              <a:latin typeface="Chivo"/>
              <a:ea typeface="Chivo"/>
              <a:cs typeface="Chivo"/>
              <a:sym typeface="Chivo"/>
            </a:endParaRPr>
          </a:p>
          <a:p>
            <a:pPr marL="0" lvl="3" indent="0" algn="l" rtl="0">
              <a:lnSpc>
                <a:spcPct val="90000"/>
              </a:lnSpc>
              <a:spcBef>
                <a:spcPts val="500"/>
              </a:spcBef>
              <a:spcAft>
                <a:spcPts val="0"/>
              </a:spcAft>
              <a:buClr>
                <a:srgbClr val="00B0F0"/>
              </a:buClr>
              <a:buSzPts val="2400"/>
              <a:buNone/>
            </a:pPr>
            <a:r>
              <a:rPr lang="en" sz="2400">
                <a:solidFill>
                  <a:schemeClr val="dk1"/>
                </a:solidFill>
                <a:latin typeface="Calibri"/>
                <a:ea typeface="Calibri"/>
                <a:cs typeface="Calibri"/>
                <a:sym typeface="Calibri"/>
              </a:rPr>
              <a:t>Definen el comportamiento de un objeto </a:t>
            </a:r>
            <a:endParaRPr sz="1800">
              <a:solidFill>
                <a:srgbClr val="00001A"/>
              </a:solidFill>
              <a:latin typeface="Chivo"/>
              <a:ea typeface="Chivo"/>
              <a:cs typeface="Chivo"/>
              <a:sym typeface="Chivo"/>
            </a:endParaRPr>
          </a:p>
          <a:p>
            <a:pPr marL="0" lvl="3" indent="0" algn="l" rtl="0">
              <a:lnSpc>
                <a:spcPct val="90000"/>
              </a:lnSpc>
              <a:spcBef>
                <a:spcPts val="500"/>
              </a:spcBef>
              <a:spcAft>
                <a:spcPts val="0"/>
              </a:spcAft>
              <a:buClr>
                <a:srgbClr val="00B0F0"/>
              </a:buClr>
              <a:buSzPts val="2400"/>
              <a:buNone/>
            </a:pPr>
            <a:r>
              <a:rPr lang="en" sz="2400">
                <a:solidFill>
                  <a:schemeClr val="dk1"/>
                </a:solidFill>
                <a:latin typeface="Calibri"/>
                <a:ea typeface="Calibri"/>
                <a:cs typeface="Calibri"/>
                <a:sym typeface="Calibri"/>
              </a:rPr>
              <a:t>Modifican los atributos</a:t>
            </a:r>
            <a:endParaRPr sz="1800">
              <a:solidFill>
                <a:srgbClr val="00001A"/>
              </a:solidFill>
              <a:latin typeface="Chivo"/>
              <a:ea typeface="Chivo"/>
              <a:cs typeface="Chivo"/>
              <a:sym typeface="Chivo"/>
            </a:endParaRPr>
          </a:p>
          <a:p>
            <a:pPr marL="0" lvl="0" indent="0" algn="just" rtl="0">
              <a:spcBef>
                <a:spcPts val="0"/>
              </a:spcBef>
              <a:spcAft>
                <a:spcPts val="0"/>
              </a:spcAft>
              <a:buNone/>
            </a:pPr>
            <a:r>
              <a:rPr lang="en" sz="2400">
                <a:solidFill>
                  <a:schemeClr val="dk1"/>
                </a:solidFill>
                <a:latin typeface="Calibri"/>
                <a:ea typeface="Calibri"/>
                <a:cs typeface="Calibri"/>
                <a:sym typeface="Calibri"/>
              </a:rPr>
              <a:t>Para definir los métodos se emplea la siguiente sintaxis:</a:t>
            </a:r>
            <a:endParaRPr sz="1800">
              <a:solidFill>
                <a:srgbClr val="00001A"/>
              </a:solidFill>
              <a:latin typeface="Chivo"/>
              <a:ea typeface="Chivo"/>
              <a:cs typeface="Chivo"/>
              <a:sym typeface="Chivo"/>
            </a:endParaRPr>
          </a:p>
          <a:p>
            <a:pPr marL="0" lvl="0" indent="0" algn="just" rtl="0">
              <a:spcBef>
                <a:spcPts val="0"/>
              </a:spcBef>
              <a:spcAft>
                <a:spcPts val="0"/>
              </a:spcAft>
              <a:buNone/>
            </a:pPr>
            <a:endParaRPr sz="2400">
              <a:solidFill>
                <a:schemeClr val="dk1"/>
              </a:solidFill>
              <a:latin typeface="Calibri"/>
              <a:ea typeface="Calibri"/>
              <a:cs typeface="Calibri"/>
              <a:sym typeface="Calibri"/>
            </a:endParaRPr>
          </a:p>
          <a:p>
            <a:pPr marL="0" lvl="0" indent="0" algn="just" rtl="0">
              <a:spcBef>
                <a:spcPts val="0"/>
              </a:spcBef>
              <a:spcAft>
                <a:spcPts val="0"/>
              </a:spcAft>
              <a:buNone/>
            </a:pPr>
            <a:r>
              <a:rPr lang="en" sz="1800" i="1">
                <a:solidFill>
                  <a:schemeClr val="dk1"/>
                </a:solidFill>
                <a:latin typeface="Calibri"/>
                <a:ea typeface="Calibri"/>
                <a:cs typeface="Calibri"/>
                <a:sym typeface="Calibri"/>
              </a:rPr>
              <a:t>[modifVisibilidad] [modifFunción] tipo nombreFunción (listaParámetros) [throws listaExcepciones] { } </a:t>
            </a:r>
            <a:endParaRPr sz="1800">
              <a:solidFill>
                <a:schemeClr val="dk1"/>
              </a:solidFill>
              <a:latin typeface="Calibri"/>
              <a:ea typeface="Calibri"/>
              <a:cs typeface="Calibri"/>
              <a:sym typeface="Calibri"/>
            </a:endParaRPr>
          </a:p>
          <a:p>
            <a:pPr marL="457200" lvl="0" indent="0" algn="l" rtl="0">
              <a:lnSpc>
                <a:spcPct val="90000"/>
              </a:lnSpc>
              <a:spcBef>
                <a:spcPts val="500"/>
              </a:spcBef>
              <a:spcAft>
                <a:spcPts val="0"/>
              </a:spcAft>
              <a:buNone/>
            </a:pPr>
            <a:endParaRPr sz="2400">
              <a:solidFill>
                <a:schemeClr val="dk1"/>
              </a:solidFill>
              <a:latin typeface="Calibri"/>
              <a:ea typeface="Calibri"/>
              <a:cs typeface="Calibri"/>
              <a:sym typeface="Calibri"/>
            </a:endParaRPr>
          </a:p>
          <a:p>
            <a:pPr marL="0" lvl="4" indent="0" algn="l" rtl="0">
              <a:lnSpc>
                <a:spcPct val="90000"/>
              </a:lnSpc>
              <a:spcBef>
                <a:spcPts val="500"/>
              </a:spcBef>
              <a:spcAft>
                <a:spcPts val="0"/>
              </a:spcAft>
              <a:buClr>
                <a:srgbClr val="00B0F0"/>
              </a:buClr>
              <a:buSzPts val="2000"/>
              <a:buNone/>
            </a:pPr>
            <a:r>
              <a:rPr lang="en" sz="2000">
                <a:solidFill>
                  <a:schemeClr val="dk1"/>
                </a:solidFill>
                <a:latin typeface="Calibri"/>
                <a:ea typeface="Calibri"/>
                <a:cs typeface="Calibri"/>
                <a:sym typeface="Calibri"/>
              </a:rPr>
              <a:t>Ej: public void imprime (String saludo){} </a:t>
            </a:r>
            <a:endParaRPr sz="1800">
              <a:solidFill>
                <a:srgbClr val="00001A"/>
              </a:solidFill>
              <a:latin typeface="Chivo"/>
              <a:ea typeface="Chivo"/>
              <a:cs typeface="Chivo"/>
              <a:sym typeface="Chivo"/>
            </a:endParaRPr>
          </a:p>
          <a:p>
            <a:pPr marL="1143000" lvl="2" indent="-215900" algn="l" rtl="0">
              <a:lnSpc>
                <a:spcPct val="90000"/>
              </a:lnSpc>
              <a:spcBef>
                <a:spcPts val="500"/>
              </a:spcBef>
              <a:spcAft>
                <a:spcPts val="0"/>
              </a:spcAft>
              <a:buClr>
                <a:srgbClr val="00B0F0"/>
              </a:buClr>
              <a:buSzPts val="1800"/>
              <a:buFont typeface="Calibri"/>
              <a:buChar char="•"/>
            </a:pPr>
            <a:endParaRPr sz="1800">
              <a:latin typeface="Calibri"/>
              <a:ea typeface="Calibri"/>
              <a:cs typeface="Calibri"/>
              <a:sym typeface="Calibri"/>
            </a:endParaRPr>
          </a:p>
          <a:p>
            <a:pPr marL="0" lvl="0" indent="0" algn="l" rtl="0">
              <a:lnSpc>
                <a:spcPct val="90000"/>
              </a:lnSpc>
              <a:spcBef>
                <a:spcPts val="100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67"/>
          <p:cNvPicPr preferRelativeResize="0"/>
          <p:nvPr/>
        </p:nvPicPr>
        <p:blipFill rotWithShape="1">
          <a:blip r:embed="rId3">
            <a:alphaModFix/>
          </a:blip>
          <a:srcRect b="16763"/>
          <a:stretch/>
        </p:blipFill>
        <p:spPr>
          <a:xfrm>
            <a:off x="486825" y="1493049"/>
            <a:ext cx="8173425" cy="3560800"/>
          </a:xfrm>
          <a:prstGeom prst="rect">
            <a:avLst/>
          </a:prstGeom>
          <a:noFill/>
          <a:ln>
            <a:noFill/>
          </a:ln>
        </p:spPr>
      </p:pic>
      <p:sp>
        <p:nvSpPr>
          <p:cNvPr id="583" name="Google Shape;583;p67"/>
          <p:cNvSpPr txBox="1">
            <a:spLocks noGrp="1"/>
          </p:cNvSpPr>
          <p:nvPr>
            <p:ph type="body" idx="4294967295"/>
          </p:nvPr>
        </p:nvSpPr>
        <p:spPr>
          <a:xfrm>
            <a:off x="507870" y="1620540"/>
            <a:ext cx="6447300" cy="2910300"/>
          </a:xfrm>
          <a:prstGeom prst="rect">
            <a:avLst/>
          </a:prstGeom>
          <a:noFill/>
          <a:ln>
            <a:noFill/>
          </a:ln>
        </p:spPr>
        <p:txBody>
          <a:bodyPr spcFirstLastPara="1" wrap="square" lIns="91425" tIns="45700" rIns="91425" bIns="45700" anchor="t" anchorCtr="0">
            <a:noAutofit/>
          </a:bodyPr>
          <a:lstStyle/>
          <a:p>
            <a:pPr marL="228600" marR="0" lvl="0" indent="-77470" algn="l" rtl="0">
              <a:lnSpc>
                <a:spcPct val="70000"/>
              </a:lnSpc>
              <a:spcBef>
                <a:spcPts val="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228600" marR="0" lvl="0" indent="-7747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380"/>
              <a:buFont typeface="Arial"/>
              <a:buNone/>
            </a:pPr>
            <a:endParaRPr sz="238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2040"/>
              <a:buFont typeface="Arial"/>
              <a:buNone/>
            </a:pPr>
            <a:r>
              <a:rPr lang="en" sz="2040" b="0" i="0" u="none" strike="noStrike" cap="none">
                <a:solidFill>
                  <a:schemeClr val="dk1"/>
                </a:solidFill>
                <a:latin typeface="Calibri"/>
                <a:ea typeface="Calibri"/>
                <a:cs typeface="Calibri"/>
                <a:sym typeface="Calibri"/>
              </a:rPr>
              <a:t>Los atributos y los métodos son los miembros de la clase</a:t>
            </a:r>
            <a:endParaRPr/>
          </a:p>
        </p:txBody>
      </p:sp>
      <p:sp>
        <p:nvSpPr>
          <p:cNvPr id="584" name="Google Shape;584;p6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8"/>
          <p:cNvSpPr txBox="1">
            <a:spLocks noGrp="1"/>
          </p:cNvSpPr>
          <p:nvPr>
            <p:ph type="title" idx="4294967295"/>
          </p:nvPr>
        </p:nvSpPr>
        <p:spPr>
          <a:xfrm>
            <a:off x="515401" y="90925"/>
            <a:ext cx="40686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UML: Representación </a:t>
            </a:r>
            <a:endParaRPr sz="3000"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gráfica de una clase</a:t>
            </a:r>
            <a:endParaRPr sz="3000">
              <a:solidFill>
                <a:srgbClr val="FFFFFF"/>
              </a:solidFill>
            </a:endParaRPr>
          </a:p>
        </p:txBody>
      </p:sp>
      <p:pic>
        <p:nvPicPr>
          <p:cNvPr id="591" name="Google Shape;591;p68"/>
          <p:cNvPicPr preferRelativeResize="0"/>
          <p:nvPr/>
        </p:nvPicPr>
        <p:blipFill rotWithShape="1">
          <a:blip r:embed="rId3">
            <a:alphaModFix/>
          </a:blip>
          <a:srcRect/>
          <a:stretch/>
        </p:blipFill>
        <p:spPr>
          <a:xfrm>
            <a:off x="1854287" y="2277880"/>
            <a:ext cx="1344613" cy="1232044"/>
          </a:xfrm>
          <a:prstGeom prst="rect">
            <a:avLst/>
          </a:prstGeom>
          <a:noFill/>
          <a:ln>
            <a:noFill/>
          </a:ln>
        </p:spPr>
      </p:pic>
      <p:sp>
        <p:nvSpPr>
          <p:cNvPr id="592" name="Google Shape;592;p68"/>
          <p:cNvSpPr/>
          <p:nvPr/>
        </p:nvSpPr>
        <p:spPr>
          <a:xfrm>
            <a:off x="859500" y="1508478"/>
            <a:ext cx="7480500" cy="623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2400">
                <a:solidFill>
                  <a:srgbClr val="000000"/>
                </a:solidFill>
                <a:latin typeface="Times New Roman"/>
                <a:ea typeface="Times New Roman"/>
                <a:cs typeface="Times New Roman"/>
                <a:sym typeface="Times New Roman"/>
              </a:rPr>
              <a:t>En UML, una clase es representada por un rectángulo que posee tres divisiones</a:t>
            </a:r>
            <a:r>
              <a:rPr lang="en" sz="1800">
                <a:solidFill>
                  <a:srgbClr val="000000"/>
                </a:solidFill>
                <a:latin typeface="Times New Roman"/>
                <a:ea typeface="Times New Roman"/>
                <a:cs typeface="Times New Roman"/>
                <a:sym typeface="Times New Roman"/>
              </a:rPr>
              <a:t>:</a:t>
            </a:r>
            <a:endParaRPr sz="1800" b="0" i="0">
              <a:solidFill>
                <a:srgbClr val="000000"/>
              </a:solidFill>
              <a:latin typeface="Times New Roman"/>
              <a:ea typeface="Times New Roman"/>
              <a:cs typeface="Times New Roman"/>
              <a:sym typeface="Times New Roman"/>
            </a:endParaRPr>
          </a:p>
        </p:txBody>
      </p:sp>
      <p:sp>
        <p:nvSpPr>
          <p:cNvPr id="593" name="Google Shape;593;p6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69" descr="Resultado de imagen para forma basica clase java"/>
          <p:cNvPicPr preferRelativeResize="0"/>
          <p:nvPr/>
        </p:nvPicPr>
        <p:blipFill rotWithShape="1">
          <a:blip r:embed="rId3">
            <a:alphaModFix/>
          </a:blip>
          <a:srcRect/>
          <a:stretch/>
        </p:blipFill>
        <p:spPr>
          <a:xfrm>
            <a:off x="1604443" y="1595307"/>
            <a:ext cx="3722249" cy="2105476"/>
          </a:xfrm>
          <a:prstGeom prst="rect">
            <a:avLst/>
          </a:prstGeom>
          <a:noFill/>
          <a:ln>
            <a:noFill/>
          </a:ln>
        </p:spPr>
      </p:pic>
      <p:sp>
        <p:nvSpPr>
          <p:cNvPr id="599" name="Google Shape;599;p6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56</a:t>
            </a:fld>
            <a:endParaRPr/>
          </a:p>
        </p:txBody>
      </p:sp>
      <p:sp>
        <p:nvSpPr>
          <p:cNvPr id="600" name="Google Shape;600;p69"/>
          <p:cNvSpPr txBox="1">
            <a:spLocks noGrp="1"/>
          </p:cNvSpPr>
          <p:nvPr>
            <p:ph type="title" idx="4294967295"/>
          </p:nvPr>
        </p:nvSpPr>
        <p:spPr>
          <a:xfrm>
            <a:off x="515401" y="90925"/>
            <a:ext cx="40686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UML: Representación </a:t>
            </a:r>
            <a:endParaRPr sz="3000"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sz="3000" b="1" i="0" u="none" strike="noStrike" cap="none">
                <a:solidFill>
                  <a:srgbClr val="FFFFFF"/>
                </a:solidFill>
                <a:latin typeface="Calibri"/>
                <a:ea typeface="Calibri"/>
                <a:cs typeface="Calibri"/>
                <a:sym typeface="Calibri"/>
              </a:rPr>
              <a:t>gráfica de una clase</a:t>
            </a:r>
            <a:endParaRPr sz="3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0"/>
          <p:cNvSpPr txBox="1">
            <a:spLocks noGrp="1"/>
          </p:cNvSpPr>
          <p:nvPr>
            <p:ph type="title" idx="4294967295"/>
          </p:nvPr>
        </p:nvSpPr>
        <p:spPr>
          <a:xfrm>
            <a:off x="368075" y="119075"/>
            <a:ext cx="395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i="0" u="none" strike="noStrike" cap="none">
                <a:solidFill>
                  <a:srgbClr val="FFFFFF"/>
                </a:solidFill>
              </a:rPr>
              <a:t>Declaración y creación de un objeto</a:t>
            </a:r>
            <a:endParaRPr>
              <a:solidFill>
                <a:srgbClr val="FFFFFF"/>
              </a:solidFill>
            </a:endParaRPr>
          </a:p>
        </p:txBody>
      </p:sp>
      <p:sp>
        <p:nvSpPr>
          <p:cNvPr id="607" name="Google Shape;607;p70"/>
          <p:cNvSpPr txBox="1">
            <a:spLocks noGrp="1"/>
          </p:cNvSpPr>
          <p:nvPr>
            <p:ph type="body" idx="4294967295"/>
          </p:nvPr>
        </p:nvSpPr>
        <p:spPr>
          <a:xfrm>
            <a:off x="507877" y="1321969"/>
            <a:ext cx="84984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Una clase es una plantilla que define los datos  y los métodos del objeto.</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Un objeto es una instancia de una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La creación de una instancia se conoce como instanciación.</a:t>
            </a:r>
            <a:endParaRPr/>
          </a:p>
        </p:txBody>
      </p:sp>
      <p:pic>
        <p:nvPicPr>
          <p:cNvPr id="608" name="Google Shape;608;p70" descr="Resultado de imagen para clases e instancias"/>
          <p:cNvPicPr preferRelativeResize="0"/>
          <p:nvPr/>
        </p:nvPicPr>
        <p:blipFill rotWithShape="1">
          <a:blip r:embed="rId3">
            <a:alphaModFix/>
          </a:blip>
          <a:srcRect/>
          <a:stretch/>
        </p:blipFill>
        <p:spPr>
          <a:xfrm>
            <a:off x="4990900" y="2903325"/>
            <a:ext cx="2713468" cy="1861395"/>
          </a:xfrm>
          <a:prstGeom prst="rect">
            <a:avLst/>
          </a:prstGeom>
          <a:noFill/>
          <a:ln>
            <a:noFill/>
          </a:ln>
        </p:spPr>
      </p:pic>
      <p:pic>
        <p:nvPicPr>
          <p:cNvPr id="609" name="Google Shape;609;p70" descr="Resultado de imagen para objeto de una clase"/>
          <p:cNvPicPr preferRelativeResize="0"/>
          <p:nvPr/>
        </p:nvPicPr>
        <p:blipFill rotWithShape="1">
          <a:blip r:embed="rId4">
            <a:alphaModFix/>
          </a:blip>
          <a:srcRect/>
          <a:stretch/>
        </p:blipFill>
        <p:spPr>
          <a:xfrm>
            <a:off x="873791" y="3136623"/>
            <a:ext cx="2987832" cy="1394794"/>
          </a:xfrm>
          <a:prstGeom prst="rect">
            <a:avLst/>
          </a:prstGeom>
          <a:noFill/>
          <a:ln>
            <a:noFill/>
          </a:ln>
        </p:spPr>
      </p:pic>
      <p:sp>
        <p:nvSpPr>
          <p:cNvPr id="610" name="Google Shape;610;p7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1"/>
          <p:cNvSpPr txBox="1">
            <a:spLocks noGrp="1"/>
          </p:cNvSpPr>
          <p:nvPr>
            <p:ph type="body" idx="4294967295"/>
          </p:nvPr>
        </p:nvSpPr>
        <p:spPr>
          <a:xfrm>
            <a:off x="507876" y="1620544"/>
            <a:ext cx="8145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La sintaxis para declarar un  objeto es : </a:t>
            </a:r>
            <a:endParaRPr/>
          </a:p>
          <a:p>
            <a:pPr marL="457200" marR="0" lvl="1" indent="0" algn="l" rtl="0">
              <a:lnSpc>
                <a:spcPct val="90000"/>
              </a:lnSpc>
              <a:spcBef>
                <a:spcPts val="500"/>
              </a:spcBef>
              <a:spcAft>
                <a:spcPts val="0"/>
              </a:spcAft>
              <a:buClr>
                <a:srgbClr val="00B0F0"/>
              </a:buClr>
              <a:buSzPts val="2400"/>
              <a:buFont typeface="Arial"/>
              <a:buNone/>
            </a:pPr>
            <a:r>
              <a:rPr lang="en" sz="2400" b="0" i="0" u="none" strike="noStrike" cap="none">
                <a:solidFill>
                  <a:schemeClr val="dk1"/>
                </a:solidFill>
                <a:latin typeface="Calibri"/>
                <a:ea typeface="Calibri"/>
                <a:cs typeface="Calibri"/>
                <a:sym typeface="Calibri"/>
              </a:rPr>
              <a:t>NombreClase nombreObjeto;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Vehiculo miVehiculo;</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La creación de un objeto  de una clase se llama creación de una instancia de la clase. </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617" name="Google Shape;617;p7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58</a:t>
            </a:fld>
            <a:endParaRPr/>
          </a:p>
        </p:txBody>
      </p:sp>
      <p:sp>
        <p:nvSpPr>
          <p:cNvPr id="618" name="Google Shape;618;p71"/>
          <p:cNvSpPr txBox="1">
            <a:spLocks noGrp="1"/>
          </p:cNvSpPr>
          <p:nvPr>
            <p:ph type="title" idx="4294967295"/>
          </p:nvPr>
        </p:nvSpPr>
        <p:spPr>
          <a:xfrm>
            <a:off x="368075" y="119075"/>
            <a:ext cx="395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i="0" u="none" strike="noStrike" cap="none">
                <a:solidFill>
                  <a:srgbClr val="FFFFFF"/>
                </a:solidFill>
              </a:rPr>
              <a:t>Declaración y creación de un objeto</a:t>
            </a:r>
            <a:endParaRPr>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2"/>
          <p:cNvSpPr txBox="1">
            <a:spLocks noGrp="1"/>
          </p:cNvSpPr>
          <p:nvPr>
            <p:ph type="title"/>
          </p:nvPr>
        </p:nvSpPr>
        <p:spPr>
          <a:xfrm>
            <a:off x="457200" y="-100"/>
            <a:ext cx="5486400" cy="18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Declaración y creación de un objeto: Cláusula </a:t>
            </a:r>
            <a:r>
              <a:rPr lang="en">
                <a:solidFill>
                  <a:srgbClr val="FFFFFF"/>
                </a:solidFill>
                <a:latin typeface="Calibri"/>
                <a:ea typeface="Calibri"/>
                <a:cs typeface="Calibri"/>
                <a:sym typeface="Calibri"/>
              </a:rPr>
              <a:t>n</a:t>
            </a:r>
            <a:r>
              <a:rPr lang="en" b="1" i="0" u="none" strike="noStrike" cap="none">
                <a:solidFill>
                  <a:srgbClr val="FFFFFF"/>
                </a:solidFill>
                <a:latin typeface="Calibri"/>
                <a:ea typeface="Calibri"/>
                <a:cs typeface="Calibri"/>
                <a:sym typeface="Calibri"/>
              </a:rPr>
              <a:t>ew</a:t>
            </a:r>
            <a:endParaRPr>
              <a:solidFill>
                <a:srgbClr val="FFFFFF"/>
              </a:solidFill>
            </a:endParaRPr>
          </a:p>
        </p:txBody>
      </p:sp>
      <p:sp>
        <p:nvSpPr>
          <p:cNvPr id="625" name="Google Shape;625;p72"/>
          <p:cNvSpPr txBox="1">
            <a:spLocks noGrp="1"/>
          </p:cNvSpPr>
          <p:nvPr>
            <p:ph type="body" idx="1"/>
          </p:nvPr>
        </p:nvSpPr>
        <p:spPr>
          <a:xfrm>
            <a:off x="457200" y="1925950"/>
            <a:ext cx="8286900" cy="2219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Después de declarado se realiza la creación del objeto. La sintaxis es:</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nombreObjeto  =  new NombreClase();</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miVehiculo =  new Vehiculo();</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626" name="Google Shape;626;p7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Grupo de productos Tecnología JAVA</a:t>
            </a:r>
            <a:endParaRPr/>
          </a:p>
        </p:txBody>
      </p:sp>
      <p:sp>
        <p:nvSpPr>
          <p:cNvPr id="182" name="Google Shape;182;p19"/>
          <p:cNvSpPr txBox="1">
            <a:spLocks noGrp="1"/>
          </p:cNvSpPr>
          <p:nvPr>
            <p:ph type="body" idx="1"/>
          </p:nvPr>
        </p:nvSpPr>
        <p:spPr>
          <a:xfrm>
            <a:off x="327925" y="2137900"/>
            <a:ext cx="8358600" cy="2764800"/>
          </a:xfrm>
          <a:prstGeom prst="rect">
            <a:avLst/>
          </a:prstGeom>
        </p:spPr>
        <p:txBody>
          <a:bodyPr spcFirstLastPara="1" wrap="square" lIns="0" tIns="0" rIns="0" bIns="0" anchor="t" anchorCtr="0">
            <a:noAutofit/>
          </a:bodyPr>
          <a:lstStyle/>
          <a:p>
            <a:pPr marL="457200" lvl="0" indent="-361950" algn="l" rtl="0">
              <a:lnSpc>
                <a:spcPct val="90000"/>
              </a:lnSpc>
              <a:spcBef>
                <a:spcPts val="800"/>
              </a:spcBef>
              <a:spcAft>
                <a:spcPts val="0"/>
              </a:spcAft>
              <a:buClr>
                <a:srgbClr val="00B0F0"/>
              </a:buClr>
              <a:buSzPts val="2100"/>
              <a:buFont typeface="Trebuchet MS"/>
              <a:buChar char="▰"/>
            </a:pPr>
            <a:r>
              <a:rPr lang="en" sz="2100">
                <a:solidFill>
                  <a:schemeClr val="dk1"/>
                </a:solidFill>
                <a:latin typeface="Trebuchet MS"/>
                <a:ea typeface="Trebuchet MS"/>
                <a:cs typeface="Trebuchet MS"/>
                <a:sym typeface="Trebuchet MS"/>
              </a:rPr>
              <a:t>Java platform, Standard Edition (Java SE)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platform, Enterprise Edition (Java EE)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platform, Micro Edition (Java ME)</a:t>
            </a:r>
            <a:endParaRPr sz="2100">
              <a:solidFill>
                <a:schemeClr val="dk1"/>
              </a:solidFill>
              <a:latin typeface="Trebuchet MS"/>
              <a:ea typeface="Trebuchet MS"/>
              <a:cs typeface="Trebuchet MS"/>
              <a:sym typeface="Trebuchet MS"/>
            </a:endParaRPr>
          </a:p>
          <a:p>
            <a:pPr marL="457200" lvl="0" indent="-361950" algn="l" rtl="0">
              <a:lnSpc>
                <a:spcPct val="90000"/>
              </a:lnSpc>
              <a:spcBef>
                <a:spcPts val="800"/>
              </a:spcBef>
              <a:spcAft>
                <a:spcPts val="0"/>
              </a:spcAft>
              <a:buClr>
                <a:schemeClr val="dk1"/>
              </a:buClr>
              <a:buSzPts val="2100"/>
              <a:buFont typeface="Trebuchet MS"/>
              <a:buChar char="▰"/>
            </a:pPr>
            <a:r>
              <a:rPr lang="en" sz="2100">
                <a:solidFill>
                  <a:schemeClr val="dk1"/>
                </a:solidFill>
                <a:latin typeface="Trebuchet MS"/>
                <a:ea typeface="Trebuchet MS"/>
                <a:cs typeface="Trebuchet MS"/>
                <a:sym typeface="Trebuchet MS"/>
              </a:rPr>
              <a:t>Java Card</a:t>
            </a:r>
            <a:endParaRPr sz="2100">
              <a:solidFill>
                <a:schemeClr val="dk1"/>
              </a:solidFill>
              <a:latin typeface="Trebuchet MS"/>
              <a:ea typeface="Trebuchet MS"/>
              <a:cs typeface="Trebuchet MS"/>
              <a:sym typeface="Trebuchet MS"/>
            </a:endParaRPr>
          </a:p>
          <a:p>
            <a:pPr marL="457200" lvl="0" indent="0" algn="l" rtl="0">
              <a:spcBef>
                <a:spcPts val="600"/>
              </a:spcBef>
              <a:spcAft>
                <a:spcPts val="0"/>
              </a:spcAft>
              <a:buNone/>
            </a:pPr>
            <a:endParaRPr/>
          </a:p>
        </p:txBody>
      </p:sp>
      <p:sp>
        <p:nvSpPr>
          <p:cNvPr id="183" name="Google Shape;183;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a:t>
            </a:fld>
            <a:endParaRPr/>
          </a:p>
        </p:txBody>
      </p:sp>
      <p:pic>
        <p:nvPicPr>
          <p:cNvPr id="184" name="Google Shape;184;p19"/>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3"/>
          <p:cNvSpPr txBox="1">
            <a:spLocks noGrp="1"/>
          </p:cNvSpPr>
          <p:nvPr>
            <p:ph type="body" idx="4294967295"/>
          </p:nvPr>
        </p:nvSpPr>
        <p:spPr>
          <a:xfrm>
            <a:off x="507876" y="1620544"/>
            <a:ext cx="79200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Se puede combinar la declaración y creación de un objeto en una sola sentencia con esta sintaxis:</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NombreClase nombreObjeto = new NombreClase();</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 sz="2800">
                <a:solidFill>
                  <a:schemeClr val="dk1"/>
                </a:solidFill>
                <a:latin typeface="Calibri"/>
                <a:ea typeface="Calibri"/>
                <a:cs typeface="Calibri"/>
                <a:sym typeface="Calibri"/>
              </a:rPr>
              <a:t>    </a:t>
            </a:r>
            <a:r>
              <a:rPr lang="en" sz="2800" b="0" i="0" u="none" strike="noStrike" cap="none">
                <a:solidFill>
                  <a:schemeClr val="dk1"/>
                </a:solidFill>
                <a:latin typeface="Calibri"/>
                <a:ea typeface="Calibri"/>
                <a:cs typeface="Calibri"/>
                <a:sym typeface="Calibri"/>
              </a:rPr>
              <a:t>Ejemplo:</a:t>
            </a:r>
            <a:endParaRPr/>
          </a:p>
          <a:p>
            <a:pPr marL="0" marR="0" lvl="0" indent="0" algn="l"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	             Vehiculo miVehiculo = new Vehiculo();</a:t>
            </a:r>
            <a:endParaRPr/>
          </a:p>
        </p:txBody>
      </p:sp>
      <p:sp>
        <p:nvSpPr>
          <p:cNvPr id="633" name="Google Shape;633;p7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60</a:t>
            </a:fld>
            <a:endParaRPr/>
          </a:p>
        </p:txBody>
      </p:sp>
      <p:sp>
        <p:nvSpPr>
          <p:cNvPr id="634" name="Google Shape;634;p73"/>
          <p:cNvSpPr txBox="1">
            <a:spLocks noGrp="1"/>
          </p:cNvSpPr>
          <p:nvPr>
            <p:ph type="title" idx="4294967295"/>
          </p:nvPr>
        </p:nvSpPr>
        <p:spPr>
          <a:xfrm>
            <a:off x="152400" y="-381100"/>
            <a:ext cx="5486400" cy="18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Declaración y creación de un objeto: Cláusula </a:t>
            </a:r>
            <a:r>
              <a:rPr lang="en">
                <a:solidFill>
                  <a:srgbClr val="FFFFFF"/>
                </a:solidFill>
                <a:latin typeface="Calibri"/>
                <a:ea typeface="Calibri"/>
                <a:cs typeface="Calibri"/>
                <a:sym typeface="Calibri"/>
              </a:rPr>
              <a:t>n</a:t>
            </a:r>
            <a:r>
              <a:rPr lang="en" b="1" i="0" u="none" strike="noStrike" cap="none">
                <a:solidFill>
                  <a:srgbClr val="FFFFFF"/>
                </a:solidFill>
                <a:latin typeface="Calibri"/>
                <a:ea typeface="Calibri"/>
                <a:cs typeface="Calibri"/>
                <a:sym typeface="Calibri"/>
              </a:rPr>
              <a:t>ew</a:t>
            </a:r>
            <a:endParaRPr>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108065" y="-92137"/>
            <a:ext cx="6959805" cy="990300"/>
          </a:xfrm>
          <a:prstGeom prst="rect">
            <a:avLst/>
          </a:prstGeom>
        </p:spPr>
        <p:txBody>
          <a:bodyPr spcFirstLastPara="1" wrap="square" lIns="0" tIns="0" rIns="0" bIns="0" anchor="ctr" anchorCtr="0">
            <a:noAutofit/>
          </a:bodyPr>
          <a:lstStyle/>
          <a:p>
            <a:pPr lvl="0"/>
            <a:r>
              <a:rPr lang="en-US" sz="3000" b="1" dirty="0"/>
              <a:t>D</a:t>
            </a:r>
            <a:r>
              <a:rPr lang="es-EC" sz="3000" b="1" dirty="0" err="1"/>
              <a:t>istribución</a:t>
            </a:r>
            <a:r>
              <a:rPr lang="es-EC" sz="3000" dirty="0"/>
              <a:t> de memoria</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61</a:t>
            </a:fld>
            <a:endParaRPr/>
          </a:p>
        </p:txBody>
      </p:sp>
      <p:pic>
        <p:nvPicPr>
          <p:cNvPr id="2" name="Picture 1">
            <a:extLst>
              <a:ext uri="{FF2B5EF4-FFF2-40B4-BE49-F238E27FC236}">
                <a16:creationId xmlns:a16="http://schemas.microsoft.com/office/drawing/2014/main" id="{37C0C73E-6C93-4206-AC62-7B30D88E6EC1}"/>
              </a:ext>
            </a:extLst>
          </p:cNvPr>
          <p:cNvPicPr>
            <a:picLocks noChangeAspect="1"/>
          </p:cNvPicPr>
          <p:nvPr/>
        </p:nvPicPr>
        <p:blipFill>
          <a:blip r:embed="rId3"/>
          <a:stretch>
            <a:fillRect/>
          </a:stretch>
        </p:blipFill>
        <p:spPr>
          <a:xfrm>
            <a:off x="1253230" y="1385248"/>
            <a:ext cx="6637540" cy="3533952"/>
          </a:xfrm>
          <a:prstGeom prst="rect">
            <a:avLst/>
          </a:prstGeom>
        </p:spPr>
      </p:pic>
    </p:spTree>
    <p:extLst>
      <p:ext uri="{BB962C8B-B14F-4D97-AF65-F5344CB8AC3E}">
        <p14:creationId xmlns:p14="http://schemas.microsoft.com/office/powerpoint/2010/main" val="252725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108065" y="-92137"/>
            <a:ext cx="6959805" cy="990300"/>
          </a:xfrm>
          <a:prstGeom prst="rect">
            <a:avLst/>
          </a:prstGeom>
        </p:spPr>
        <p:txBody>
          <a:bodyPr spcFirstLastPara="1" wrap="square" lIns="0" tIns="0" rIns="0" bIns="0" anchor="ctr" anchorCtr="0">
            <a:noAutofit/>
          </a:bodyPr>
          <a:lstStyle/>
          <a:p>
            <a:pPr lvl="0"/>
            <a:r>
              <a:rPr lang="en-US" sz="3000" b="1" dirty="0"/>
              <a:t>D</a:t>
            </a:r>
            <a:r>
              <a:rPr lang="es-EC" sz="3000" b="1" dirty="0" err="1"/>
              <a:t>istribución</a:t>
            </a:r>
            <a:r>
              <a:rPr lang="es-EC" sz="3000" dirty="0"/>
              <a:t> de memoria</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62</a:t>
            </a:fld>
            <a:endParaRPr/>
          </a:p>
        </p:txBody>
      </p:sp>
      <p:pic>
        <p:nvPicPr>
          <p:cNvPr id="3" name="Picture 2">
            <a:extLst>
              <a:ext uri="{FF2B5EF4-FFF2-40B4-BE49-F238E27FC236}">
                <a16:creationId xmlns:a16="http://schemas.microsoft.com/office/drawing/2014/main" id="{194589F9-908D-4462-AA9C-C1A5CD133591}"/>
              </a:ext>
            </a:extLst>
          </p:cNvPr>
          <p:cNvPicPr>
            <a:picLocks noChangeAspect="1"/>
          </p:cNvPicPr>
          <p:nvPr/>
        </p:nvPicPr>
        <p:blipFill>
          <a:blip r:embed="rId3"/>
          <a:stretch>
            <a:fillRect/>
          </a:stretch>
        </p:blipFill>
        <p:spPr>
          <a:xfrm>
            <a:off x="1430741" y="1401403"/>
            <a:ext cx="6423448" cy="3517797"/>
          </a:xfrm>
          <a:prstGeom prst="rect">
            <a:avLst/>
          </a:prstGeom>
        </p:spPr>
      </p:pic>
    </p:spTree>
    <p:extLst>
      <p:ext uri="{BB962C8B-B14F-4D97-AF65-F5344CB8AC3E}">
        <p14:creationId xmlns:p14="http://schemas.microsoft.com/office/powerpoint/2010/main" val="3088255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4"/>
          <p:cNvSpPr txBox="1">
            <a:spLocks noGrp="1"/>
          </p:cNvSpPr>
          <p:nvPr>
            <p:ph type="title" idx="4294967295"/>
          </p:nvPr>
        </p:nvSpPr>
        <p:spPr>
          <a:xfrm>
            <a:off x="507872" y="57050"/>
            <a:ext cx="30549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Null Pointer </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exceptions</a:t>
            </a:r>
            <a:endParaRPr b="1" i="0" u="none" strike="noStrike" cap="none">
              <a:solidFill>
                <a:srgbClr val="FFFFFF"/>
              </a:solidFill>
              <a:latin typeface="Calibri"/>
              <a:ea typeface="Calibri"/>
              <a:cs typeface="Calibri"/>
              <a:sym typeface="Calibri"/>
            </a:endParaRPr>
          </a:p>
        </p:txBody>
      </p:sp>
      <p:pic>
        <p:nvPicPr>
          <p:cNvPr id="641" name="Google Shape;641;p74" descr="Resultado de imagen para null pointer exception"/>
          <p:cNvPicPr preferRelativeResize="0"/>
          <p:nvPr/>
        </p:nvPicPr>
        <p:blipFill rotWithShape="1">
          <a:blip r:embed="rId3">
            <a:alphaModFix/>
          </a:blip>
          <a:srcRect/>
          <a:stretch/>
        </p:blipFill>
        <p:spPr>
          <a:xfrm>
            <a:off x="2587438" y="1407547"/>
            <a:ext cx="4610258" cy="3571875"/>
          </a:xfrm>
          <a:prstGeom prst="rect">
            <a:avLst/>
          </a:prstGeom>
          <a:noFill/>
          <a:ln>
            <a:noFill/>
          </a:ln>
        </p:spPr>
      </p:pic>
      <p:sp>
        <p:nvSpPr>
          <p:cNvPr id="642" name="Google Shape;642;p7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body" idx="4294967295"/>
          </p:nvPr>
        </p:nvSpPr>
        <p:spPr>
          <a:xfrm>
            <a:off x="507876" y="1620544"/>
            <a:ext cx="80853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La excepción NullPointerException ocurre al declarar una variable y no crear el objeto.</a:t>
            </a:r>
            <a:endParaRPr/>
          </a:p>
          <a:p>
            <a:pPr marL="0" marR="0" lvl="0" indent="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rgbClr val="00B0F0"/>
              </a:buClr>
              <a:buSzPts val="2800"/>
              <a:buFont typeface="Arial"/>
              <a:buNone/>
            </a:pPr>
            <a:r>
              <a:rPr lang="en" sz="2800" b="0" i="0" u="none" strike="noStrike" cap="none">
                <a:solidFill>
                  <a:schemeClr val="dk1"/>
                </a:solidFill>
                <a:latin typeface="Calibri"/>
                <a:ea typeface="Calibri"/>
                <a:cs typeface="Calibri"/>
                <a:sym typeface="Calibri"/>
              </a:rPr>
              <a:t>Si a un objeto no inicializado (referencia null) se le trata de aplicar un método o se intenta hacerlo intervenir en un proceso que requiere un objeto inicializado, se obtiene una excepción tipo “NullPointerException”.</a:t>
            </a:r>
            <a:endParaRPr/>
          </a:p>
        </p:txBody>
      </p:sp>
      <p:sp>
        <p:nvSpPr>
          <p:cNvPr id="649" name="Google Shape;649;p7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64</a:t>
            </a:fld>
            <a:endParaRPr/>
          </a:p>
        </p:txBody>
      </p:sp>
      <p:sp>
        <p:nvSpPr>
          <p:cNvPr id="650" name="Google Shape;650;p75"/>
          <p:cNvSpPr txBox="1">
            <a:spLocks noGrp="1"/>
          </p:cNvSpPr>
          <p:nvPr>
            <p:ph type="title" idx="4294967295"/>
          </p:nvPr>
        </p:nvSpPr>
        <p:spPr>
          <a:xfrm>
            <a:off x="507872" y="57050"/>
            <a:ext cx="30549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Null Pointer </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exceptions</a:t>
            </a:r>
            <a:endParaRPr b="1" i="0" u="none" strike="noStrike" cap="none">
              <a:solidFill>
                <a:srgbClr val="FFFFF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6"/>
          <p:cNvSpPr txBox="1">
            <a:spLocks noGrp="1"/>
          </p:cNvSpPr>
          <p:nvPr>
            <p:ph type="title" idx="4294967295"/>
          </p:nvPr>
        </p:nvSpPr>
        <p:spPr>
          <a:xfrm>
            <a:off x="620545" y="130372"/>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57" name="Google Shape;657;p76"/>
          <p:cNvSpPr txBox="1">
            <a:spLocks noGrp="1"/>
          </p:cNvSpPr>
          <p:nvPr>
            <p:ph type="body" idx="4294967295"/>
          </p:nvPr>
        </p:nvSpPr>
        <p:spPr>
          <a:xfrm>
            <a:off x="477826" y="1516763"/>
            <a:ext cx="8010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Un </a:t>
            </a:r>
            <a:r>
              <a:rPr lang="en" sz="2800" b="1" i="0" u="none" strike="noStrike" cap="none">
                <a:solidFill>
                  <a:schemeClr val="dk1"/>
                </a:solidFill>
                <a:latin typeface="Calibri"/>
                <a:ea typeface="Calibri"/>
                <a:cs typeface="Calibri"/>
                <a:sym typeface="Calibri"/>
              </a:rPr>
              <a:t>Paquete</a:t>
            </a:r>
            <a:r>
              <a:rPr lang="en" sz="2800" b="0" i="0" u="none" strike="noStrike" cap="none">
                <a:solidFill>
                  <a:schemeClr val="dk1"/>
                </a:solidFill>
                <a:latin typeface="Calibri"/>
                <a:ea typeface="Calibri"/>
                <a:cs typeface="Calibri"/>
                <a:sym typeface="Calibri"/>
              </a:rPr>
              <a:t> en Java es un contenedor de clases que permite agrupar las distintas partes de un programa y que por lo general tiene una funcionalidad y elementos comunes, definiendo la ubicación de dichas clases en un directorio de estructura jerárquica.</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 La sentencia de declaración de paquete ha de ser la primera en un archivo fuente Java.</a:t>
            </a:r>
            <a:br>
              <a:rPr lang="en" sz="2800" b="0" i="0" u="none" strike="noStrike" cap="none">
                <a:solidFill>
                  <a:schemeClr val="dk1"/>
                </a:solidFill>
                <a:latin typeface="Calibri"/>
                <a:ea typeface="Calibri"/>
                <a:cs typeface="Calibri"/>
                <a:sym typeface="Calibri"/>
              </a:rPr>
            </a:br>
            <a:endParaRPr sz="2800" b="0" i="0" u="none" strike="noStrike" cap="none">
              <a:solidFill>
                <a:schemeClr val="dk1"/>
              </a:solidFill>
              <a:latin typeface="Calibri"/>
              <a:ea typeface="Calibri"/>
              <a:cs typeface="Calibri"/>
              <a:sym typeface="Calibri"/>
            </a:endParaRPr>
          </a:p>
        </p:txBody>
      </p:sp>
      <p:sp>
        <p:nvSpPr>
          <p:cNvPr id="658" name="Google Shape;658;p7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7"/>
          <p:cNvSpPr txBox="1">
            <a:spLocks noGrp="1"/>
          </p:cNvSpPr>
          <p:nvPr>
            <p:ph type="title" idx="4294967295"/>
          </p:nvPr>
        </p:nvSpPr>
        <p:spPr>
          <a:xfrm>
            <a:off x="335500" y="141625"/>
            <a:ext cx="67848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4400"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65" name="Google Shape;665;p77"/>
          <p:cNvSpPr txBox="1">
            <a:spLocks noGrp="1"/>
          </p:cNvSpPr>
          <p:nvPr>
            <p:ph type="body" idx="4294967295"/>
          </p:nvPr>
        </p:nvSpPr>
        <p:spPr>
          <a:xfrm>
            <a:off x="552951" y="1571231"/>
            <a:ext cx="82731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Un paquete Java tiene los siguientes atributos:</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Son opcionales. Si no se define un paquete para un fichero de código Java se definirá un paquete llamado "default" automáticamente.</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Los nombres de paquete que comienzan con el nombre java.* y javax.* son reservados.</a:t>
            </a:r>
            <a:endParaRPr/>
          </a:p>
          <a:p>
            <a:pPr marL="228600" marR="0" lvl="0" indent="-216534" algn="l" rtl="0">
              <a:lnSpc>
                <a:spcPct val="80000"/>
              </a:lnSpc>
              <a:spcBef>
                <a:spcPts val="1000"/>
              </a:spcBef>
              <a:spcAft>
                <a:spcPts val="0"/>
              </a:spcAft>
              <a:buClr>
                <a:srgbClr val="00B0F0"/>
              </a:buClr>
              <a:buSzPts val="2400"/>
              <a:buFont typeface="Arial"/>
              <a:buChar char="•"/>
            </a:pPr>
            <a:r>
              <a:rPr lang="en" b="0" i="0" u="none" strike="noStrike" cap="none">
                <a:solidFill>
                  <a:schemeClr val="dk1"/>
                </a:solidFill>
                <a:latin typeface="Calibri"/>
                <a:ea typeface="Calibri"/>
                <a:cs typeface="Calibri"/>
                <a:sym typeface="Calibri"/>
              </a:rPr>
              <a:t>El nombre del paquete equivale a una estructura de ficheros. El nombre de paquete com.dominio_empresa.utilidades debería ser igual al directorio [ruta_directorio]\com\dominio_empresa\utilidades. </a:t>
            </a:r>
            <a:endParaRPr/>
          </a:p>
        </p:txBody>
      </p:sp>
      <p:sp>
        <p:nvSpPr>
          <p:cNvPr id="666" name="Google Shape;666;p7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8"/>
          <p:cNvSpPr txBox="1">
            <a:spLocks noGrp="1"/>
          </p:cNvSpPr>
          <p:nvPr>
            <p:ph type="title" idx="4294967295"/>
          </p:nvPr>
        </p:nvSpPr>
        <p:spPr>
          <a:xfrm>
            <a:off x="500345" y="259935"/>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Paquetes en JAVA</a:t>
            </a:r>
            <a:endParaRPr>
              <a:solidFill>
                <a:srgbClr val="FFFFFF"/>
              </a:solidFill>
            </a:endParaRPr>
          </a:p>
        </p:txBody>
      </p:sp>
      <p:sp>
        <p:nvSpPr>
          <p:cNvPr id="673" name="Google Shape;673;p78"/>
          <p:cNvSpPr txBox="1">
            <a:spLocks noGrp="1"/>
          </p:cNvSpPr>
          <p:nvPr>
            <p:ph type="body" idx="4294967295"/>
          </p:nvPr>
        </p:nvSpPr>
        <p:spPr>
          <a:xfrm>
            <a:off x="651175" y="1970986"/>
            <a:ext cx="7972800" cy="2577600"/>
          </a:xfrm>
          <a:prstGeom prst="rect">
            <a:avLst/>
          </a:prstGeom>
          <a:solidFill>
            <a:srgbClr val="F8F9F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En los ficheros de código Java se usa la palabra reservada </a:t>
            </a:r>
            <a:r>
              <a:rPr lang="en" sz="2200" b="0" i="0" u="none" strike="noStrike" cap="none">
                <a:solidFill>
                  <a:srgbClr val="000000"/>
                </a:solidFill>
                <a:latin typeface="Courier New"/>
                <a:ea typeface="Courier New"/>
                <a:cs typeface="Courier New"/>
                <a:sym typeface="Courier New"/>
              </a:rPr>
              <a:t>package</a:t>
            </a:r>
            <a:r>
              <a:rPr lang="en" sz="2200" b="0" i="0" u="none" strike="noStrike" cap="none">
                <a:solidFill>
                  <a:srgbClr val="222222"/>
                </a:solidFill>
                <a:latin typeface="Arial"/>
                <a:ea typeface="Arial"/>
                <a:cs typeface="Arial"/>
                <a:sym typeface="Arial"/>
              </a:rPr>
              <a:t> para especificar a qué paquete pertenecen. Suele indicarse como primera sentencia:</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package</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t>
            </a:r>
            <a:r>
              <a:rPr lang="en" sz="2200" b="0" i="0" u="none" strike="noStrike" cap="none">
                <a:solidFill>
                  <a:srgbClr val="666666"/>
                </a:solidFill>
                <a:latin typeface="Arial"/>
                <a:ea typeface="Arial"/>
                <a:cs typeface="Arial"/>
                <a:sym typeface="Arial"/>
              </a:rPr>
              <a:t>;</a:t>
            </a:r>
            <a:r>
              <a:rPr lang="en" sz="2200" b="0" i="0" u="none" strike="noStrike" cap="none">
                <a:solidFill>
                  <a:srgbClr val="000000"/>
                </a:solidFill>
                <a:latin typeface="Courier New"/>
                <a:ea typeface="Courier New"/>
                <a:cs typeface="Courier New"/>
                <a:sym typeface="Courier New"/>
              </a:rPr>
              <a:t>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Para usar un paquete dentro del código se usa la declaración </a:t>
            </a:r>
            <a:r>
              <a:rPr lang="en" sz="2200" b="0" i="0" u="none" strike="noStrike" cap="none">
                <a:solidFill>
                  <a:srgbClr val="000000"/>
                </a:solidFill>
                <a:latin typeface="Courier New"/>
                <a:ea typeface="Courier New"/>
                <a:cs typeface="Courier New"/>
                <a:sym typeface="Courier New"/>
              </a:rPr>
              <a:t>import</a:t>
            </a:r>
            <a:r>
              <a:rPr lang="en" sz="2200" b="0" i="0" u="none" strike="noStrike" cap="none">
                <a:solidFill>
                  <a:srgbClr val="222222"/>
                </a:solidFill>
                <a:latin typeface="Arial"/>
                <a:ea typeface="Arial"/>
                <a:cs typeface="Arial"/>
                <a:sym typeface="Arial"/>
              </a:rPr>
              <a:t>. Si sólo se indica el nombre del paquete, se importarán todas las clases que contiene:</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import</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t>
            </a:r>
            <a:r>
              <a:rPr lang="en" sz="2200" b="0" i="0" u="none" strike="noStrike" cap="none">
                <a:solidFill>
                  <a:srgbClr val="666666"/>
                </a:solidFill>
                <a:latin typeface="Arial"/>
                <a:ea typeface="Arial"/>
                <a:cs typeface="Arial"/>
                <a:sym typeface="Arial"/>
              </a:rPr>
              <a:t>;</a:t>
            </a:r>
            <a:r>
              <a:rPr lang="en" sz="2200" b="0" i="0" u="none" strike="noStrike" cap="none">
                <a:solidFill>
                  <a:srgbClr val="000000"/>
                </a:solidFill>
                <a:latin typeface="Courier New"/>
                <a:ea typeface="Courier New"/>
                <a:cs typeface="Courier New"/>
                <a:sym typeface="Courier New"/>
              </a:rPr>
              <a:t>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222222"/>
              </a:buClr>
              <a:buSzPts val="2400"/>
              <a:buFont typeface="Arial"/>
              <a:buNone/>
            </a:pPr>
            <a:r>
              <a:rPr lang="en" sz="2200" b="0" i="0" u="none" strike="noStrike" cap="none">
                <a:solidFill>
                  <a:srgbClr val="222222"/>
                </a:solidFill>
                <a:latin typeface="Arial"/>
                <a:ea typeface="Arial"/>
                <a:cs typeface="Arial"/>
                <a:sym typeface="Arial"/>
              </a:rPr>
              <a:t>Si además del nombre del paquete se especifica una clase, sólo se importa esa clase:</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400"/>
              <a:buFont typeface="Arial"/>
              <a:buNone/>
            </a:pPr>
            <a:r>
              <a:rPr lang="en" sz="2200" b="1" i="0" u="none" strike="noStrike" cap="none">
                <a:solidFill>
                  <a:srgbClr val="008000"/>
                </a:solidFill>
                <a:latin typeface="Courier New"/>
                <a:ea typeface="Courier New"/>
                <a:cs typeface="Courier New"/>
                <a:sym typeface="Courier New"/>
              </a:rPr>
              <a:t>import</a:t>
            </a:r>
            <a:r>
              <a:rPr lang="en" sz="2200" b="0" i="0" u="none" strike="noStrike" cap="none">
                <a:solidFill>
                  <a:srgbClr val="000000"/>
                </a:solidFill>
                <a:latin typeface="Courier New"/>
                <a:ea typeface="Courier New"/>
                <a:cs typeface="Courier New"/>
                <a:sym typeface="Courier New"/>
              </a:rPr>
              <a:t> </a:t>
            </a:r>
            <a:r>
              <a:rPr lang="en" sz="2200" b="1" i="0" u="none" strike="noStrike" cap="none">
                <a:solidFill>
                  <a:srgbClr val="0000FF"/>
                </a:solidFill>
                <a:latin typeface="Courier New"/>
                <a:ea typeface="Courier New"/>
                <a:cs typeface="Courier New"/>
                <a:sym typeface="Courier New"/>
              </a:rPr>
              <a:t>java.awt.event.ActionEvent</a:t>
            </a:r>
            <a:r>
              <a:rPr lang="en" sz="2200" b="0" i="0" u="none" strike="noStrike" cap="none">
                <a:solidFill>
                  <a:srgbClr val="666666"/>
                </a:solidFill>
                <a:latin typeface="Arial"/>
                <a:ea typeface="Arial"/>
                <a:cs typeface="Arial"/>
                <a:sym typeface="Arial"/>
              </a:rPr>
              <a:t>;</a:t>
            </a:r>
            <a:endParaRPr sz="2200" b="0" i="0" u="none" strike="noStrike" cap="none">
              <a:solidFill>
                <a:schemeClr val="dk1"/>
              </a:solidFill>
              <a:latin typeface="Arial"/>
              <a:ea typeface="Arial"/>
              <a:cs typeface="Arial"/>
              <a:sym typeface="Arial"/>
            </a:endParaRPr>
          </a:p>
        </p:txBody>
      </p:sp>
      <p:sp>
        <p:nvSpPr>
          <p:cNvPr id="674" name="Google Shape;674;p7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9"/>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681" name="Google Shape;681;p79"/>
          <p:cNvSpPr txBox="1">
            <a:spLocks noGrp="1"/>
          </p:cNvSpPr>
          <p:nvPr>
            <p:ph type="body" idx="4294967295"/>
          </p:nvPr>
        </p:nvSpPr>
        <p:spPr>
          <a:xfrm>
            <a:off x="507876" y="1620544"/>
            <a:ext cx="76872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Permiten al programador controlar la visibilidad de los miembros de la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Public</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Private</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Protected</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Default</a:t>
            </a:r>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rgbClr val="00B0F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682" name="Google Shape;682;p79" descr="Resultado de imagen para public access modifier"/>
          <p:cNvPicPr preferRelativeResize="0"/>
          <p:nvPr/>
        </p:nvPicPr>
        <p:blipFill rotWithShape="1">
          <a:blip r:embed="rId3">
            <a:alphaModFix/>
          </a:blip>
          <a:srcRect/>
          <a:stretch/>
        </p:blipFill>
        <p:spPr>
          <a:xfrm>
            <a:off x="4507890" y="2514402"/>
            <a:ext cx="3050050" cy="2164340"/>
          </a:xfrm>
          <a:prstGeom prst="rect">
            <a:avLst/>
          </a:prstGeom>
          <a:noFill/>
          <a:ln>
            <a:noFill/>
          </a:ln>
        </p:spPr>
      </p:pic>
      <p:sp>
        <p:nvSpPr>
          <p:cNvPr id="683" name="Google Shape;683;p7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0"/>
          <p:cNvSpPr txBox="1">
            <a:spLocks noGrp="1"/>
          </p:cNvSpPr>
          <p:nvPr>
            <p:ph type="body" idx="4294967295"/>
          </p:nvPr>
        </p:nvSpPr>
        <p:spPr>
          <a:xfrm>
            <a:off x="507876" y="1620544"/>
            <a:ext cx="80328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1" i="0" u="none" strike="noStrike" cap="none">
                <a:solidFill>
                  <a:schemeClr val="dk1"/>
                </a:solidFill>
                <a:latin typeface="Calibri"/>
                <a:ea typeface="Calibri"/>
                <a:cs typeface="Calibri"/>
                <a:sym typeface="Calibri"/>
              </a:rPr>
              <a:t>Public</a:t>
            </a:r>
            <a:endParaRPr/>
          </a:p>
          <a:p>
            <a:pPr marL="685800" marR="0" lvl="1" indent="-2286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Variables, constructores,interfaces o métodos accesibles a cualquiera de las clases</a:t>
            </a:r>
            <a:endParaRPr sz="24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400"/>
              <a:buFont typeface="Arial"/>
              <a:buChar char="•"/>
            </a:pPr>
            <a:r>
              <a:rPr lang="en" sz="2400" b="0" i="0" u="none" strike="noStrike" cap="none">
                <a:solidFill>
                  <a:schemeClr val="dk1"/>
                </a:solidFill>
                <a:latin typeface="Calibri"/>
                <a:ea typeface="Calibri"/>
                <a:cs typeface="Calibri"/>
                <a:sym typeface="Calibri"/>
              </a:rPr>
              <a:t>Recordar que aunque una clase sea declarada como pública igual necesita ser importada si es utilizada en otro paquete.</a:t>
            </a:r>
            <a:endParaRPr/>
          </a:p>
        </p:txBody>
      </p:sp>
      <p:sp>
        <p:nvSpPr>
          <p:cNvPr id="690" name="Google Shape;690;p8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69</a:t>
            </a:fld>
            <a:endParaRPr/>
          </a:p>
        </p:txBody>
      </p:sp>
      <p:sp>
        <p:nvSpPr>
          <p:cNvPr id="691" name="Google Shape;691;p80"/>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Grupo de productos Tecnología JAVA</a:t>
            </a:r>
            <a:endParaRPr/>
          </a:p>
        </p:txBody>
      </p:sp>
      <p:sp>
        <p:nvSpPr>
          <p:cNvPr id="190" name="Google Shape;190;p20"/>
          <p:cNvSpPr txBox="1">
            <a:spLocks noGrp="1"/>
          </p:cNvSpPr>
          <p:nvPr>
            <p:ph type="body" idx="1"/>
          </p:nvPr>
        </p:nvSpPr>
        <p:spPr>
          <a:xfrm>
            <a:off x="228600" y="2383150"/>
            <a:ext cx="21009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SE</a:t>
            </a:r>
            <a:endParaRPr b="1"/>
          </a:p>
          <a:p>
            <a:pPr marL="0" lvl="0" indent="0" algn="l" rtl="0">
              <a:spcBef>
                <a:spcPts val="600"/>
              </a:spcBef>
              <a:spcAft>
                <a:spcPts val="0"/>
              </a:spcAft>
              <a:buNone/>
            </a:pPr>
            <a:r>
              <a:rPr lang="en"/>
              <a:t>Desarrollo de aplicaciones que se ejecutan en computadoras de escritorio</a:t>
            </a:r>
            <a:endParaRPr/>
          </a:p>
        </p:txBody>
      </p:sp>
      <p:sp>
        <p:nvSpPr>
          <p:cNvPr id="191" name="Google Shape;191;p20"/>
          <p:cNvSpPr txBox="1">
            <a:spLocks noGrp="1"/>
          </p:cNvSpPr>
          <p:nvPr>
            <p:ph type="body" idx="2"/>
          </p:nvPr>
        </p:nvSpPr>
        <p:spPr>
          <a:xfrm>
            <a:off x="2499426" y="2383150"/>
            <a:ext cx="19644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EE</a:t>
            </a:r>
            <a:endParaRPr b="1"/>
          </a:p>
          <a:p>
            <a:pPr marL="0" lvl="0" indent="0" algn="l" rtl="0">
              <a:spcBef>
                <a:spcPts val="600"/>
              </a:spcBef>
              <a:spcAft>
                <a:spcPts val="0"/>
              </a:spcAft>
              <a:buNone/>
            </a:pPr>
            <a:r>
              <a:rPr lang="en"/>
              <a:t>Aplicaciones distribuidas de empresa, de servidor y cliente</a:t>
            </a:r>
            <a:endParaRPr/>
          </a:p>
        </p:txBody>
      </p:sp>
      <p:sp>
        <p:nvSpPr>
          <p:cNvPr id="192" name="Google Shape;192;p20"/>
          <p:cNvSpPr txBox="1">
            <a:spLocks noGrp="1"/>
          </p:cNvSpPr>
          <p:nvPr>
            <p:ph type="body" idx="3"/>
          </p:nvPr>
        </p:nvSpPr>
        <p:spPr>
          <a:xfrm>
            <a:off x="4648200" y="2383150"/>
            <a:ext cx="20901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ME</a:t>
            </a:r>
            <a:endParaRPr b="1"/>
          </a:p>
          <a:p>
            <a:pPr marL="0" lvl="0" indent="0" algn="l" rtl="0">
              <a:spcBef>
                <a:spcPts val="600"/>
              </a:spcBef>
              <a:spcAft>
                <a:spcPts val="0"/>
              </a:spcAft>
              <a:buNone/>
            </a:pPr>
            <a:r>
              <a:rPr lang="en"/>
              <a:t>Aplicaciones para dispositivos con almacenamiento, potencia y visualización limitados</a:t>
            </a:r>
            <a:endParaRPr/>
          </a:p>
          <a:p>
            <a:pPr marL="0" lvl="0" indent="0" algn="l" rtl="0">
              <a:spcBef>
                <a:spcPts val="600"/>
              </a:spcBef>
              <a:spcAft>
                <a:spcPts val="0"/>
              </a:spcAft>
              <a:buNone/>
            </a:pPr>
            <a:endParaRPr/>
          </a:p>
        </p:txBody>
      </p:sp>
      <p:sp>
        <p:nvSpPr>
          <p:cNvPr id="193" name="Google Shape;19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a:t>
            </a:fld>
            <a:endParaRPr/>
          </a:p>
        </p:txBody>
      </p:sp>
      <p:sp>
        <p:nvSpPr>
          <p:cNvPr id="194" name="Google Shape;194;p20"/>
          <p:cNvSpPr txBox="1">
            <a:spLocks noGrp="1"/>
          </p:cNvSpPr>
          <p:nvPr>
            <p:ph type="body" idx="3"/>
          </p:nvPr>
        </p:nvSpPr>
        <p:spPr>
          <a:xfrm>
            <a:off x="6825300" y="2383150"/>
            <a:ext cx="2090100" cy="221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JAVA Card</a:t>
            </a:r>
            <a:endParaRPr b="1"/>
          </a:p>
          <a:p>
            <a:pPr marL="0" lvl="0" indent="0" algn="l" rtl="0">
              <a:spcBef>
                <a:spcPts val="600"/>
              </a:spcBef>
              <a:spcAft>
                <a:spcPts val="0"/>
              </a:spcAft>
              <a:buNone/>
            </a:pPr>
            <a:r>
              <a:rPr lang="en"/>
              <a:t>Aplicaciones que se puedan ejecutar de forma segura en tarjetas inteligentes y dispositivos similares de poca memoria</a:t>
            </a:r>
            <a:endParaRPr/>
          </a:p>
          <a:p>
            <a:pPr marL="0" lvl="0" indent="0" algn="l" rtl="0">
              <a:spcBef>
                <a:spcPts val="600"/>
              </a:spcBef>
              <a:spcAft>
                <a:spcPts val="0"/>
              </a:spcAft>
              <a:buNone/>
            </a:pPr>
            <a:endParaRPr/>
          </a:p>
        </p:txBody>
      </p:sp>
      <p:pic>
        <p:nvPicPr>
          <p:cNvPr id="195" name="Google Shape;195;p20"/>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1"/>
          <p:cNvSpPr txBox="1">
            <a:spLocks noGrp="1"/>
          </p:cNvSpPr>
          <p:nvPr>
            <p:ph type="body" idx="4294967295"/>
          </p:nvPr>
        </p:nvSpPr>
        <p:spPr>
          <a:xfrm>
            <a:off x="3933425" y="846750"/>
            <a:ext cx="5095800" cy="326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B0F0"/>
              </a:buClr>
              <a:buSzPts val="1400"/>
              <a:buFont typeface="Arial"/>
              <a:buNone/>
            </a:pP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/*Creating another class inside same package to access the members of Demo class*/</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public class PublicDemo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public static void main(String args[])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Demo ob = new Demo();</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ob.show(); //calling the show() method inside another class within same package</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System.out.println("The value of a is : "+ob.a);//The variable a is accessed inside another class within same package</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    }</a:t>
            </a:r>
            <a:endParaRPr/>
          </a:p>
          <a:p>
            <a:pPr marL="0" marR="0" lvl="0" indent="0" algn="l" rtl="0">
              <a:lnSpc>
                <a:spcPct val="90000"/>
              </a:lnSpc>
              <a:spcBef>
                <a:spcPts val="1000"/>
              </a:spcBef>
              <a:spcAft>
                <a:spcPts val="0"/>
              </a:spcAft>
              <a:buClr>
                <a:srgbClr val="00B0F0"/>
              </a:buClr>
              <a:buSzPts val="1400"/>
              <a:buFont typeface="Arial"/>
              <a:buNone/>
            </a:pPr>
            <a:r>
              <a:rPr lang="en" sz="1400" b="0" i="0" u="none" strike="noStrike" cap="none">
                <a:solidFill>
                  <a:schemeClr val="dk1"/>
                </a:solidFill>
                <a:latin typeface="Calibri"/>
                <a:ea typeface="Calibri"/>
                <a:cs typeface="Calibri"/>
                <a:sym typeface="Calibri"/>
              </a:rPr>
              <a:t>}</a:t>
            </a:r>
            <a:endParaRPr/>
          </a:p>
        </p:txBody>
      </p:sp>
      <p:sp>
        <p:nvSpPr>
          <p:cNvPr id="698" name="Google Shape;698;p8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70</a:t>
            </a:fld>
            <a:endParaRPr/>
          </a:p>
        </p:txBody>
      </p:sp>
      <p:sp>
        <p:nvSpPr>
          <p:cNvPr id="699" name="Google Shape;699;p81"/>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00" name="Google Shape;700;p81"/>
          <p:cNvSpPr txBox="1"/>
          <p:nvPr/>
        </p:nvSpPr>
        <p:spPr>
          <a:xfrm>
            <a:off x="586375" y="1820950"/>
            <a:ext cx="3284100" cy="2735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B0F0"/>
              </a:buClr>
              <a:buSzPts val="1400"/>
              <a:buFont typeface="Arial"/>
              <a:buNone/>
            </a:pPr>
            <a:r>
              <a:rPr lang="en">
                <a:solidFill>
                  <a:schemeClr val="dk1"/>
                </a:solidFill>
                <a:latin typeface="Calibri"/>
                <a:ea typeface="Calibri"/>
                <a:cs typeface="Calibri"/>
                <a:sym typeface="Calibri"/>
              </a:rPr>
              <a:t>class Demo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public int a=5; //giving the variable a public access</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/*the method show also has public access*/</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public void show()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System.out.println("Inside class Demo");</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    }</a:t>
            </a:r>
            <a:endParaRPr sz="2400">
              <a:solidFill>
                <a:srgbClr val="00001A"/>
              </a:solidFill>
              <a:latin typeface="Chivo"/>
              <a:ea typeface="Chivo"/>
              <a:cs typeface="Chivo"/>
              <a:sym typeface="Chivo"/>
            </a:endParaRPr>
          </a:p>
          <a:p>
            <a:pPr marL="0" lvl="0" indent="0" algn="l" rtl="0">
              <a:lnSpc>
                <a:spcPct val="90000"/>
              </a:lnSpc>
              <a:spcBef>
                <a:spcPts val="1000"/>
              </a:spcBef>
              <a:spcAft>
                <a:spcPts val="0"/>
              </a:spcAft>
              <a:buClr>
                <a:srgbClr val="00B0F0"/>
              </a:buClr>
              <a:buSzPts val="1400"/>
              <a:buFont typeface="Arial"/>
              <a:buNone/>
            </a:pPr>
            <a:r>
              <a:rPr lang="en">
                <a:solidFill>
                  <a:schemeClr val="dk1"/>
                </a:solidFill>
                <a:latin typeface="Calibri"/>
                <a:ea typeface="Calibri"/>
                <a:cs typeface="Calibri"/>
                <a:sym typeface="Calibri"/>
              </a:rPr>
              <a:t>}</a:t>
            </a:r>
            <a:endParaRPr>
              <a:latin typeface="Chivo"/>
              <a:ea typeface="Chivo"/>
              <a:cs typeface="Chivo"/>
              <a:sym typeface="Chiv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2"/>
          <p:cNvSpPr txBox="1">
            <a:spLocks noGrp="1"/>
          </p:cNvSpPr>
          <p:nvPr>
            <p:ph type="body" idx="4294967295"/>
          </p:nvPr>
        </p:nvSpPr>
        <p:spPr>
          <a:xfrm>
            <a:off x="507876" y="1620544"/>
            <a:ext cx="82131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1" i="0" u="none" strike="noStrike" cap="none">
                <a:solidFill>
                  <a:schemeClr val="dk1"/>
                </a:solidFill>
                <a:latin typeface="Calibri"/>
                <a:ea typeface="Calibri"/>
                <a:cs typeface="Calibri"/>
                <a:sym typeface="Calibri"/>
              </a:rPr>
              <a:t>Private</a:t>
            </a:r>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Los miembros de clase declarados como privado solo pueden ser accesados dentro de la clase que los declara</a:t>
            </a:r>
            <a:endParaRPr sz="28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Clases e interfaces no pueden ser declaradas como privados</a:t>
            </a:r>
            <a:endParaRPr sz="2800" b="0" i="0" u="none" strike="noStrike" cap="none">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Este modificador es el más restrictivo</a:t>
            </a:r>
            <a:endParaRPr sz="2800" b="0" i="0" u="none" strike="noStrike" cap="none">
              <a:solidFill>
                <a:schemeClr val="dk1"/>
              </a:solidFill>
              <a:latin typeface="Calibri"/>
              <a:ea typeface="Calibri"/>
              <a:cs typeface="Calibri"/>
              <a:sym typeface="Calibri"/>
            </a:endParaRPr>
          </a:p>
        </p:txBody>
      </p:sp>
      <p:sp>
        <p:nvSpPr>
          <p:cNvPr id="707" name="Google Shape;707;p8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71</a:t>
            </a:fld>
            <a:endParaRPr/>
          </a:p>
        </p:txBody>
      </p:sp>
      <p:sp>
        <p:nvSpPr>
          <p:cNvPr id="708" name="Google Shape;708;p82"/>
          <p:cNvSpPr txBox="1">
            <a:spLocks noGrp="1"/>
          </p:cNvSpPr>
          <p:nvPr>
            <p:ph type="title" idx="4294967295"/>
          </p:nvPr>
        </p:nvSpPr>
        <p:spPr>
          <a:xfrm>
            <a:off x="507870" y="243041"/>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3"/>
          <p:cNvSpPr txBox="1">
            <a:spLocks noGrp="1"/>
          </p:cNvSpPr>
          <p:nvPr>
            <p:ph type="body" idx="4294967295"/>
          </p:nvPr>
        </p:nvSpPr>
        <p:spPr>
          <a:xfrm>
            <a:off x="566900" y="1507300"/>
            <a:ext cx="4905900" cy="36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Calibri"/>
                <a:ea typeface="Calibri"/>
                <a:cs typeface="Calibri"/>
                <a:sym typeface="Calibri"/>
              </a:rPr>
              <a:t>public class Ejemplo1</a:t>
            </a:r>
            <a:endParaRPr/>
          </a:p>
          <a:p>
            <a:pPr marL="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private int atributo1;//Este atributo es privado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private int contador = 0; //Contador de registro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//Si un atributo es privado podemos crear método get y set ...</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 para éste y permitir el acceso a él desde otras instancias</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public void setAtributo1(int valor)</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9144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contador++;//Contador que lleva el registro de ediciones del atributo1</a:t>
            </a:r>
            <a:endParaRPr/>
          </a:p>
          <a:p>
            <a:pPr marL="9144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atributo1 = valor;//Establecemos el valor del atributo</a:t>
            </a:r>
            <a:endParaRPr/>
          </a:p>
          <a:p>
            <a:pPr marL="457200" marR="0" lvl="0" indent="0" algn="l" rtl="0">
              <a:lnSpc>
                <a:spcPct val="100000"/>
              </a:lnSpc>
              <a:spcBef>
                <a:spcPts val="1000"/>
              </a:spcBef>
              <a:spcAft>
                <a:spcPts val="0"/>
              </a:spcAft>
              <a:buNone/>
            </a:pPr>
            <a:r>
              <a:rPr lang="en" sz="100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700"/>
              <a:buFont typeface="Arial"/>
              <a:buNone/>
            </a:pPr>
            <a:endParaRPr sz="700" b="0" i="0" u="none" strike="noStrike" cap="none">
              <a:solidFill>
                <a:schemeClr val="dk1"/>
              </a:solidFill>
              <a:latin typeface="Calibri"/>
              <a:ea typeface="Calibri"/>
              <a:cs typeface="Calibri"/>
              <a:sym typeface="Calibri"/>
            </a:endParaRPr>
          </a:p>
        </p:txBody>
      </p:sp>
      <p:sp>
        <p:nvSpPr>
          <p:cNvPr id="715" name="Google Shape;715;p8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72</a:t>
            </a:fld>
            <a:endParaRPr/>
          </a:p>
        </p:txBody>
      </p:sp>
      <p:sp>
        <p:nvSpPr>
          <p:cNvPr id="716" name="Google Shape;716;p83"/>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17" name="Google Shape;717;p83"/>
          <p:cNvSpPr txBox="1"/>
          <p:nvPr/>
        </p:nvSpPr>
        <p:spPr>
          <a:xfrm>
            <a:off x="5529425" y="1562500"/>
            <a:ext cx="3353400" cy="3356700"/>
          </a:xfrm>
          <a:prstGeom prst="rect">
            <a:avLst/>
          </a:prstGeom>
          <a:noFill/>
          <a:ln>
            <a:noFill/>
          </a:ln>
        </p:spPr>
        <p:txBody>
          <a:bodyPr spcFirstLastPara="1" wrap="square" lIns="91425" tIns="91425" rIns="91425" bIns="91425" anchor="t" anchorCtr="0">
            <a:noAutofit/>
          </a:bodyPr>
          <a:lstStyle/>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public int getAtributo1()</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9144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return atributo1;//Retornamos el valor actual del atributo</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//Get para el 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public int getContador()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9144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return contador;</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45720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//Notar que no ponemos un set, pues no nos interesa que el contador pueda ser cambiado.</a:t>
            </a:r>
            <a:endParaRPr sz="2400">
              <a:solidFill>
                <a:srgbClr val="00001A"/>
              </a:solidFill>
              <a:latin typeface="Chivo"/>
              <a:ea typeface="Chivo"/>
              <a:cs typeface="Chivo"/>
              <a:sym typeface="Chivo"/>
            </a:endParaRPr>
          </a:p>
          <a:p>
            <a:pPr marL="0" lvl="0" indent="0" algn="l" rtl="0">
              <a:spcBef>
                <a:spcPts val="1000"/>
              </a:spcBef>
              <a:spcAft>
                <a:spcPts val="0"/>
              </a:spcAft>
              <a:buClr>
                <a:schemeClr val="dk1"/>
              </a:buClr>
              <a:buSzPts val="1100"/>
              <a:buFont typeface="Arial"/>
              <a:buNone/>
            </a:pPr>
            <a:r>
              <a:rPr lang="en" sz="1000">
                <a:solidFill>
                  <a:schemeClr val="dk1"/>
                </a:solidFill>
                <a:latin typeface="Calibri"/>
                <a:ea typeface="Calibri"/>
                <a:cs typeface="Calibri"/>
                <a:sym typeface="Calibri"/>
              </a:rPr>
              <a:t>}</a:t>
            </a:r>
            <a:endParaRPr sz="2400">
              <a:solidFill>
                <a:srgbClr val="00001A"/>
              </a:solidFill>
              <a:latin typeface="Chivo"/>
              <a:ea typeface="Chivo"/>
              <a:cs typeface="Chivo"/>
              <a:sym typeface="Chivo"/>
            </a:endParaRPr>
          </a:p>
          <a:p>
            <a:pPr marL="0" lvl="0" indent="0" algn="l" rtl="0">
              <a:spcBef>
                <a:spcPts val="0"/>
              </a:spcBef>
              <a:spcAft>
                <a:spcPts val="0"/>
              </a:spcAft>
              <a:buNone/>
            </a:pPr>
            <a:endParaRPr>
              <a:latin typeface="Chivo"/>
              <a:ea typeface="Chivo"/>
              <a:cs typeface="Chivo"/>
              <a:sym typeface="Chiv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4"/>
          <p:cNvSpPr txBox="1">
            <a:spLocks noGrp="1"/>
          </p:cNvSpPr>
          <p:nvPr>
            <p:ph type="body" idx="4294967295"/>
          </p:nvPr>
        </p:nvSpPr>
        <p:spPr>
          <a:xfrm>
            <a:off x="507876" y="1620550"/>
            <a:ext cx="3867900" cy="2910300"/>
          </a:xfrm>
          <a:prstGeom prst="rect">
            <a:avLst/>
          </a:prstGeom>
          <a:noFill/>
          <a:ln>
            <a:noFill/>
          </a:ln>
        </p:spPr>
        <p:txBody>
          <a:bodyPr spcFirstLastPara="1" wrap="square" lIns="91425" tIns="45700" rIns="91425" bIns="45700" anchor="t" anchorCtr="0">
            <a:noAutofit/>
          </a:bodyPr>
          <a:lstStyle/>
          <a:p>
            <a:pPr marL="228600" marR="0" lvl="0" indent="-190500" algn="l" rtl="0">
              <a:lnSpc>
                <a:spcPct val="90000"/>
              </a:lnSpc>
              <a:spcBef>
                <a:spcPts val="0"/>
              </a:spcBef>
              <a:spcAft>
                <a:spcPts val="0"/>
              </a:spcAft>
              <a:buClr>
                <a:srgbClr val="00B0F0"/>
              </a:buClr>
              <a:buSzPts val="2200"/>
              <a:buFont typeface="Arial"/>
              <a:buChar char="•"/>
            </a:pPr>
            <a:r>
              <a:rPr lang="en" sz="2200" b="1" i="0" u="none" strike="noStrike" cap="none">
                <a:solidFill>
                  <a:schemeClr val="dk1"/>
                </a:solidFill>
                <a:latin typeface="Calibri"/>
                <a:ea typeface="Calibri"/>
                <a:cs typeface="Calibri"/>
                <a:sym typeface="Calibri"/>
              </a:rPr>
              <a:t>Protected</a:t>
            </a:r>
            <a:endParaRPr sz="2200"/>
          </a:p>
          <a:p>
            <a:pPr marL="0" marR="0" lvl="0" indent="0" algn="l" rtl="0">
              <a:lnSpc>
                <a:spcPct val="90000"/>
              </a:lnSpc>
              <a:spcBef>
                <a:spcPts val="1000"/>
              </a:spcBef>
              <a:spcAft>
                <a:spcPts val="0"/>
              </a:spcAft>
              <a:buClr>
                <a:srgbClr val="00B0F0"/>
              </a:buClr>
              <a:buSzPts val="2800"/>
              <a:buFont typeface="Arial"/>
              <a:buNone/>
            </a:pPr>
            <a:r>
              <a:rPr lang="en" sz="2200" b="0" i="0" u="none" strike="noStrike" cap="none">
                <a:solidFill>
                  <a:schemeClr val="dk1"/>
                </a:solidFill>
                <a:latin typeface="Calibri"/>
                <a:ea typeface="Calibri"/>
                <a:cs typeface="Calibri"/>
                <a:sym typeface="Calibri"/>
              </a:rPr>
              <a:t>El modificador de acceso </a:t>
            </a:r>
            <a:r>
              <a:rPr lang="en" sz="2200" b="0" i="1" u="none" strike="noStrike" cap="none">
                <a:solidFill>
                  <a:schemeClr val="dk1"/>
                </a:solidFill>
                <a:latin typeface="Calibri"/>
                <a:ea typeface="Calibri"/>
                <a:cs typeface="Calibri"/>
                <a:sym typeface="Calibri"/>
              </a:rPr>
              <a:t>protected</a:t>
            </a:r>
            <a:r>
              <a:rPr lang="en" sz="2200" b="0" i="0" u="none" strike="noStrike" cap="none">
                <a:solidFill>
                  <a:schemeClr val="dk1"/>
                </a:solidFill>
                <a:latin typeface="Calibri"/>
                <a:ea typeface="Calibri"/>
                <a:cs typeface="Calibri"/>
                <a:sym typeface="Calibri"/>
              </a:rPr>
              <a:t> nos permite acceso a los componentes con dicho modificador desde la misma clase y clases que hereden de ella (incluso en diferentes paquetes). </a:t>
            </a:r>
            <a:endParaRPr sz="2200" b="1" i="0" u="none" strike="noStrike" cap="none">
              <a:solidFill>
                <a:schemeClr val="dk1"/>
              </a:solidFill>
              <a:latin typeface="Calibri"/>
              <a:ea typeface="Calibri"/>
              <a:cs typeface="Calibri"/>
              <a:sym typeface="Calibri"/>
            </a:endParaRPr>
          </a:p>
        </p:txBody>
      </p:sp>
      <p:sp>
        <p:nvSpPr>
          <p:cNvPr id="724" name="Google Shape;724;p8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73</a:t>
            </a:fld>
            <a:endParaRPr/>
          </a:p>
        </p:txBody>
      </p:sp>
      <p:sp>
        <p:nvSpPr>
          <p:cNvPr id="725" name="Google Shape;725;p84"/>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26" name="Google Shape;726;p84"/>
          <p:cNvSpPr txBox="1">
            <a:spLocks noGrp="1"/>
          </p:cNvSpPr>
          <p:nvPr>
            <p:ph type="body" idx="4294967295"/>
          </p:nvPr>
        </p:nvSpPr>
        <p:spPr>
          <a:xfrm>
            <a:off x="4543225" y="916150"/>
            <a:ext cx="46863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package aap.ejemplo3;</a:t>
            </a:r>
            <a:endParaRPr/>
          </a:p>
          <a:p>
            <a:pPr marL="0" marR="0" lvl="0" indent="0" algn="l" rtl="0">
              <a:lnSpc>
                <a:spcPct val="70000"/>
              </a:lnSpc>
              <a:spcBef>
                <a:spcPts val="100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public class Ejemplo3</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protected static int atributo1;//Atributo protected</a:t>
            </a: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private static int atributo2; //Atributo privado</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int atributo3;//Atributo por default</a:t>
            </a:r>
            <a:endParaRPr/>
          </a:p>
          <a:p>
            <a:pPr marL="0" marR="0" lvl="0" indent="0" algn="l" rtl="0">
              <a:lnSpc>
                <a:spcPct val="70000"/>
              </a:lnSpc>
              <a:spcBef>
                <a:spcPts val="1000"/>
              </a:spcBef>
              <a:spcAft>
                <a:spcPts val="0"/>
              </a:spcAft>
              <a:buClr>
                <a:srgbClr val="00B0F0"/>
              </a:buClr>
              <a:buSzPts val="1540"/>
              <a:buFont typeface="Arial"/>
              <a:buNone/>
            </a:pPr>
            <a:endParaRPr sz="154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public static int getAtributo2()</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return atributo2;</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540"/>
              <a:buFont typeface="Arial"/>
              <a:buNone/>
            </a:pPr>
            <a:r>
              <a:rPr lang="en" sz="1540" b="0" i="0" u="none" strike="noStrike" cap="none">
                <a:solidFill>
                  <a:schemeClr val="dk1"/>
                </a:solidFill>
                <a:latin typeface="Calibri"/>
                <a:ea typeface="Calibri"/>
                <a:cs typeface="Calibri"/>
                <a:sym typeface="Calibri"/>
              </a:rPr>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5"/>
          <p:cNvSpPr txBox="1">
            <a:spLocks noGrp="1"/>
          </p:cNvSpPr>
          <p:nvPr>
            <p:ph type="body" idx="4294967295"/>
          </p:nvPr>
        </p:nvSpPr>
        <p:spPr>
          <a:xfrm>
            <a:off x="164425" y="1871375"/>
            <a:ext cx="3855600" cy="2332800"/>
          </a:xfrm>
          <a:prstGeom prst="rect">
            <a:avLst/>
          </a:prstGeom>
          <a:noFill/>
          <a:ln>
            <a:noFill/>
          </a:ln>
        </p:spPr>
        <p:txBody>
          <a:bodyPr spcFirstLastPara="1" wrap="square" lIns="91425" tIns="45700" rIns="91425" bIns="45700" anchor="t" anchorCtr="0">
            <a:noAutofit/>
          </a:bodyPr>
          <a:lstStyle/>
          <a:p>
            <a:pPr marL="228600" marR="0" lvl="0" indent="-165100" algn="l" rtl="0">
              <a:lnSpc>
                <a:spcPct val="90000"/>
              </a:lnSpc>
              <a:spcBef>
                <a:spcPts val="0"/>
              </a:spcBef>
              <a:spcAft>
                <a:spcPts val="0"/>
              </a:spcAft>
              <a:buClr>
                <a:srgbClr val="00B0F0"/>
              </a:buClr>
              <a:buSzPts val="1800"/>
              <a:buFont typeface="Arial"/>
              <a:buChar char="•"/>
            </a:pPr>
            <a:r>
              <a:rPr lang="en" sz="1800" b="1" i="0" u="none" strike="noStrike" cap="none">
                <a:solidFill>
                  <a:schemeClr val="dk1"/>
                </a:solidFill>
                <a:latin typeface="Calibri"/>
                <a:ea typeface="Calibri"/>
                <a:cs typeface="Calibri"/>
                <a:sym typeface="Calibri"/>
              </a:rPr>
              <a:t>Default</a:t>
            </a:r>
            <a:endParaRPr sz="1800"/>
          </a:p>
          <a:p>
            <a:pPr marL="0" marR="0" lvl="0" indent="0" algn="l" rtl="0">
              <a:lnSpc>
                <a:spcPct val="90000"/>
              </a:lnSpc>
              <a:spcBef>
                <a:spcPts val="1000"/>
              </a:spcBef>
              <a:spcAft>
                <a:spcPts val="0"/>
              </a:spcAft>
              <a:buClr>
                <a:srgbClr val="00B0F0"/>
              </a:buClr>
              <a:buSzPts val="2800"/>
              <a:buFont typeface="Arial"/>
              <a:buNone/>
            </a:pPr>
            <a:r>
              <a:rPr lang="en" sz="1800" b="0" i="0" u="none" strike="noStrike" cap="none">
                <a:solidFill>
                  <a:schemeClr val="dk1"/>
                </a:solidFill>
                <a:latin typeface="Calibri"/>
                <a:ea typeface="Calibri"/>
                <a:cs typeface="Calibri"/>
                <a:sym typeface="Calibri"/>
              </a:rPr>
              <a:t>Permite que tanto la propia clase como las clases del mismo paquete accedan a dichos componentes (de aquí la importancia de declararle siempre un paquete a nuestras clases).</a:t>
            </a:r>
            <a:endParaRPr sz="1800"/>
          </a:p>
          <a:p>
            <a:pPr marL="228600" marR="0" lvl="0" indent="-50800" algn="l" rtl="0">
              <a:lnSpc>
                <a:spcPct val="90000"/>
              </a:lnSpc>
              <a:spcBef>
                <a:spcPts val="1000"/>
              </a:spcBef>
              <a:spcAft>
                <a:spcPts val="0"/>
              </a:spcAft>
              <a:buClr>
                <a:srgbClr val="00B0F0"/>
              </a:buClr>
              <a:buSzPts val="2800"/>
              <a:buFont typeface="Arial"/>
              <a:buNone/>
            </a:pPr>
            <a:endParaRPr sz="1800" b="0" i="0" u="none" strike="noStrike" cap="none">
              <a:solidFill>
                <a:schemeClr val="dk1"/>
              </a:solidFill>
              <a:latin typeface="Calibri"/>
              <a:ea typeface="Calibri"/>
              <a:cs typeface="Calibri"/>
              <a:sym typeface="Calibri"/>
            </a:endParaRPr>
          </a:p>
        </p:txBody>
      </p:sp>
      <p:sp>
        <p:nvSpPr>
          <p:cNvPr id="732" name="Google Shape;732;p8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74</a:t>
            </a:fld>
            <a:endParaRPr/>
          </a:p>
        </p:txBody>
      </p:sp>
      <p:sp>
        <p:nvSpPr>
          <p:cNvPr id="733" name="Google Shape;733;p85"/>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
        <p:nvSpPr>
          <p:cNvPr id="734" name="Google Shape;734;p85"/>
          <p:cNvSpPr txBox="1">
            <a:spLocks noGrp="1"/>
          </p:cNvSpPr>
          <p:nvPr>
            <p:ph type="body" idx="4294967295"/>
          </p:nvPr>
        </p:nvSpPr>
        <p:spPr>
          <a:xfrm>
            <a:off x="3947300" y="661600"/>
            <a:ext cx="5023800" cy="2910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00B0F0"/>
              </a:buClr>
              <a:buSzPts val="700"/>
              <a:buFont typeface="Arial"/>
              <a:buNone/>
            </a:pPr>
            <a:endParaRPr sz="7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package aap.ejemplo2;</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public class Ejemplo2</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private static int atributo1;//Este atributo es privado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static int contador = 0; //Contador con acceso por defecto</a:t>
            </a:r>
            <a:endParaRPr/>
          </a:p>
          <a:p>
            <a:pPr marL="0" marR="0" lvl="0" indent="0" algn="l" rtl="0">
              <a:lnSpc>
                <a:spcPct val="70000"/>
              </a:lnSpc>
              <a:spcBef>
                <a:spcPts val="1000"/>
              </a:spcBef>
              <a:spcAft>
                <a:spcPts val="0"/>
              </a:spcAft>
              <a:buClr>
                <a:srgbClr val="00B0F0"/>
              </a:buClr>
              <a:buSzPts val="1300"/>
              <a:buFont typeface="Arial"/>
              <a:buNone/>
            </a:pPr>
            <a:endParaRPr sz="13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public static void setAtributo1(int valor)</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contador++;//Contador que lleva el registro de ediciones del atributo1</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atributo1 = valor;//Establecemos el valor del atributo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sz="13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public static int getAtributo1()</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return atributo1;//Retornamos el valor actual del atributo</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	}</a:t>
            </a:r>
            <a:endParaRPr/>
          </a:p>
          <a:p>
            <a:pPr marL="0" marR="0" lvl="0" indent="0" algn="l" rtl="0">
              <a:lnSpc>
                <a:spcPct val="70000"/>
              </a:lnSpc>
              <a:spcBef>
                <a:spcPts val="1000"/>
              </a:spcBef>
              <a:spcAft>
                <a:spcPts val="0"/>
              </a:spcAft>
              <a:buClr>
                <a:srgbClr val="00B0F0"/>
              </a:buClr>
              <a:buSzPts val="1300"/>
              <a:buFont typeface="Arial"/>
              <a:buNone/>
            </a:pPr>
            <a:r>
              <a:rPr lang="en" sz="1300" b="0" i="0" u="none" strike="noStrike" cap="none">
                <a:solidFill>
                  <a:schemeClr val="dk1"/>
                </a:solidFill>
                <a:latin typeface="Calibri"/>
                <a:ea typeface="Calibri"/>
                <a:cs typeface="Calibri"/>
                <a:sym typeface="Calibri"/>
              </a:rPr>
              <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6"/>
          <p:cNvSpPr txBox="1">
            <a:spLocks noGrp="1"/>
          </p:cNvSpPr>
          <p:nvPr>
            <p:ph type="body" idx="4294967295"/>
          </p:nvPr>
        </p:nvSpPr>
        <p:spPr>
          <a:xfrm>
            <a:off x="530400" y="1442750"/>
            <a:ext cx="8408400" cy="25839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package aap.ejemplo2;</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public class Ejemplo2_1</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public static int getContador()</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return Ejemplo2.contador;//Accedemos directamente al contador desde otra clase</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1000"/>
              </a:spcBef>
              <a:spcAft>
                <a:spcPts val="0"/>
              </a:spcAft>
              <a:buClr>
                <a:srgbClr val="00B0F0"/>
              </a:buClr>
              <a:buSzPts val="2590"/>
              <a:buFont typeface="Arial"/>
              <a:buNone/>
            </a:pPr>
            <a:r>
              <a:rPr lang="en" b="0" i="0" u="none" strike="noStrike" cap="none">
                <a:solidFill>
                  <a:schemeClr val="dk1"/>
                </a:solidFill>
                <a:latin typeface="Calibri"/>
                <a:ea typeface="Calibri"/>
                <a:cs typeface="Calibri"/>
                <a:sym typeface="Calibri"/>
              </a:rPr>
              <a:t>}</a:t>
            </a:r>
            <a:endParaRPr/>
          </a:p>
        </p:txBody>
      </p:sp>
      <p:sp>
        <p:nvSpPr>
          <p:cNvPr id="740" name="Google Shape;740;p8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75</a:t>
            </a:fld>
            <a:endParaRPr/>
          </a:p>
        </p:txBody>
      </p:sp>
      <p:sp>
        <p:nvSpPr>
          <p:cNvPr id="741" name="Google Shape;741;p86"/>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46" name="Google Shape;746;p87"/>
          <p:cNvPicPr preferRelativeResize="0"/>
          <p:nvPr/>
        </p:nvPicPr>
        <p:blipFill rotWithShape="1">
          <a:blip r:embed="rId3">
            <a:alphaModFix/>
          </a:blip>
          <a:srcRect/>
          <a:stretch/>
        </p:blipFill>
        <p:spPr>
          <a:xfrm>
            <a:off x="2220575" y="1503127"/>
            <a:ext cx="5174300" cy="3053448"/>
          </a:xfrm>
          <a:prstGeom prst="rect">
            <a:avLst/>
          </a:prstGeom>
          <a:noFill/>
          <a:ln>
            <a:noFill/>
          </a:ln>
        </p:spPr>
      </p:pic>
      <p:sp>
        <p:nvSpPr>
          <p:cNvPr id="747" name="Google Shape;747;p8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76</a:t>
            </a:fld>
            <a:endParaRPr/>
          </a:p>
        </p:txBody>
      </p:sp>
      <p:sp>
        <p:nvSpPr>
          <p:cNvPr id="748" name="Google Shape;748;p87"/>
          <p:cNvSpPr txBox="1">
            <a:spLocks noGrp="1"/>
          </p:cNvSpPr>
          <p:nvPr>
            <p:ph type="title" idx="4294967295"/>
          </p:nvPr>
        </p:nvSpPr>
        <p:spPr>
          <a:xfrm>
            <a:off x="507872" y="243050"/>
            <a:ext cx="28092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Modificadores</a:t>
            </a:r>
            <a:endParaRPr b="1" i="0" u="none" strike="noStrike" cap="none">
              <a:solidFill>
                <a:srgbClr val="FFFFFF"/>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de acceso</a:t>
            </a:r>
            <a:endParaRPr>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lvl="0"/>
            <a:r>
              <a:rPr lang="es-EC" sz="3000" dirty="0" err="1"/>
              <a:t>static</a:t>
            </a:r>
            <a:r>
              <a:rPr lang="es-EC" sz="3000" dirty="0"/>
              <a:t> y final</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77</a:t>
            </a:fld>
            <a:endParaRPr/>
          </a:p>
        </p:txBody>
      </p:sp>
      <p:sp>
        <p:nvSpPr>
          <p:cNvPr id="5" name="Google Shape;905;p106">
            <a:extLst>
              <a:ext uri="{FF2B5EF4-FFF2-40B4-BE49-F238E27FC236}">
                <a16:creationId xmlns:a16="http://schemas.microsoft.com/office/drawing/2014/main" id="{DA0C7273-EF3C-45E0-97E0-6609A0BE24CE}"/>
              </a:ext>
            </a:extLst>
          </p:cNvPr>
          <p:cNvSpPr txBox="1">
            <a:spLocks/>
          </p:cNvSpPr>
          <p:nvPr/>
        </p:nvSpPr>
        <p:spPr>
          <a:xfrm>
            <a:off x="507876" y="1487536"/>
            <a:ext cx="7987500" cy="2910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rgbClr val="A6D683"/>
              </a:buClr>
              <a:buSzPts val="2400"/>
              <a:buFont typeface="Chivo"/>
              <a:buChar char="▰"/>
              <a:defRPr sz="2400" b="0" i="0" u="none" strike="noStrike" cap="none">
                <a:solidFill>
                  <a:srgbClr val="00001A"/>
                </a:solidFill>
                <a:latin typeface="Chivo"/>
                <a:ea typeface="Chivo"/>
                <a:cs typeface="Chivo"/>
                <a:sym typeface="Chivo"/>
              </a:defRPr>
            </a:lvl1pPr>
            <a:lvl2pPr marL="914400" marR="0" lvl="1"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2pPr>
            <a:lvl3pPr marL="1371600" marR="0" lvl="2"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3pPr>
            <a:lvl4pPr marL="1828800" marR="0" lvl="3"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4pPr>
            <a:lvl5pPr marL="2286000" marR="0" lvl="4"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5pPr>
            <a:lvl6pPr marL="2743200" marR="0" lvl="5"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6pPr>
            <a:lvl7pPr marL="3200400" marR="0" lvl="6"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7pPr>
            <a:lvl8pPr marL="3657600" marR="0" lvl="7"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8pPr>
            <a:lvl9pPr marL="4114800" marR="0" lvl="8" indent="-381000" algn="l" rtl="0">
              <a:lnSpc>
                <a:spcPct val="115000"/>
              </a:lnSpc>
              <a:spcBef>
                <a:spcPts val="0"/>
              </a:spcBef>
              <a:spcAft>
                <a:spcPts val="0"/>
              </a:spcAft>
              <a:buClr>
                <a:srgbClr val="9EB3C2"/>
              </a:buClr>
              <a:buSzPts val="2400"/>
              <a:buFont typeface="Chivo"/>
              <a:buChar char="▰"/>
              <a:defRPr sz="2400" b="0" i="0" u="none" strike="noStrike" cap="none">
                <a:solidFill>
                  <a:srgbClr val="00001A"/>
                </a:solidFill>
                <a:latin typeface="Chivo"/>
                <a:ea typeface="Chivo"/>
                <a:cs typeface="Chivo"/>
                <a:sym typeface="Chivo"/>
              </a:defRPr>
            </a:lvl9pPr>
          </a:lstStyle>
          <a:p>
            <a:pPr marL="0" indent="0">
              <a:buFont typeface="Chivo"/>
              <a:buNone/>
            </a:pPr>
            <a:r>
              <a:rPr lang="es-EC" b="1" dirty="0" err="1"/>
              <a:t>static</a:t>
            </a:r>
            <a:r>
              <a:rPr lang="es-EC" dirty="0"/>
              <a:t>: definir atributos y métodos de clase.  Todos los objetos creados de la clase comparten el mismo atributo o método. </a:t>
            </a:r>
          </a:p>
          <a:p>
            <a:pPr marL="0" indent="0">
              <a:buNone/>
            </a:pPr>
            <a:r>
              <a:rPr lang="es-EC" b="1" dirty="0"/>
              <a:t>final</a:t>
            </a:r>
            <a:r>
              <a:rPr lang="es-EC" dirty="0"/>
              <a:t>: variable de tipo constante, no admitirá cambios después de su declaración y asignación de valor</a:t>
            </a:r>
          </a:p>
          <a:p>
            <a:pPr marL="800100" lvl="1" indent="-342900"/>
            <a:r>
              <a:rPr lang="es-EC" dirty="0"/>
              <a:t>Se asigna valor al momento de declarar</a:t>
            </a:r>
          </a:p>
          <a:p>
            <a:pPr marL="800100" lvl="1" indent="-342900"/>
            <a:r>
              <a:rPr lang="es-EC" dirty="0"/>
              <a:t>Si una clase se marca como final no podrá tener clases hijas</a:t>
            </a:r>
          </a:p>
        </p:txBody>
      </p:sp>
    </p:spTree>
    <p:extLst>
      <p:ext uri="{BB962C8B-B14F-4D97-AF65-F5344CB8AC3E}">
        <p14:creationId xmlns:p14="http://schemas.microsoft.com/office/powerpoint/2010/main" val="79453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lvl="0"/>
            <a:r>
              <a:rPr lang="es-EC" sz="3000" dirty="0" err="1"/>
              <a:t>static</a:t>
            </a:r>
            <a:r>
              <a:rPr lang="es-EC" sz="3000" dirty="0"/>
              <a:t> y final</a:t>
            </a:r>
            <a:endParaRPr sz="3000" b="1" dirty="0"/>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1500"/>
              </a:spcBef>
              <a:spcAft>
                <a:spcPts val="0"/>
              </a:spcAft>
              <a:buClr>
                <a:schemeClr val="dk1"/>
              </a:buClr>
              <a:buSzPts val="1100"/>
              <a:buFont typeface="Arial"/>
              <a:buNone/>
            </a:pPr>
            <a:endParaRPr sz="900" b="1" dirty="0">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dirty="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dirty="0"/>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78</a:t>
            </a:fld>
            <a:endParaRPr/>
          </a:p>
        </p:txBody>
      </p:sp>
      <p:graphicFrame>
        <p:nvGraphicFramePr>
          <p:cNvPr id="2" name="Table 1">
            <a:extLst>
              <a:ext uri="{FF2B5EF4-FFF2-40B4-BE49-F238E27FC236}">
                <a16:creationId xmlns:a16="http://schemas.microsoft.com/office/drawing/2014/main" id="{F99E7BC4-D705-4E93-B6BD-8EC863B2E2AB}"/>
              </a:ext>
            </a:extLst>
          </p:cNvPr>
          <p:cNvGraphicFramePr>
            <a:graphicFrameLocks noGrp="1"/>
          </p:cNvGraphicFramePr>
          <p:nvPr/>
        </p:nvGraphicFramePr>
        <p:xfrm>
          <a:off x="740724" y="1445836"/>
          <a:ext cx="8092976" cy="3291840"/>
        </p:xfrm>
        <a:graphic>
          <a:graphicData uri="http://schemas.openxmlformats.org/drawingml/2006/table">
            <a:tbl>
              <a:tblPr firstRow="1" bandRow="1">
                <a:tableStyleId>{189BBBA8-BB3A-4A42-8A00-8C4FFC0E77FC}</a:tableStyleId>
              </a:tblPr>
              <a:tblGrid>
                <a:gridCol w="4046488">
                  <a:extLst>
                    <a:ext uri="{9D8B030D-6E8A-4147-A177-3AD203B41FA5}">
                      <a16:colId xmlns:a16="http://schemas.microsoft.com/office/drawing/2014/main" val="2066254673"/>
                    </a:ext>
                  </a:extLst>
                </a:gridCol>
                <a:gridCol w="4046488">
                  <a:extLst>
                    <a:ext uri="{9D8B030D-6E8A-4147-A177-3AD203B41FA5}">
                      <a16:colId xmlns:a16="http://schemas.microsoft.com/office/drawing/2014/main" val="2754472881"/>
                    </a:ext>
                  </a:extLst>
                </a:gridCol>
              </a:tblGrid>
              <a:tr h="3228263">
                <a:tc>
                  <a:txBody>
                    <a:bodyPr/>
                    <a:lstStyle/>
                    <a:p>
                      <a:r>
                        <a:rPr lang="es-EC" dirty="0" err="1"/>
                        <a:t>public</a:t>
                      </a:r>
                      <a:r>
                        <a:rPr lang="es-EC" dirty="0"/>
                        <a:t> </a:t>
                      </a:r>
                      <a:r>
                        <a:rPr lang="es-EC" dirty="0" err="1"/>
                        <a:t>class</a:t>
                      </a:r>
                      <a:r>
                        <a:rPr lang="es-EC" dirty="0"/>
                        <a:t> Calculadora {</a:t>
                      </a:r>
                    </a:p>
                    <a:p>
                      <a:r>
                        <a:rPr lang="es-EC" dirty="0"/>
                        <a:t>    </a:t>
                      </a:r>
                      <a:r>
                        <a:rPr lang="es-EC" dirty="0" err="1"/>
                        <a:t>private</a:t>
                      </a:r>
                      <a:r>
                        <a:rPr lang="es-EC" dirty="0"/>
                        <a:t> </a:t>
                      </a:r>
                      <a:r>
                        <a:rPr lang="es-EC" dirty="0" err="1"/>
                        <a:t>String</a:t>
                      </a:r>
                      <a:r>
                        <a:rPr lang="es-EC" dirty="0"/>
                        <a:t> marca;</a:t>
                      </a:r>
                    </a:p>
                    <a:p>
                      <a:r>
                        <a:rPr lang="es-EC" dirty="0"/>
                        <a:t>    </a:t>
                      </a:r>
                      <a:r>
                        <a:rPr lang="es-EC" dirty="0" err="1"/>
                        <a:t>public</a:t>
                      </a:r>
                      <a:r>
                        <a:rPr lang="es-EC" dirty="0"/>
                        <a:t> </a:t>
                      </a:r>
                      <a:r>
                        <a:rPr lang="es-EC" dirty="0" err="1"/>
                        <a:t>static</a:t>
                      </a:r>
                      <a:r>
                        <a:rPr lang="es-EC" dirty="0"/>
                        <a:t> final </a:t>
                      </a:r>
                      <a:r>
                        <a:rPr lang="es-EC" dirty="0" err="1"/>
                        <a:t>float</a:t>
                      </a:r>
                      <a:r>
                        <a:rPr lang="es-EC" dirty="0"/>
                        <a:t> PI = 3.1416f;</a:t>
                      </a:r>
                    </a:p>
                    <a:p>
                      <a:r>
                        <a:rPr lang="es-EC" dirty="0"/>
                        <a:t>    </a:t>
                      </a:r>
                      <a:r>
                        <a:rPr lang="es-EC" dirty="0" err="1"/>
                        <a:t>public</a:t>
                      </a:r>
                      <a:r>
                        <a:rPr lang="es-EC" dirty="0"/>
                        <a:t> </a:t>
                      </a:r>
                      <a:r>
                        <a:rPr lang="es-EC" dirty="0" err="1"/>
                        <a:t>static</a:t>
                      </a:r>
                      <a:r>
                        <a:rPr lang="es-EC" dirty="0"/>
                        <a:t> </a:t>
                      </a:r>
                      <a:r>
                        <a:rPr lang="es-EC" dirty="0" err="1"/>
                        <a:t>String</a:t>
                      </a:r>
                      <a:r>
                        <a:rPr lang="es-EC" dirty="0"/>
                        <a:t> proveedor;</a:t>
                      </a:r>
                    </a:p>
                    <a:p>
                      <a:endParaRPr lang="es-EC" dirty="0"/>
                    </a:p>
                    <a:p>
                      <a:r>
                        <a:rPr lang="es-EC" dirty="0"/>
                        <a:t>    </a:t>
                      </a:r>
                      <a:r>
                        <a:rPr lang="es-EC" dirty="0" err="1"/>
                        <a:t>public</a:t>
                      </a:r>
                      <a:r>
                        <a:rPr lang="es-EC" dirty="0"/>
                        <a:t> Calculadora(</a:t>
                      </a:r>
                      <a:r>
                        <a:rPr lang="es-EC" dirty="0" err="1"/>
                        <a:t>String</a:t>
                      </a:r>
                      <a:r>
                        <a:rPr lang="es-EC" dirty="0"/>
                        <a:t> marca) {</a:t>
                      </a:r>
                    </a:p>
                    <a:p>
                      <a:r>
                        <a:rPr lang="es-EC" dirty="0"/>
                        <a:t>        </a:t>
                      </a:r>
                      <a:r>
                        <a:rPr lang="es-EC" dirty="0" err="1"/>
                        <a:t>this.marca</a:t>
                      </a:r>
                      <a:r>
                        <a:rPr lang="es-EC" dirty="0"/>
                        <a:t> = marca;</a:t>
                      </a:r>
                    </a:p>
                    <a:p>
                      <a:r>
                        <a:rPr lang="es-EC" dirty="0"/>
                        <a:t>    }</a:t>
                      </a:r>
                    </a:p>
                    <a:p>
                      <a:endParaRPr lang="es-EC" dirty="0"/>
                    </a:p>
                    <a:p>
                      <a:r>
                        <a:rPr lang="es-EC" dirty="0"/>
                        <a:t>    @</a:t>
                      </a:r>
                      <a:r>
                        <a:rPr lang="es-EC" dirty="0" err="1"/>
                        <a:t>Override</a:t>
                      </a:r>
                      <a:endParaRPr lang="es-EC" dirty="0"/>
                    </a:p>
                    <a:p>
                      <a:r>
                        <a:rPr lang="es-EC" dirty="0"/>
                        <a:t>    </a:t>
                      </a:r>
                      <a:r>
                        <a:rPr lang="es-EC" dirty="0" err="1"/>
                        <a:t>public</a:t>
                      </a:r>
                      <a:r>
                        <a:rPr lang="es-EC" dirty="0"/>
                        <a:t> </a:t>
                      </a:r>
                      <a:r>
                        <a:rPr lang="es-EC" dirty="0" err="1"/>
                        <a:t>String</a:t>
                      </a:r>
                      <a:r>
                        <a:rPr lang="es-EC" dirty="0"/>
                        <a:t> </a:t>
                      </a:r>
                      <a:r>
                        <a:rPr lang="es-EC" dirty="0" err="1"/>
                        <a:t>toString</a:t>
                      </a:r>
                      <a:r>
                        <a:rPr lang="es-EC" dirty="0"/>
                        <a:t>() {</a:t>
                      </a:r>
                    </a:p>
                    <a:p>
                      <a:r>
                        <a:rPr lang="es-EC" dirty="0"/>
                        <a:t>        </a:t>
                      </a:r>
                      <a:r>
                        <a:rPr lang="es-EC" dirty="0" err="1"/>
                        <a:t>return</a:t>
                      </a:r>
                      <a:r>
                        <a:rPr lang="es-EC" dirty="0"/>
                        <a:t> "Calculadora:" + "marca=" + marca + " proveedor="+proveedor + " Valor PI="+PI;</a:t>
                      </a:r>
                    </a:p>
                    <a:p>
                      <a:r>
                        <a:rPr lang="es-EC" dirty="0"/>
                        <a:t>    }</a:t>
                      </a:r>
                    </a:p>
                    <a:p>
                      <a:r>
                        <a:rPr lang="es-EC" dirty="0"/>
                        <a:t> </a:t>
                      </a:r>
                    </a:p>
                  </a:txBody>
                  <a:tcPr/>
                </a:tc>
                <a:tc>
                  <a:txBody>
                    <a:bodyPr/>
                    <a:lstStyle/>
                    <a:p>
                      <a:r>
                        <a:rPr lang="es-EC" dirty="0"/>
                        <a:t> </a:t>
                      </a:r>
                      <a:r>
                        <a:rPr lang="es-EC" dirty="0" err="1"/>
                        <a:t>public</a:t>
                      </a:r>
                      <a:r>
                        <a:rPr lang="es-EC" dirty="0"/>
                        <a:t> </a:t>
                      </a:r>
                      <a:r>
                        <a:rPr lang="es-EC" dirty="0" err="1"/>
                        <a:t>static</a:t>
                      </a:r>
                      <a:r>
                        <a:rPr lang="es-EC" dirty="0"/>
                        <a:t> </a:t>
                      </a:r>
                      <a:r>
                        <a:rPr lang="es-EC" dirty="0" err="1"/>
                        <a:t>void</a:t>
                      </a:r>
                      <a:r>
                        <a:rPr lang="es-EC" dirty="0"/>
                        <a:t> </a:t>
                      </a:r>
                      <a:r>
                        <a:rPr lang="es-EC" dirty="0" err="1"/>
                        <a:t>main</a:t>
                      </a:r>
                      <a:r>
                        <a:rPr lang="es-EC" dirty="0"/>
                        <a:t>(</a:t>
                      </a:r>
                      <a:r>
                        <a:rPr lang="es-EC" dirty="0" err="1"/>
                        <a:t>String</a:t>
                      </a:r>
                      <a:r>
                        <a:rPr lang="es-EC" dirty="0"/>
                        <a:t>[] </a:t>
                      </a:r>
                      <a:r>
                        <a:rPr lang="es-EC" dirty="0" err="1"/>
                        <a:t>args</a:t>
                      </a:r>
                      <a:r>
                        <a:rPr lang="es-EC" dirty="0"/>
                        <a:t>) {</a:t>
                      </a:r>
                    </a:p>
                    <a:p>
                      <a:r>
                        <a:rPr lang="es-EC" dirty="0"/>
                        <a:t>        Calculadora calc1 = new Calculadora("HP");</a:t>
                      </a:r>
                    </a:p>
                    <a:p>
                      <a:r>
                        <a:rPr lang="es-EC" dirty="0"/>
                        <a:t>        calc1.proveedor = "</a:t>
                      </a:r>
                      <a:r>
                        <a:rPr lang="es-EC" dirty="0" err="1"/>
                        <a:t>Provedor</a:t>
                      </a:r>
                      <a:r>
                        <a:rPr lang="es-EC" dirty="0"/>
                        <a:t> X";</a:t>
                      </a:r>
                    </a:p>
                    <a:p>
                      <a:r>
                        <a:rPr lang="es-EC" dirty="0"/>
                        <a:t>        Calculadora calc2 = new Calculadora("Casio");</a:t>
                      </a:r>
                    </a:p>
                    <a:p>
                      <a:r>
                        <a:rPr lang="es-EC" dirty="0"/>
                        <a:t>        </a:t>
                      </a:r>
                      <a:r>
                        <a:rPr lang="es-EC" dirty="0" err="1"/>
                        <a:t>System.out.println</a:t>
                      </a:r>
                      <a:r>
                        <a:rPr lang="es-EC" dirty="0"/>
                        <a:t>(calc1);</a:t>
                      </a:r>
                    </a:p>
                    <a:p>
                      <a:r>
                        <a:rPr lang="es-EC" dirty="0"/>
                        <a:t>        </a:t>
                      </a:r>
                      <a:r>
                        <a:rPr lang="es-EC" dirty="0" err="1"/>
                        <a:t>System.out.println</a:t>
                      </a:r>
                      <a:r>
                        <a:rPr lang="es-EC" dirty="0"/>
                        <a:t>(calc2);</a:t>
                      </a:r>
                    </a:p>
                    <a:p>
                      <a:r>
                        <a:rPr lang="es-EC" dirty="0"/>
                        <a:t>    }</a:t>
                      </a:r>
                    </a:p>
                    <a:p>
                      <a:r>
                        <a:rPr lang="es-EC" dirty="0"/>
                        <a:t>    </a:t>
                      </a:r>
                    </a:p>
                    <a:p>
                      <a:r>
                        <a:rPr lang="es-EC" dirty="0"/>
                        <a:t>}</a:t>
                      </a:r>
                    </a:p>
                  </a:txBody>
                  <a:tcPr/>
                </a:tc>
                <a:extLst>
                  <a:ext uri="{0D108BD9-81ED-4DB2-BD59-A6C34878D82A}">
                    <a16:rowId xmlns:a16="http://schemas.microsoft.com/office/drawing/2014/main" val="3554186755"/>
                  </a:ext>
                </a:extLst>
              </a:tr>
            </a:tbl>
          </a:graphicData>
        </a:graphic>
      </p:graphicFrame>
    </p:spTree>
    <p:extLst>
      <p:ext uri="{BB962C8B-B14F-4D97-AF65-F5344CB8AC3E}">
        <p14:creationId xmlns:p14="http://schemas.microsoft.com/office/powerpoint/2010/main" val="4090775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8"/>
          <p:cNvSpPr txBox="1">
            <a:spLocks noGrp="1"/>
          </p:cNvSpPr>
          <p:nvPr>
            <p:ph type="title" idx="4294967295"/>
          </p:nvPr>
        </p:nvSpPr>
        <p:spPr>
          <a:xfrm>
            <a:off x="349045" y="121747"/>
            <a:ext cx="6447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b="1" i="0" u="none" strike="noStrike" cap="none">
                <a:solidFill>
                  <a:srgbClr val="FFFFFF"/>
                </a:solidFill>
                <a:latin typeface="Calibri"/>
                <a:ea typeface="Calibri"/>
                <a:cs typeface="Calibri"/>
                <a:sym typeface="Calibri"/>
              </a:rPr>
              <a:t>Alcance de las variables</a:t>
            </a:r>
            <a:endParaRPr>
              <a:solidFill>
                <a:srgbClr val="FFFFFF"/>
              </a:solidFill>
            </a:endParaRPr>
          </a:p>
        </p:txBody>
      </p:sp>
      <p:sp>
        <p:nvSpPr>
          <p:cNvPr id="755" name="Google Shape;755;p88"/>
          <p:cNvSpPr txBox="1">
            <a:spLocks noGrp="1"/>
          </p:cNvSpPr>
          <p:nvPr>
            <p:ph type="body" idx="4294967295"/>
          </p:nvPr>
        </p:nvSpPr>
        <p:spPr>
          <a:xfrm>
            <a:off x="507870" y="1620540"/>
            <a:ext cx="6447300" cy="2910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de instancia</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de clase</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Variables locales</a:t>
            </a:r>
            <a:endParaRPr/>
          </a:p>
          <a:p>
            <a:pPr marL="228600" marR="0" lvl="0" indent="-228600" algn="l" rtl="0">
              <a:lnSpc>
                <a:spcPct val="90000"/>
              </a:lnSpc>
              <a:spcBef>
                <a:spcPts val="1000"/>
              </a:spcBef>
              <a:spcAft>
                <a:spcPts val="0"/>
              </a:spcAft>
              <a:buClr>
                <a:srgbClr val="00B0F0"/>
              </a:buClr>
              <a:buSzPts val="2800"/>
              <a:buFont typeface="Arial"/>
              <a:buChar char="•"/>
            </a:pPr>
            <a:r>
              <a:rPr lang="en" sz="2800" b="0" i="0" u="none" strike="noStrike" cap="none">
                <a:solidFill>
                  <a:schemeClr val="dk1"/>
                </a:solidFill>
                <a:latin typeface="Calibri"/>
                <a:ea typeface="Calibri"/>
                <a:cs typeface="Calibri"/>
                <a:sym typeface="Calibri"/>
              </a:rPr>
              <a:t>Parámetros</a:t>
            </a:r>
            <a:endParaRPr/>
          </a:p>
        </p:txBody>
      </p:sp>
      <p:sp>
        <p:nvSpPr>
          <p:cNvPr id="756" name="Google Shape;756;p8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79</a:t>
            </a:fld>
            <a:endParaRPr/>
          </a:p>
        </p:txBody>
      </p:sp>
      <p:pic>
        <p:nvPicPr>
          <p:cNvPr id="757" name="Google Shape;757;p88" descr="Scope de Variables"/>
          <p:cNvPicPr preferRelativeResize="0"/>
          <p:nvPr/>
        </p:nvPicPr>
        <p:blipFill rotWithShape="1">
          <a:blip r:embed="rId3">
            <a:alphaModFix/>
          </a:blip>
          <a:srcRect/>
          <a:stretch/>
        </p:blipFill>
        <p:spPr>
          <a:xfrm>
            <a:off x="4527875" y="1004325"/>
            <a:ext cx="4146900" cy="4102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01" name="Google Shape;201;p21"/>
          <p:cNvSpPr txBox="1">
            <a:spLocks noGrp="1"/>
          </p:cNvSpPr>
          <p:nvPr>
            <p:ph type="body" idx="1"/>
          </p:nvPr>
        </p:nvSpPr>
        <p:spPr>
          <a:xfrm>
            <a:off x="99325" y="1985500"/>
            <a:ext cx="8358600" cy="2764800"/>
          </a:xfrm>
          <a:prstGeom prst="rect">
            <a:avLst/>
          </a:prstGeom>
        </p:spPr>
        <p:txBody>
          <a:bodyPr spcFirstLastPara="1" wrap="square" lIns="0" tIns="0" rIns="0" bIns="0" anchor="t" anchorCtr="0">
            <a:noAutofit/>
          </a:bodyPr>
          <a:lstStyle/>
          <a:p>
            <a:pPr marL="457200" lvl="0" indent="0" algn="l" rtl="0">
              <a:spcBef>
                <a:spcPts val="600"/>
              </a:spcBef>
              <a:spcAft>
                <a:spcPts val="0"/>
              </a:spcAft>
              <a:buNone/>
            </a:pPr>
            <a:r>
              <a:rPr lang="en" sz="1800">
                <a:solidFill>
                  <a:srgbClr val="000000"/>
                </a:solidFill>
              </a:rPr>
              <a:t>Un programa informático es un conjunto de instrucciones que se ejecuta en una computadora u otro dispositivo digital</a:t>
            </a:r>
            <a:endParaRPr sz="1800">
              <a:solidFill>
                <a:srgbClr val="000000"/>
              </a:solidFill>
            </a:endParaRPr>
          </a:p>
          <a:p>
            <a:pPr marL="914400" lvl="0" indent="-342900" algn="l" rtl="0">
              <a:spcBef>
                <a:spcPts val="600"/>
              </a:spcBef>
              <a:spcAft>
                <a:spcPts val="0"/>
              </a:spcAft>
              <a:buClr>
                <a:srgbClr val="000000"/>
              </a:buClr>
              <a:buSzPts val="1800"/>
              <a:buChar char="▰"/>
            </a:pPr>
            <a:r>
              <a:rPr lang="en" sz="1800">
                <a:solidFill>
                  <a:srgbClr val="000000"/>
                </a:solidFill>
              </a:rPr>
              <a:t>A nivel de equipos, el programa consta de instrucciones binarias(que utilizan dos dígitos: 1 y 0). – Código de Máquina </a:t>
            </a:r>
            <a:endParaRPr sz="1800">
              <a:solidFill>
                <a:srgbClr val="000000"/>
              </a:solidFill>
            </a:endParaRPr>
          </a:p>
          <a:p>
            <a:pPr marL="914400" lvl="0" indent="-342900" algn="l" rtl="0">
              <a:spcBef>
                <a:spcPts val="0"/>
              </a:spcBef>
              <a:spcAft>
                <a:spcPts val="0"/>
              </a:spcAft>
              <a:buClr>
                <a:srgbClr val="000000"/>
              </a:buClr>
              <a:buSzPts val="1800"/>
              <a:buChar char="▰"/>
            </a:pPr>
            <a:r>
              <a:rPr lang="en" sz="1800">
                <a:solidFill>
                  <a:srgbClr val="000000"/>
                </a:solidFill>
              </a:rPr>
              <a:t>Casi todos l</a:t>
            </a:r>
            <a:r>
              <a:rPr lang="en" sz="1800">
                <a:solidFill>
                  <a:schemeClr val="dk1"/>
                </a:solidFill>
              </a:rPr>
              <a:t>os programas están escritos en código de alto nivel (que se puede leer). – Se debe convertir en código de máquina</a:t>
            </a:r>
            <a:endParaRPr sz="1800">
              <a:solidFill>
                <a:srgbClr val="000000"/>
              </a:solidFill>
            </a:endParaRPr>
          </a:p>
          <a:p>
            <a:pPr marL="1371600" lvl="0" indent="0" algn="l" rtl="0">
              <a:spcBef>
                <a:spcPts val="600"/>
              </a:spcBef>
              <a:spcAft>
                <a:spcPts val="0"/>
              </a:spcAft>
              <a:buNone/>
            </a:pPr>
            <a:endParaRPr sz="1800">
              <a:solidFill>
                <a:srgbClr val="000000"/>
              </a:solidFill>
            </a:endParaRPr>
          </a:p>
          <a:p>
            <a:pPr marL="457200" lvl="0" indent="0" algn="l" rtl="0">
              <a:spcBef>
                <a:spcPts val="600"/>
              </a:spcBef>
              <a:spcAft>
                <a:spcPts val="0"/>
              </a:spcAft>
              <a:buClr>
                <a:schemeClr val="dk1"/>
              </a:buClr>
              <a:buSzPts val="1100"/>
              <a:buFont typeface="Arial"/>
              <a:buNone/>
            </a:pPr>
            <a:endParaRPr>
              <a:solidFill>
                <a:schemeClr val="dk1"/>
              </a:solidFill>
            </a:endParaRPr>
          </a:p>
          <a:p>
            <a:pPr marL="457200" lvl="0" indent="0" algn="l" rtl="0">
              <a:spcBef>
                <a:spcPts val="600"/>
              </a:spcBef>
              <a:spcAft>
                <a:spcPts val="0"/>
              </a:spcAft>
              <a:buNone/>
            </a:pPr>
            <a:endParaRPr>
              <a:solidFill>
                <a:schemeClr val="dk1"/>
              </a:solidFill>
            </a:endParaRPr>
          </a:p>
        </p:txBody>
      </p:sp>
      <p:sp>
        <p:nvSpPr>
          <p:cNvPr id="202" name="Google Shape;202;p2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a:t>
            </a:fld>
            <a:endParaRPr/>
          </a:p>
        </p:txBody>
      </p:sp>
      <p:pic>
        <p:nvPicPr>
          <p:cNvPr id="203" name="Google Shape;203;p21"/>
          <p:cNvPicPr preferRelativeResize="0"/>
          <p:nvPr/>
        </p:nvPicPr>
        <p:blipFill>
          <a:blip r:embed="rId3">
            <a:alphaModFix/>
          </a:blip>
          <a:stretch>
            <a:fillRect/>
          </a:stretch>
        </p:blipFill>
        <p:spPr>
          <a:xfrm>
            <a:off x="6921900" y="978300"/>
            <a:ext cx="1913925" cy="1071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89"/>
          <p:cNvSpPr txBox="1">
            <a:spLocks noGrp="1"/>
          </p:cNvSpPr>
          <p:nvPr>
            <p:ph type="title" idx="4294967295"/>
          </p:nvPr>
        </p:nvSpPr>
        <p:spPr>
          <a:xfrm>
            <a:off x="259225" y="57050"/>
            <a:ext cx="849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Paso de argumentos: </a:t>
            </a:r>
            <a:endParaRPr/>
          </a:p>
          <a:p>
            <a:pPr marL="0" lvl="0" indent="0" algn="l" rtl="0">
              <a:spcBef>
                <a:spcPts val="0"/>
              </a:spcBef>
              <a:spcAft>
                <a:spcPts val="0"/>
              </a:spcAft>
              <a:buClr>
                <a:schemeClr val="dk1"/>
              </a:buClr>
              <a:buSzPts val="1100"/>
              <a:buFont typeface="Arial"/>
              <a:buNone/>
            </a:pPr>
            <a:r>
              <a:rPr lang="en"/>
              <a:t>valor y referencia</a:t>
            </a:r>
            <a:endParaRPr/>
          </a:p>
        </p:txBody>
      </p:sp>
      <p:sp>
        <p:nvSpPr>
          <p:cNvPr id="764" name="Google Shape;764;p89"/>
          <p:cNvSpPr txBox="1">
            <a:spLocks noGrp="1"/>
          </p:cNvSpPr>
          <p:nvPr>
            <p:ph type="body" idx="4294967295"/>
          </p:nvPr>
        </p:nvSpPr>
        <p:spPr>
          <a:xfrm>
            <a:off x="507876" y="884625"/>
            <a:ext cx="79500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just" rtl="0">
              <a:lnSpc>
                <a:spcPct val="100000"/>
              </a:lnSpc>
              <a:spcBef>
                <a:spcPts val="0"/>
              </a:spcBef>
              <a:spcAft>
                <a:spcPts val="0"/>
              </a:spcAft>
              <a:buClr>
                <a:schemeClr val="dk1"/>
              </a:buClr>
              <a:buSzPts val="2400"/>
              <a:buFont typeface="Arial"/>
              <a:buNone/>
            </a:pPr>
            <a:r>
              <a:rPr lang="en" sz="2400"/>
              <a:t>Para definir los métodos se emplea la siguiente sintaxis:</a:t>
            </a:r>
            <a:endParaRPr/>
          </a:p>
          <a:p>
            <a:pPr marL="0" lvl="0" indent="0" algn="just" rtl="0">
              <a:lnSpc>
                <a:spcPct val="100000"/>
              </a:lnSpc>
              <a:spcBef>
                <a:spcPts val="0"/>
              </a:spcBef>
              <a:spcAft>
                <a:spcPts val="0"/>
              </a:spcAft>
              <a:buClr>
                <a:schemeClr val="dk1"/>
              </a:buClr>
              <a:buSzPts val="2400"/>
              <a:buFont typeface="Arial"/>
              <a:buNone/>
            </a:pPr>
            <a:endParaRPr sz="2400"/>
          </a:p>
          <a:p>
            <a:pPr marL="0" lvl="0" indent="0" algn="just" rtl="0">
              <a:lnSpc>
                <a:spcPct val="100000"/>
              </a:lnSpc>
              <a:spcBef>
                <a:spcPts val="0"/>
              </a:spcBef>
              <a:spcAft>
                <a:spcPts val="0"/>
              </a:spcAft>
              <a:buNone/>
            </a:pPr>
            <a:r>
              <a:rPr lang="en" sz="1800" i="1"/>
              <a:t>[modifVisibilidad] [modifFunción] tipo nombreFunción (listaParámetros) [throws listaExcepciones] { </a:t>
            </a:r>
            <a:endParaRPr sz="1800" i="1"/>
          </a:p>
          <a:p>
            <a:pPr marL="0" lvl="0" indent="457200" algn="just" rtl="0">
              <a:lnSpc>
                <a:spcPct val="100000"/>
              </a:lnSpc>
              <a:spcBef>
                <a:spcPts val="0"/>
              </a:spcBef>
              <a:spcAft>
                <a:spcPts val="0"/>
              </a:spcAft>
              <a:buNone/>
            </a:pPr>
            <a:r>
              <a:rPr lang="en" sz="1800" i="1"/>
              <a:t>//instrucciones</a:t>
            </a:r>
            <a:endParaRPr sz="1800" i="1"/>
          </a:p>
          <a:p>
            <a:pPr marL="0" lvl="0" indent="457200" algn="just" rtl="0">
              <a:lnSpc>
                <a:spcPct val="100000"/>
              </a:lnSpc>
              <a:spcBef>
                <a:spcPts val="0"/>
              </a:spcBef>
              <a:spcAft>
                <a:spcPts val="0"/>
              </a:spcAft>
              <a:buNone/>
            </a:pPr>
            <a:r>
              <a:rPr lang="en" sz="1800" i="1"/>
              <a:t>// [return valor;]</a:t>
            </a:r>
            <a:endParaRPr sz="1800" i="1"/>
          </a:p>
          <a:p>
            <a:pPr marL="0" lvl="0" indent="0" algn="just" rtl="0">
              <a:lnSpc>
                <a:spcPct val="100000"/>
              </a:lnSpc>
              <a:spcBef>
                <a:spcPts val="0"/>
              </a:spcBef>
              <a:spcAft>
                <a:spcPts val="0"/>
              </a:spcAft>
              <a:buClr>
                <a:schemeClr val="dk1"/>
              </a:buClr>
              <a:buSzPts val="1800"/>
              <a:buFont typeface="Arial"/>
              <a:buNone/>
            </a:pPr>
            <a:r>
              <a:rPr lang="en" sz="1800" i="1"/>
              <a:t>} </a:t>
            </a:r>
            <a:endParaRPr/>
          </a:p>
          <a:p>
            <a:pPr marL="914400" lvl="0" indent="0" algn="l" rtl="0">
              <a:spcBef>
                <a:spcPts val="600"/>
              </a:spcBef>
              <a:spcAft>
                <a:spcPts val="0"/>
              </a:spcAft>
              <a:buNone/>
            </a:pPr>
            <a:r>
              <a:rPr lang="en"/>
              <a:t>Ej: public void imprime (String saludo){} </a:t>
            </a:r>
            <a:endParaRPr/>
          </a:p>
          <a:p>
            <a:pPr marL="914400" lvl="0" indent="0" algn="l" rtl="0">
              <a:spcBef>
                <a:spcPts val="600"/>
              </a:spcBef>
              <a:spcAft>
                <a:spcPts val="0"/>
              </a:spcAft>
              <a:buNone/>
            </a:pPr>
            <a:endParaRPr/>
          </a:p>
        </p:txBody>
      </p:sp>
      <p:sp>
        <p:nvSpPr>
          <p:cNvPr id="765" name="Google Shape;765;p8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0"/>
          <p:cNvSpPr txBox="1">
            <a:spLocks noGrp="1"/>
          </p:cNvSpPr>
          <p:nvPr>
            <p:ph type="body" idx="4294967295"/>
          </p:nvPr>
        </p:nvSpPr>
        <p:spPr>
          <a:xfrm>
            <a:off x="507876" y="1620544"/>
            <a:ext cx="8363100" cy="2910300"/>
          </a:xfrm>
          <a:prstGeom prst="rect">
            <a:avLst/>
          </a:prstGeom>
        </p:spPr>
        <p:txBody>
          <a:bodyPr spcFirstLastPara="1" wrap="square" lIns="0" tIns="0" rIns="0" bIns="0" anchor="t" anchorCtr="0">
            <a:noAutofit/>
          </a:bodyPr>
          <a:lstStyle/>
          <a:p>
            <a:pPr marL="457200" lvl="0" indent="-342900" algn="just" rtl="0">
              <a:lnSpc>
                <a:spcPct val="115000"/>
              </a:lnSpc>
              <a:spcBef>
                <a:spcPts val="0"/>
              </a:spcBef>
              <a:spcAft>
                <a:spcPts val="0"/>
              </a:spcAft>
              <a:buClr>
                <a:srgbClr val="000000"/>
              </a:buClr>
              <a:buSzPts val="1800"/>
              <a:buChar char="●"/>
            </a:pPr>
            <a:r>
              <a:rPr lang="en" sz="1800" b="1">
                <a:solidFill>
                  <a:srgbClr val="000000"/>
                </a:solidFill>
                <a:highlight>
                  <a:srgbClr val="FFFFFF"/>
                </a:highlight>
              </a:rPr>
              <a:t>Por valor</a:t>
            </a:r>
            <a:r>
              <a:rPr lang="en" sz="1800">
                <a:solidFill>
                  <a:srgbClr val="000000"/>
                </a:solidFill>
                <a:highlight>
                  <a:srgbClr val="FFFFFF"/>
                </a:highlight>
              </a:rPr>
              <a:t>: cuando los argumentos son pasados por valor a los métodos, significa que se realiza una copia de la variable y esta es enviada al método y no la original, entonces todos los cambios realizados dentro del método sólo afectan a la copia actual.</a:t>
            </a:r>
            <a:endParaRPr sz="1800">
              <a:solidFill>
                <a:srgbClr val="000000"/>
              </a:solidFill>
              <a:highlight>
                <a:srgbClr val="FFFFFF"/>
              </a:highlight>
            </a:endParaRPr>
          </a:p>
          <a:p>
            <a:pPr marL="0" lvl="0" indent="0" algn="just" rtl="0">
              <a:lnSpc>
                <a:spcPct val="115000"/>
              </a:lnSpc>
              <a:spcBef>
                <a:spcPts val="2300"/>
              </a:spcBef>
              <a:spcAft>
                <a:spcPts val="0"/>
              </a:spcAft>
              <a:buNone/>
            </a:pPr>
            <a:endParaRPr sz="1800">
              <a:solidFill>
                <a:srgbClr val="000000"/>
              </a:solidFill>
              <a:highlight>
                <a:srgbClr val="FFFFFF"/>
              </a:highlight>
            </a:endParaRPr>
          </a:p>
          <a:p>
            <a:pPr marL="457200" lvl="0" indent="-342900" algn="just" rtl="0">
              <a:lnSpc>
                <a:spcPct val="115000"/>
              </a:lnSpc>
              <a:spcBef>
                <a:spcPts val="2300"/>
              </a:spcBef>
              <a:spcAft>
                <a:spcPts val="0"/>
              </a:spcAft>
              <a:buClr>
                <a:srgbClr val="000000"/>
              </a:buClr>
              <a:buSzPts val="1800"/>
              <a:buChar char="●"/>
            </a:pPr>
            <a:r>
              <a:rPr lang="en" sz="1800" b="1">
                <a:solidFill>
                  <a:srgbClr val="000000"/>
                </a:solidFill>
                <a:highlight>
                  <a:srgbClr val="FFFFFF"/>
                </a:highlight>
              </a:rPr>
              <a:t>Por referencia</a:t>
            </a:r>
            <a:r>
              <a:rPr lang="en" sz="1800">
                <a:solidFill>
                  <a:srgbClr val="000000"/>
                </a:solidFill>
                <a:highlight>
                  <a:srgbClr val="FFFFFF"/>
                </a:highlight>
              </a:rPr>
              <a:t>: cuando los argumentos son pasados por referencia, significa que la referencia o el puntero a la variable original son pasadas a los métodos.</a:t>
            </a:r>
            <a:endParaRPr sz="1800">
              <a:solidFill>
                <a:srgbClr val="000000"/>
              </a:solidFill>
              <a:highlight>
                <a:srgbClr val="FFFFFF"/>
              </a:highlight>
            </a:endParaRPr>
          </a:p>
          <a:p>
            <a:pPr marL="0" lvl="0" indent="0" algn="l" rtl="0">
              <a:spcBef>
                <a:spcPts val="2300"/>
              </a:spcBef>
              <a:spcAft>
                <a:spcPts val="0"/>
              </a:spcAft>
              <a:buNone/>
            </a:pPr>
            <a:endParaRPr>
              <a:solidFill>
                <a:srgbClr val="000000"/>
              </a:solidFill>
            </a:endParaRPr>
          </a:p>
        </p:txBody>
      </p:sp>
      <p:sp>
        <p:nvSpPr>
          <p:cNvPr id="772" name="Google Shape;772;p9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81</a:t>
            </a:fld>
            <a:endParaRPr/>
          </a:p>
        </p:txBody>
      </p:sp>
      <p:sp>
        <p:nvSpPr>
          <p:cNvPr id="773" name="Google Shape;773;p90"/>
          <p:cNvSpPr txBox="1">
            <a:spLocks noGrp="1"/>
          </p:cNvSpPr>
          <p:nvPr>
            <p:ph type="title" idx="4294967295"/>
          </p:nvPr>
        </p:nvSpPr>
        <p:spPr>
          <a:xfrm>
            <a:off x="259225" y="57050"/>
            <a:ext cx="849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t>Paso de argumentos: </a:t>
            </a:r>
            <a:endParaRPr/>
          </a:p>
          <a:p>
            <a:pPr marL="0" lvl="0" indent="0" algn="l" rtl="0">
              <a:spcBef>
                <a:spcPts val="0"/>
              </a:spcBef>
              <a:spcAft>
                <a:spcPts val="0"/>
              </a:spcAft>
              <a:buClr>
                <a:schemeClr val="dk1"/>
              </a:buClr>
              <a:buSzPts val="1100"/>
              <a:buFont typeface="Arial"/>
              <a:buNone/>
            </a:pPr>
            <a:r>
              <a:rPr lang="en"/>
              <a:t>valor y referencia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91"/>
          <p:cNvSpPr txBox="1">
            <a:spLocks noGrp="1"/>
          </p:cNvSpPr>
          <p:nvPr>
            <p:ph type="title" idx="4294967295"/>
          </p:nvPr>
        </p:nvSpPr>
        <p:spPr>
          <a:xfrm>
            <a:off x="397951" y="74025"/>
            <a:ext cx="83481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a:t>
            </a:r>
            <a:endParaRPr/>
          </a:p>
          <a:p>
            <a:pPr marL="0" lvl="0" indent="0" algn="l" rtl="0">
              <a:spcBef>
                <a:spcPts val="0"/>
              </a:spcBef>
              <a:spcAft>
                <a:spcPts val="0"/>
              </a:spcAft>
              <a:buNone/>
            </a:pPr>
            <a:r>
              <a:rPr lang="en"/>
              <a:t>por valor</a:t>
            </a:r>
            <a:endParaRPr/>
          </a:p>
        </p:txBody>
      </p:sp>
      <p:sp>
        <p:nvSpPr>
          <p:cNvPr id="780" name="Google Shape;780;p91"/>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Para los datos primitivos en JAVA se realiza una copia</a:t>
            </a:r>
            <a:endParaRPr/>
          </a:p>
          <a:p>
            <a:pPr marL="0" lvl="0" indent="0" algn="l" rtl="0">
              <a:spcBef>
                <a:spcPts val="600"/>
              </a:spcBef>
              <a:spcAft>
                <a:spcPts val="0"/>
              </a:spcAft>
              <a:buNone/>
            </a:pPr>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b="1">
                <a:latin typeface="Courier New"/>
                <a:ea typeface="Courier New"/>
                <a:cs typeface="Courier New"/>
                <a:sym typeface="Courier New"/>
              </a:rPr>
              <a:t>public</a:t>
            </a:r>
            <a:r>
              <a:rPr lang="en" sz="1000">
                <a:latin typeface="Courier New"/>
                <a:ea typeface="Courier New"/>
                <a:cs typeface="Courier New"/>
                <a:sym typeface="Courier New"/>
              </a:rPr>
              <a:t> </a:t>
            </a:r>
            <a:r>
              <a:rPr lang="en" sz="1000">
                <a:solidFill>
                  <a:srgbClr val="993333"/>
                </a:solidFill>
                <a:latin typeface="Courier New"/>
                <a:ea typeface="Courier New"/>
                <a:cs typeface="Courier New"/>
                <a:sym typeface="Courier New"/>
              </a:rPr>
              <a:t>void</a:t>
            </a:r>
            <a:r>
              <a:rPr lang="en" sz="1000">
                <a:latin typeface="Courier New"/>
                <a:ea typeface="Courier New"/>
                <a:cs typeface="Courier New"/>
                <a:sym typeface="Courier New"/>
              </a:rPr>
              <a:t> metodo</a:t>
            </a:r>
            <a:r>
              <a:rPr lang="en" sz="1000">
                <a:solidFill>
                  <a:srgbClr val="66CC66"/>
                </a:solidFill>
                <a:latin typeface="Courier New"/>
                <a:ea typeface="Courier New"/>
                <a:cs typeface="Courier New"/>
                <a:sym typeface="Courier New"/>
              </a:rPr>
              <a:t>(</a:t>
            </a:r>
            <a:r>
              <a:rPr lang="en" sz="1000">
                <a:solidFill>
                  <a:srgbClr val="993333"/>
                </a:solidFill>
                <a:latin typeface="Courier New"/>
                <a:ea typeface="Courier New"/>
                <a:cs typeface="Courier New"/>
                <a:sym typeface="Courier New"/>
              </a:rPr>
              <a:t>int</a:t>
            </a:r>
            <a:r>
              <a:rPr lang="en" sz="1000">
                <a:latin typeface="Courier New"/>
                <a:ea typeface="Courier New"/>
                <a:cs typeface="Courier New"/>
                <a:sym typeface="Courier New"/>
              </a:rPr>
              <a:t> p</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 </a:t>
            </a:r>
            <a:r>
              <a:rPr lang="en" sz="1000">
                <a:solidFill>
                  <a:srgbClr val="66CC66"/>
                </a:solidFill>
                <a:latin typeface="Courier New"/>
                <a:ea typeface="Courier New"/>
                <a:cs typeface="Courier New"/>
                <a:sym typeface="Courier New"/>
              </a:rPr>
              <a:t>{</a:t>
            </a:r>
            <a:endParaRPr sz="1000">
              <a:solidFill>
                <a:srgbClr val="66CC66"/>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p=</a:t>
            </a:r>
            <a:r>
              <a:rPr lang="en" sz="1000">
                <a:solidFill>
                  <a:srgbClr val="CC66CC"/>
                </a:solidFill>
                <a:latin typeface="Courier New"/>
                <a:ea typeface="Courier New"/>
                <a:cs typeface="Courier New"/>
                <a:sym typeface="Courier New"/>
              </a:rPr>
              <a:t>3</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solidFill>
                  <a:srgbClr val="66CC66"/>
                </a:solidFill>
                <a:latin typeface="Courier New"/>
                <a:ea typeface="Courier New"/>
                <a:cs typeface="Courier New"/>
                <a:sym typeface="Courier New"/>
              </a:rPr>
              <a:t>}</a:t>
            </a:r>
            <a:endParaRPr sz="1000">
              <a:solidFill>
                <a:srgbClr val="66CC66"/>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solidFill>
                  <a:srgbClr val="993333"/>
                </a:solidFill>
                <a:latin typeface="Courier New"/>
                <a:ea typeface="Courier New"/>
                <a:cs typeface="Courier New"/>
                <a:sym typeface="Courier New"/>
              </a:rPr>
              <a:t>int</a:t>
            </a:r>
            <a:r>
              <a:rPr lang="en" sz="1000">
                <a:latin typeface="Courier New"/>
                <a:ea typeface="Courier New"/>
                <a:cs typeface="Courier New"/>
                <a:sym typeface="Courier New"/>
              </a:rPr>
              <a:t> p1=</a:t>
            </a:r>
            <a:r>
              <a:rPr lang="en" sz="1000">
                <a:solidFill>
                  <a:srgbClr val="CC66CC"/>
                </a:solidFill>
                <a:latin typeface="Courier New"/>
                <a:ea typeface="Courier New"/>
                <a:cs typeface="Courier New"/>
                <a:sym typeface="Courier New"/>
              </a:rPr>
              <a:t>2</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metodo</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p1</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Clr>
                <a:schemeClr val="dk1"/>
              </a:buClr>
              <a:buSzPts val="1000"/>
              <a:buFont typeface="Courier New"/>
              <a:buAutoNum type="arabicPeriod"/>
            </a:pPr>
            <a:r>
              <a:rPr lang="en" sz="1000" b="1" u="sng">
                <a:solidFill>
                  <a:srgbClr val="AAAADD"/>
                </a:solidFill>
                <a:latin typeface="Courier New"/>
                <a:ea typeface="Courier New"/>
                <a:cs typeface="Courier New"/>
                <a:sym typeface="Courier New"/>
                <a:hlinkClick r:id="rId3"/>
              </a:rPr>
              <a:t>System</a:t>
            </a:r>
            <a:r>
              <a:rPr lang="en" sz="1000">
                <a:latin typeface="Courier New"/>
                <a:ea typeface="Courier New"/>
                <a:cs typeface="Courier New"/>
                <a:sym typeface="Courier New"/>
              </a:rPr>
              <a:t>.</a:t>
            </a:r>
            <a:r>
              <a:rPr lang="en" sz="1000">
                <a:solidFill>
                  <a:srgbClr val="006600"/>
                </a:solidFill>
                <a:latin typeface="Courier New"/>
                <a:ea typeface="Courier New"/>
                <a:cs typeface="Courier New"/>
                <a:sym typeface="Courier New"/>
              </a:rPr>
              <a:t>out</a:t>
            </a:r>
            <a:r>
              <a:rPr lang="en" sz="1000">
                <a:latin typeface="Courier New"/>
                <a:ea typeface="Courier New"/>
                <a:cs typeface="Courier New"/>
                <a:sym typeface="Courier New"/>
              </a:rPr>
              <a:t>.</a:t>
            </a:r>
            <a:r>
              <a:rPr lang="en" sz="1000">
                <a:solidFill>
                  <a:srgbClr val="006600"/>
                </a:solidFill>
                <a:latin typeface="Courier New"/>
                <a:ea typeface="Courier New"/>
                <a:cs typeface="Courier New"/>
                <a:sym typeface="Courier New"/>
              </a:rPr>
              <a:t>println</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p1</a:t>
            </a:r>
            <a:r>
              <a:rPr lang="en" sz="1000">
                <a:solidFill>
                  <a:srgbClr val="66CC66"/>
                </a:solidFill>
                <a:latin typeface="Courier New"/>
                <a:ea typeface="Courier New"/>
                <a:cs typeface="Courier New"/>
                <a:sym typeface="Courier New"/>
              </a:rPr>
              <a:t>)</a:t>
            </a:r>
            <a:r>
              <a:rPr lang="en" sz="1000">
                <a:latin typeface="Courier New"/>
                <a:ea typeface="Courier New"/>
                <a:cs typeface="Courier New"/>
                <a:sym typeface="Courier New"/>
              </a:rPr>
              <a:t>; </a:t>
            </a:r>
            <a:r>
              <a:rPr lang="en" sz="1000" i="1">
                <a:solidFill>
                  <a:srgbClr val="808080"/>
                </a:solidFill>
                <a:latin typeface="Courier New"/>
                <a:ea typeface="Courier New"/>
                <a:cs typeface="Courier New"/>
                <a:sym typeface="Courier New"/>
              </a:rPr>
              <a:t>//p1 = 2</a:t>
            </a:r>
            <a:endParaRPr sz="1000" i="1">
              <a:solidFill>
                <a:srgbClr val="808080"/>
              </a:solidFill>
              <a:latin typeface="Courier New"/>
              <a:ea typeface="Courier New"/>
              <a:cs typeface="Courier New"/>
              <a:sym typeface="Courier New"/>
            </a:endParaRPr>
          </a:p>
          <a:p>
            <a:pPr marL="0" lvl="0" indent="0" algn="l" rtl="0">
              <a:spcBef>
                <a:spcPts val="800"/>
              </a:spcBef>
              <a:spcAft>
                <a:spcPts val="0"/>
              </a:spcAft>
              <a:buNone/>
            </a:pPr>
            <a:endParaRPr/>
          </a:p>
        </p:txBody>
      </p:sp>
      <p:sp>
        <p:nvSpPr>
          <p:cNvPr id="781" name="Google Shape;781;p9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9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"por referencia": referencia de objetos</a:t>
            </a:r>
            <a:endParaRPr/>
          </a:p>
        </p:txBody>
      </p:sp>
      <p:sp>
        <p:nvSpPr>
          <p:cNvPr id="788" name="Google Shape;788;p92"/>
          <p:cNvSpPr txBox="1">
            <a:spLocks noGrp="1"/>
          </p:cNvSpPr>
          <p:nvPr>
            <p:ph type="body" idx="4294967295"/>
          </p:nvPr>
        </p:nvSpPr>
        <p:spPr>
          <a:xfrm>
            <a:off x="507876" y="1849144"/>
            <a:ext cx="81831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Cuando pasamos un objeto como parámetro se está realizando una copia de la referencia</a:t>
            </a:r>
            <a:endParaRPr/>
          </a:p>
          <a:p>
            <a:pPr marL="0" lvl="0" indent="0" algn="l" rtl="0">
              <a:spcBef>
                <a:spcPts val="600"/>
              </a:spcBef>
              <a:spcAft>
                <a:spcPts val="0"/>
              </a:spcAft>
              <a:buNone/>
            </a:pPr>
            <a:endParaRPr sz="1400"/>
          </a:p>
          <a:p>
            <a:pPr marL="177800" lvl="0" indent="0" algn="l" rtl="0">
              <a:spcBef>
                <a:spcPts val="600"/>
              </a:spcBef>
              <a:spcAft>
                <a:spcPts val="0"/>
              </a:spcAft>
              <a:buNone/>
            </a:pPr>
            <a:endParaRPr sz="1800"/>
          </a:p>
          <a:p>
            <a:pPr marL="0" marR="88900" lvl="0" indent="0" algn="l" rtl="0">
              <a:lnSpc>
                <a:spcPct val="115000"/>
              </a:lnSpc>
              <a:spcBef>
                <a:spcPts val="0"/>
              </a:spcBef>
              <a:spcAft>
                <a:spcPts val="0"/>
              </a:spcAft>
              <a:buNone/>
            </a:pPr>
            <a:endParaRPr sz="1800">
              <a:solidFill>
                <a:srgbClr val="66CC66"/>
              </a:solidFill>
              <a:highlight>
                <a:srgbClr val="F5F5F5"/>
              </a:highlight>
              <a:latin typeface="Courier New"/>
              <a:ea typeface="Courier New"/>
              <a:cs typeface="Courier New"/>
              <a:sym typeface="Courier New"/>
            </a:endParaRPr>
          </a:p>
          <a:p>
            <a:pPr marL="177800" lvl="0" indent="0" algn="l" rtl="0">
              <a:spcBef>
                <a:spcPts val="1600"/>
              </a:spcBef>
              <a:spcAft>
                <a:spcPts val="0"/>
              </a:spcAft>
              <a:buNone/>
            </a:pPr>
            <a:endParaRPr/>
          </a:p>
        </p:txBody>
      </p:sp>
      <p:pic>
        <p:nvPicPr>
          <p:cNvPr id="789" name="Google Shape;789;p92"/>
          <p:cNvPicPr preferRelativeResize="0"/>
          <p:nvPr/>
        </p:nvPicPr>
        <p:blipFill>
          <a:blip r:embed="rId3">
            <a:alphaModFix/>
          </a:blip>
          <a:stretch>
            <a:fillRect/>
          </a:stretch>
        </p:blipFill>
        <p:spPr>
          <a:xfrm>
            <a:off x="3224599" y="2763150"/>
            <a:ext cx="2923218" cy="2227218"/>
          </a:xfrm>
          <a:prstGeom prst="rect">
            <a:avLst/>
          </a:prstGeom>
          <a:noFill/>
          <a:ln>
            <a:noFill/>
          </a:ln>
        </p:spPr>
      </p:pic>
      <p:sp>
        <p:nvSpPr>
          <p:cNvPr id="790" name="Google Shape;790;p9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3"/>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Paso de parámetros "por referencia": referencia de objetos</a:t>
            </a:r>
            <a:endParaRPr/>
          </a:p>
        </p:txBody>
      </p:sp>
      <p:sp>
        <p:nvSpPr>
          <p:cNvPr id="797" name="Google Shape;797;p9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84</a:t>
            </a:fld>
            <a:endParaRPr/>
          </a:p>
        </p:txBody>
      </p:sp>
      <p:graphicFrame>
        <p:nvGraphicFramePr>
          <p:cNvPr id="798" name="Google Shape;798;p93"/>
          <p:cNvGraphicFramePr/>
          <p:nvPr/>
        </p:nvGraphicFramePr>
        <p:xfrm>
          <a:off x="889450" y="2029675"/>
          <a:ext cx="8088150" cy="2856972"/>
        </p:xfrm>
        <a:graphic>
          <a:graphicData uri="http://schemas.openxmlformats.org/drawingml/2006/table">
            <a:tbl>
              <a:tblPr>
                <a:noFill/>
                <a:tableStyleId>{79658D01-FB2F-487F-899E-874338C85783}</a:tableStyleId>
              </a:tblPr>
              <a:tblGrid>
                <a:gridCol w="3301675">
                  <a:extLst>
                    <a:ext uri="{9D8B030D-6E8A-4147-A177-3AD203B41FA5}">
                      <a16:colId xmlns:a16="http://schemas.microsoft.com/office/drawing/2014/main" val="20000"/>
                    </a:ext>
                  </a:extLst>
                </a:gridCol>
                <a:gridCol w="4786475">
                  <a:extLst>
                    <a:ext uri="{9D8B030D-6E8A-4147-A177-3AD203B41FA5}">
                      <a16:colId xmlns:a16="http://schemas.microsoft.com/office/drawing/2014/main" val="20001"/>
                    </a:ext>
                  </a:extLst>
                </a:gridCol>
              </a:tblGrid>
              <a:tr h="285750">
                <a:tc>
                  <a:txBody>
                    <a:bodyPr/>
                    <a:lstStyle/>
                    <a:p>
                      <a:pPr marL="177800" lvl="0" indent="-38100" algn="l" rtl="0">
                        <a:lnSpc>
                          <a:spcPct val="100000"/>
                        </a:lnSpc>
                        <a:spcBef>
                          <a:spcPts val="0"/>
                        </a:spcBef>
                        <a:spcAft>
                          <a:spcPts val="0"/>
                        </a:spcAft>
                        <a:buClr>
                          <a:schemeClr val="dk1"/>
                        </a:buClr>
                        <a:buSzPts val="800"/>
                        <a:buFont typeface="Arial"/>
                        <a:buNone/>
                      </a:pPr>
                      <a:r>
                        <a:rPr lang="en" sz="1100">
                          <a:solidFill>
                            <a:schemeClr val="dk1"/>
                          </a:solidFill>
                        </a:rPr>
                        <a:t>class Test {</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int a, b;</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Test(int i, int j) {</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a = i;</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b = j;</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 pass an object</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void meth(Test o) {</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o.a *= 2;</a:t>
                      </a:r>
                      <a:endParaRPr sz="1100">
                        <a:solidFill>
                          <a:schemeClr val="dk1"/>
                        </a:solidFill>
                      </a:endParaRPr>
                    </a:p>
                    <a:p>
                      <a:pPr marL="863600" lvl="0" indent="-38100" algn="l" rtl="0">
                        <a:lnSpc>
                          <a:spcPct val="100000"/>
                        </a:lnSpc>
                        <a:spcBef>
                          <a:spcPts val="0"/>
                        </a:spcBef>
                        <a:spcAft>
                          <a:spcPts val="0"/>
                        </a:spcAft>
                        <a:buClr>
                          <a:schemeClr val="dk1"/>
                        </a:buClr>
                        <a:buSzPts val="800"/>
                        <a:buFont typeface="Arial"/>
                        <a:buNone/>
                      </a:pPr>
                      <a:r>
                        <a:rPr lang="en" sz="1100">
                          <a:solidFill>
                            <a:schemeClr val="dk1"/>
                          </a:solidFill>
                        </a:rPr>
                        <a:t> o.b /= 2;</a:t>
                      </a:r>
                      <a:endParaRPr sz="1100">
                        <a:solidFill>
                          <a:schemeClr val="dk1"/>
                        </a:solidFill>
                      </a:endParaRPr>
                    </a:p>
                    <a:p>
                      <a:pPr marL="520700" lvl="0" indent="-38100" algn="l" rtl="0">
                        <a:lnSpc>
                          <a:spcPct val="100000"/>
                        </a:lnSpc>
                        <a:spcBef>
                          <a:spcPts val="0"/>
                        </a:spcBef>
                        <a:spcAft>
                          <a:spcPts val="0"/>
                        </a:spcAft>
                        <a:buClr>
                          <a:schemeClr val="dk1"/>
                        </a:buClr>
                        <a:buSzPts val="800"/>
                        <a:buFont typeface="Arial"/>
                        <a:buNone/>
                      </a:pPr>
                      <a:r>
                        <a:rPr lang="en" sz="1100">
                          <a:solidFill>
                            <a:schemeClr val="dk1"/>
                          </a:solidFill>
                        </a:rPr>
                        <a:t> }</a:t>
                      </a:r>
                      <a:endParaRPr sz="1100">
                        <a:solidFill>
                          <a:schemeClr val="dk1"/>
                        </a:solidFill>
                      </a:endParaRPr>
                    </a:p>
                    <a:p>
                      <a:pPr marL="177800" lvl="0" indent="-38100" algn="l" rtl="0">
                        <a:lnSpc>
                          <a:spcPct val="100000"/>
                        </a:lnSpc>
                        <a:spcBef>
                          <a:spcPts val="0"/>
                        </a:spcBef>
                        <a:spcAft>
                          <a:spcPts val="0"/>
                        </a:spcAft>
                        <a:buClr>
                          <a:schemeClr val="dk1"/>
                        </a:buClr>
                        <a:buSzPts val="8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None/>
                      </a:pPr>
                      <a:endParaRPr sz="1100">
                        <a:solidFill>
                          <a:schemeClr val="dk1"/>
                        </a:solidFill>
                      </a:endParaRPr>
                    </a:p>
                  </a:txBody>
                  <a:tcPr marL="91425" marR="91425" marT="68575" marB="68575"/>
                </a:tc>
                <a:tc>
                  <a:txBody>
                    <a:bodyPr/>
                    <a:lstStyle/>
                    <a:p>
                      <a:pPr marL="0" lvl="0" indent="0" algn="l" rtl="0">
                        <a:spcBef>
                          <a:spcPts val="0"/>
                        </a:spcBef>
                        <a:spcAft>
                          <a:spcPts val="0"/>
                        </a:spcAft>
                        <a:buClr>
                          <a:schemeClr val="dk1"/>
                        </a:buClr>
                        <a:buSzPts val="800"/>
                        <a:buFont typeface="Arial"/>
                        <a:buNone/>
                      </a:pPr>
                      <a:endParaRPr sz="1100"/>
                    </a:p>
                    <a:p>
                      <a:pPr marL="0" lvl="0" indent="0" algn="l" rtl="0">
                        <a:spcBef>
                          <a:spcPts val="0"/>
                        </a:spcBef>
                        <a:spcAft>
                          <a:spcPts val="0"/>
                        </a:spcAft>
                        <a:buNone/>
                      </a:pPr>
                      <a:r>
                        <a:rPr lang="en" sz="1100"/>
                        <a:t>class PassObjRef {</a:t>
                      </a:r>
                      <a:endParaRPr sz="1100"/>
                    </a:p>
                    <a:p>
                      <a:pPr marL="0" lvl="0" indent="0" algn="l" rtl="0">
                        <a:spcBef>
                          <a:spcPts val="0"/>
                        </a:spcBef>
                        <a:spcAft>
                          <a:spcPts val="0"/>
                        </a:spcAft>
                        <a:buClr>
                          <a:schemeClr val="dk1"/>
                        </a:buClr>
                        <a:buSzPts val="800"/>
                        <a:buFont typeface="Arial"/>
                        <a:buNone/>
                      </a:pPr>
                      <a:r>
                        <a:rPr lang="en" sz="1100"/>
                        <a:t>    public static void main(String args[]) {</a:t>
                      </a:r>
                      <a:endParaRPr sz="1100"/>
                    </a:p>
                    <a:p>
                      <a:pPr marL="0" lvl="0" indent="0" algn="l" rtl="0">
                        <a:spcBef>
                          <a:spcPts val="0"/>
                        </a:spcBef>
                        <a:spcAft>
                          <a:spcPts val="0"/>
                        </a:spcAft>
                        <a:buClr>
                          <a:schemeClr val="dk1"/>
                        </a:buClr>
                        <a:buSzPts val="800"/>
                        <a:buFont typeface="Arial"/>
                        <a:buNone/>
                      </a:pPr>
                      <a:r>
                        <a:rPr lang="en" sz="1100"/>
                        <a:t>        Test ob = new Test(15, 20);</a:t>
                      </a:r>
                      <a:endParaRPr sz="1100"/>
                    </a:p>
                    <a:p>
                      <a:pPr marL="0" lvl="0" indent="0" algn="l" rtl="0">
                        <a:spcBef>
                          <a:spcPts val="0"/>
                        </a:spcBef>
                        <a:spcAft>
                          <a:spcPts val="0"/>
                        </a:spcAft>
                        <a:buClr>
                          <a:schemeClr val="dk1"/>
                        </a:buClr>
                        <a:buSzPts val="800"/>
                        <a:buFont typeface="Arial"/>
                        <a:buNone/>
                      </a:pPr>
                      <a:r>
                        <a:rPr lang="en" sz="1100"/>
                        <a:t>        System.out.println("ob.a and ob.b before call: " +</a:t>
                      </a:r>
                      <a:endParaRPr sz="1100"/>
                    </a:p>
                    <a:p>
                      <a:pPr marL="0" lvl="0" indent="0" algn="l" rtl="0">
                        <a:spcBef>
                          <a:spcPts val="0"/>
                        </a:spcBef>
                        <a:spcAft>
                          <a:spcPts val="0"/>
                        </a:spcAft>
                        <a:buClr>
                          <a:schemeClr val="dk1"/>
                        </a:buClr>
                        <a:buSzPts val="800"/>
                        <a:buFont typeface="Arial"/>
                        <a:buNone/>
                      </a:pPr>
                      <a:r>
                        <a:rPr lang="en" sz="1100"/>
                        <a:t>        ob.a + " " + ob.b);</a:t>
                      </a:r>
                      <a:endParaRPr sz="1100"/>
                    </a:p>
                    <a:p>
                      <a:pPr marL="0" lvl="0" indent="0" algn="l" rtl="0">
                        <a:spcBef>
                          <a:spcPts val="0"/>
                        </a:spcBef>
                        <a:spcAft>
                          <a:spcPts val="0"/>
                        </a:spcAft>
                        <a:buClr>
                          <a:schemeClr val="dk1"/>
                        </a:buClr>
                        <a:buSzPts val="800"/>
                        <a:buFont typeface="Arial"/>
                        <a:buNone/>
                      </a:pPr>
                      <a:r>
                        <a:rPr lang="en" sz="1100"/>
                        <a:t>        ob.meth(ob);</a:t>
                      </a:r>
                      <a:endParaRPr sz="1100"/>
                    </a:p>
                    <a:p>
                      <a:pPr marL="0" lvl="0" indent="0" algn="l" rtl="0">
                        <a:spcBef>
                          <a:spcPts val="0"/>
                        </a:spcBef>
                        <a:spcAft>
                          <a:spcPts val="0"/>
                        </a:spcAft>
                        <a:buClr>
                          <a:schemeClr val="dk1"/>
                        </a:buClr>
                        <a:buSzPts val="800"/>
                        <a:buFont typeface="Arial"/>
                        <a:buNone/>
                      </a:pPr>
                      <a:r>
                        <a:rPr lang="en" sz="1100"/>
                        <a:t>        System.out.println("ob.a and ob.b after call: " +</a:t>
                      </a:r>
                      <a:endParaRPr sz="1100"/>
                    </a:p>
                    <a:p>
                      <a:pPr marL="0" lvl="0" indent="0" algn="l" rtl="0">
                        <a:spcBef>
                          <a:spcPts val="0"/>
                        </a:spcBef>
                        <a:spcAft>
                          <a:spcPts val="0"/>
                        </a:spcAft>
                        <a:buClr>
                          <a:schemeClr val="dk1"/>
                        </a:buClr>
                        <a:buSzPts val="800"/>
                        <a:buFont typeface="Arial"/>
                        <a:buNone/>
                      </a:pPr>
                      <a:r>
                        <a:rPr lang="en" sz="1100"/>
                        <a:t>        ob.a + " " + ob.b);</a:t>
                      </a:r>
                      <a:endParaRPr sz="1100"/>
                    </a:p>
                    <a:p>
                      <a:pPr marL="0" lvl="0" indent="0" algn="l" rtl="0">
                        <a:spcBef>
                          <a:spcPts val="0"/>
                        </a:spcBef>
                        <a:spcAft>
                          <a:spcPts val="0"/>
                        </a:spcAft>
                        <a:buClr>
                          <a:schemeClr val="dk1"/>
                        </a:buClr>
                        <a:buSzPts val="800"/>
                        <a:buFont typeface="Arial"/>
                        <a:buNone/>
                      </a:pPr>
                      <a:r>
                        <a:rPr lang="en" sz="1100"/>
                        <a:t>    }</a:t>
                      </a:r>
                      <a:endParaRPr sz="1100"/>
                    </a:p>
                    <a:p>
                      <a:pPr marL="0" lvl="0" indent="0" algn="l" rtl="0">
                        <a:spcBef>
                          <a:spcPts val="0"/>
                        </a:spcBef>
                        <a:spcAft>
                          <a:spcPts val="0"/>
                        </a:spcAft>
                        <a:buClr>
                          <a:schemeClr val="dk1"/>
                        </a:buClr>
                        <a:buSzPts val="800"/>
                        <a:buFont typeface="Arial"/>
                        <a:buNone/>
                      </a:pPr>
                      <a:r>
                        <a:rPr lang="en" sz="1100"/>
                        <a:t>}</a:t>
                      </a:r>
                      <a:endParaRPr sz="1100"/>
                    </a:p>
                    <a:p>
                      <a:pPr marL="0" lvl="0" indent="0" algn="l" rtl="0">
                        <a:spcBef>
                          <a:spcPts val="0"/>
                        </a:spcBef>
                        <a:spcAft>
                          <a:spcPts val="0"/>
                        </a:spcAft>
                        <a:buNone/>
                      </a:pPr>
                      <a:endParaRPr sz="1100"/>
                    </a:p>
                  </a:txBody>
                  <a:tcPr marL="91425" marR="91425" marT="68575" marB="68575"/>
                </a:tc>
                <a:extLst>
                  <a:ext uri="{0D108BD9-81ED-4DB2-BD59-A6C34878D82A}">
                    <a16:rowId xmlns:a16="http://schemas.microsoft.com/office/drawing/2014/main" val="10000"/>
                  </a:ext>
                </a:extLst>
              </a:tr>
              <a:tr h="285750">
                <a:tc gridSpan="2">
                  <a:txBody>
                    <a:bodyPr/>
                    <a:lstStyle/>
                    <a:p>
                      <a:pPr marL="177800" lvl="0" indent="-38100" algn="l" rtl="0">
                        <a:lnSpc>
                          <a:spcPct val="90000"/>
                        </a:lnSpc>
                        <a:spcBef>
                          <a:spcPts val="800"/>
                        </a:spcBef>
                        <a:spcAft>
                          <a:spcPts val="0"/>
                        </a:spcAft>
                        <a:buNone/>
                      </a:pPr>
                      <a:r>
                        <a:rPr lang="en" sz="1100">
                          <a:solidFill>
                            <a:schemeClr val="dk1"/>
                          </a:solidFill>
                          <a:latin typeface="Calibri"/>
                          <a:ea typeface="Calibri"/>
                          <a:cs typeface="Calibri"/>
                          <a:sym typeface="Calibri"/>
                        </a:rPr>
                        <a:t> ob.a and ob.b before call: 15 20 </a:t>
                      </a:r>
                      <a:endParaRPr sz="1100">
                        <a:solidFill>
                          <a:schemeClr val="dk1"/>
                        </a:solidFill>
                        <a:latin typeface="Calibri"/>
                        <a:ea typeface="Calibri"/>
                        <a:cs typeface="Calibri"/>
                        <a:sym typeface="Calibri"/>
                      </a:endParaRPr>
                    </a:p>
                    <a:p>
                      <a:pPr marL="177800" lvl="0" indent="-38100" algn="l" rtl="0">
                        <a:lnSpc>
                          <a:spcPct val="90000"/>
                        </a:lnSpc>
                        <a:spcBef>
                          <a:spcPts val="800"/>
                        </a:spcBef>
                        <a:spcAft>
                          <a:spcPts val="0"/>
                        </a:spcAft>
                        <a:buNone/>
                      </a:pPr>
                      <a:r>
                        <a:rPr lang="en" sz="1100">
                          <a:solidFill>
                            <a:schemeClr val="dk1"/>
                          </a:solidFill>
                          <a:latin typeface="Calibri"/>
                          <a:ea typeface="Calibri"/>
                          <a:cs typeface="Calibri"/>
                          <a:sym typeface="Calibri"/>
                        </a:rPr>
                        <a:t>ob.a and ob.b after call: 30 10</a:t>
                      </a:r>
                      <a:endParaRPr sz="1100">
                        <a:solidFill>
                          <a:schemeClr val="dk1"/>
                        </a:solidFill>
                        <a:latin typeface="Calibri"/>
                        <a:ea typeface="Calibri"/>
                        <a:cs typeface="Calibri"/>
                        <a:sym typeface="Calibri"/>
                      </a:endParaRPr>
                    </a:p>
                  </a:txBody>
                  <a:tcPr marL="91425" marR="91425" marT="68575" marB="68575"/>
                </a:tc>
                <a:tc hMerge="1">
                  <a:txBody>
                    <a:bodyPr/>
                    <a:lstStyle/>
                    <a:p>
                      <a:endParaRPr lang="es-EC"/>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4"/>
          <p:cNvSpPr txBox="1">
            <a:spLocks noGrp="1"/>
          </p:cNvSpPr>
          <p:nvPr>
            <p:ph type="title" idx="4294967295"/>
          </p:nvPr>
        </p:nvSpPr>
        <p:spPr>
          <a:xfrm>
            <a:off x="507870" y="25429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a:t>
            </a:r>
            <a:endParaRPr b="1"/>
          </a:p>
        </p:txBody>
      </p:sp>
      <p:sp>
        <p:nvSpPr>
          <p:cNvPr id="805" name="Google Shape;805;p94"/>
          <p:cNvSpPr txBox="1">
            <a:spLocks noGrp="1"/>
          </p:cNvSpPr>
          <p:nvPr>
            <p:ph type="body" idx="4294967295"/>
          </p:nvPr>
        </p:nvSpPr>
        <p:spPr>
          <a:xfrm>
            <a:off x="507877" y="1620544"/>
            <a:ext cx="8460900" cy="2910300"/>
          </a:xfrm>
          <a:prstGeom prst="rect">
            <a:avLst/>
          </a:prstGeom>
          <a:ln w="9525" cap="flat" cmpd="sng">
            <a:solidFill>
              <a:srgbClr val="1155CC"/>
            </a:solidFill>
            <a:prstDash val="solid"/>
            <a:round/>
            <a:headEnd type="none" w="sm" len="sm"/>
            <a:tailEnd type="none" w="sm" len="sm"/>
          </a:ln>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inicializar un objeto de una clase. </a:t>
            </a:r>
            <a:endParaRPr/>
          </a:p>
          <a:p>
            <a:pPr marL="457200" lvl="0" indent="-381000" algn="l" rtl="0">
              <a:spcBef>
                <a:spcPts val="0"/>
              </a:spcBef>
              <a:spcAft>
                <a:spcPts val="0"/>
              </a:spcAft>
              <a:buSzPts val="2400"/>
              <a:buChar char="▰"/>
            </a:pPr>
            <a:r>
              <a:rPr lang="en"/>
              <a:t>Asignar los valores iniciales del nuevo objeto.</a:t>
            </a:r>
            <a:endParaRPr/>
          </a:p>
          <a:p>
            <a:pPr marL="0" lvl="0" indent="0" algn="l" rtl="0">
              <a:spcBef>
                <a:spcPts val="600"/>
              </a:spcBef>
              <a:spcAft>
                <a:spcPts val="0"/>
              </a:spcAft>
              <a:buNone/>
            </a:pPr>
            <a:endParaRPr/>
          </a:p>
          <a:p>
            <a:pPr marL="0" lvl="0" indent="0" algn="just" rtl="0">
              <a:spcBef>
                <a:spcPts val="600"/>
              </a:spcBef>
              <a:spcAft>
                <a:spcPts val="0"/>
              </a:spcAft>
              <a:buNone/>
            </a:pPr>
            <a:r>
              <a:rPr lang="en" i="1"/>
              <a:t>Es un método especial dentro de una clase, que se llama automáticamente cada vez que se crea un objeto de esa clase(con new).</a:t>
            </a:r>
            <a:endParaRPr i="1"/>
          </a:p>
          <a:p>
            <a:pPr marL="457200" lvl="0" indent="457200" algn="just" rtl="0">
              <a:spcBef>
                <a:spcPts val="600"/>
              </a:spcBef>
              <a:spcAft>
                <a:spcPts val="0"/>
              </a:spcAft>
              <a:buNone/>
            </a:pPr>
            <a:r>
              <a:rPr lang="en" i="1"/>
              <a:t>Coche micoche = </a:t>
            </a:r>
            <a:r>
              <a:rPr lang="en" i="1">
                <a:solidFill>
                  <a:schemeClr val="accent2"/>
                </a:solidFill>
              </a:rPr>
              <a:t>new</a:t>
            </a:r>
            <a:r>
              <a:rPr lang="en" i="1"/>
              <a:t> </a:t>
            </a:r>
            <a:r>
              <a:rPr lang="en" i="1">
                <a:solidFill>
                  <a:srgbClr val="0000FF"/>
                </a:solidFill>
              </a:rPr>
              <a:t>Coche</a:t>
            </a:r>
            <a:r>
              <a:rPr lang="en" i="1"/>
              <a:t>();</a:t>
            </a:r>
            <a:endParaRPr i="1"/>
          </a:p>
        </p:txBody>
      </p:sp>
      <p:sp>
        <p:nvSpPr>
          <p:cNvPr id="806" name="Google Shape;806;p9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95"/>
          <p:cNvSpPr txBox="1">
            <a:spLocks noGrp="1"/>
          </p:cNvSpPr>
          <p:nvPr>
            <p:ph type="body" idx="4294967295"/>
          </p:nvPr>
        </p:nvSpPr>
        <p:spPr>
          <a:xfrm>
            <a:off x="507876" y="1620544"/>
            <a:ext cx="8273100" cy="2910300"/>
          </a:xfrm>
          <a:prstGeom prst="rect">
            <a:avLst/>
          </a:prstGeom>
        </p:spPr>
        <p:txBody>
          <a:bodyPr spcFirstLastPara="1" wrap="square" lIns="0" tIns="0" rIns="0" bIns="0" anchor="t" anchorCtr="0">
            <a:noAutofit/>
          </a:bodyPr>
          <a:lstStyle/>
          <a:p>
            <a:pPr marL="457200" lvl="0" indent="-381000" algn="just" rtl="0">
              <a:spcBef>
                <a:spcPts val="600"/>
              </a:spcBef>
              <a:spcAft>
                <a:spcPts val="0"/>
              </a:spcAft>
              <a:buSzPts val="2400"/>
              <a:buChar char="▰"/>
            </a:pPr>
            <a:r>
              <a:rPr lang="en"/>
              <a:t>Posee el mismo nombre de la clase a la cual pertenece y no puede devolver ningún valor</a:t>
            </a:r>
            <a:endParaRPr/>
          </a:p>
          <a:p>
            <a:pPr marL="457200" lvl="0" indent="-381000" algn="just" rtl="0">
              <a:spcBef>
                <a:spcPts val="0"/>
              </a:spcBef>
              <a:spcAft>
                <a:spcPts val="0"/>
              </a:spcAft>
              <a:buSzPts val="2400"/>
              <a:buChar char="▰"/>
            </a:pPr>
            <a:r>
              <a:rPr lang="en"/>
              <a:t>Una clase puede tener múltiples constructores, lo que cambia son los argumentos que reciben</a:t>
            </a:r>
            <a:endParaRPr/>
          </a:p>
          <a:p>
            <a:pPr marL="457200" lvl="0" indent="-381000" algn="just" rtl="0">
              <a:spcBef>
                <a:spcPts val="0"/>
              </a:spcBef>
              <a:spcAft>
                <a:spcPts val="0"/>
              </a:spcAft>
              <a:buSzPts val="2400"/>
              <a:buChar char="▰"/>
            </a:pPr>
            <a:r>
              <a:rPr lang="en"/>
              <a:t>Cuando en una clase no se escribe propiamente un constructor, Java asume uno por defecto.</a:t>
            </a:r>
            <a:endParaRPr/>
          </a:p>
        </p:txBody>
      </p:sp>
      <p:sp>
        <p:nvSpPr>
          <p:cNvPr id="813" name="Google Shape;813;p95"/>
          <p:cNvSpPr txBox="1">
            <a:spLocks noGrp="1"/>
          </p:cNvSpPr>
          <p:nvPr>
            <p:ph type="title" idx="4294967295"/>
          </p:nvPr>
        </p:nvSpPr>
        <p:spPr>
          <a:xfrm>
            <a:off x="507870" y="25429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a:t>
            </a:r>
            <a:endParaRPr b="1"/>
          </a:p>
        </p:txBody>
      </p:sp>
      <p:sp>
        <p:nvSpPr>
          <p:cNvPr id="814" name="Google Shape;814;p9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6"/>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177800" lvl="0" indent="0" algn="l" rtl="0">
              <a:spcBef>
                <a:spcPts val="600"/>
              </a:spcBef>
              <a:spcAft>
                <a:spcPts val="0"/>
              </a:spcAft>
              <a:buNone/>
            </a:pPr>
            <a:r>
              <a:rPr lang="en"/>
              <a:t>Tiene una lista vacía de parámetros, y un cuerpo vacío.</a:t>
            </a:r>
            <a:endParaRPr/>
          </a:p>
          <a:p>
            <a:pPr marL="177800" lvl="0" indent="0" algn="l" rtl="0">
              <a:spcBef>
                <a:spcPts val="600"/>
              </a:spcBef>
              <a:spcAft>
                <a:spcPts val="0"/>
              </a:spcAft>
              <a:buClr>
                <a:schemeClr val="dk1"/>
              </a:buClr>
              <a:buSzPts val="1100"/>
              <a:buFont typeface="Arial"/>
              <a:buNone/>
            </a:pPr>
            <a:r>
              <a:rPr lang="en"/>
              <a:t>public class Coche {</a:t>
            </a:r>
            <a:endParaRPr/>
          </a:p>
          <a:p>
            <a:pPr marL="177800" lvl="0" indent="279400" algn="l" rtl="0">
              <a:spcBef>
                <a:spcPts val="600"/>
              </a:spcBef>
              <a:spcAft>
                <a:spcPts val="0"/>
              </a:spcAft>
              <a:buClr>
                <a:schemeClr val="dk1"/>
              </a:buClr>
              <a:buSzPts val="1100"/>
              <a:buFont typeface="Arial"/>
              <a:buNone/>
            </a:pPr>
            <a:r>
              <a:rPr lang="en"/>
              <a:t>public Coche() {</a:t>
            </a:r>
            <a:endParaRPr/>
          </a:p>
          <a:p>
            <a:pPr marL="177800" lvl="0" indent="279400" algn="l" rtl="0">
              <a:spcBef>
                <a:spcPts val="600"/>
              </a:spcBef>
              <a:spcAft>
                <a:spcPts val="0"/>
              </a:spcAft>
              <a:buClr>
                <a:schemeClr val="dk1"/>
              </a:buClr>
              <a:buSzPts val="1100"/>
              <a:buFont typeface="Arial"/>
              <a:buNone/>
            </a:pPr>
            <a:r>
              <a:rPr lang="en"/>
              <a:t>}</a:t>
            </a:r>
            <a:endParaRPr/>
          </a:p>
          <a:p>
            <a:pPr marL="177800" lvl="0" indent="0" algn="l" rtl="0">
              <a:spcBef>
                <a:spcPts val="600"/>
              </a:spcBef>
              <a:spcAft>
                <a:spcPts val="0"/>
              </a:spcAft>
              <a:buNone/>
            </a:pPr>
            <a:r>
              <a:rPr lang="en"/>
              <a:t>}</a:t>
            </a:r>
            <a:endParaRPr/>
          </a:p>
          <a:p>
            <a:pPr marL="177800" lvl="0" indent="0" algn="l" rtl="0">
              <a:spcBef>
                <a:spcPts val="600"/>
              </a:spcBef>
              <a:spcAft>
                <a:spcPts val="0"/>
              </a:spcAft>
              <a:buNone/>
            </a:pPr>
            <a:endParaRPr/>
          </a:p>
          <a:p>
            <a:pPr marL="0" lvl="0" indent="0" algn="l" rtl="0">
              <a:spcBef>
                <a:spcPts val="600"/>
              </a:spcBef>
              <a:spcAft>
                <a:spcPts val="0"/>
              </a:spcAft>
              <a:buClr>
                <a:schemeClr val="dk1"/>
              </a:buClr>
              <a:buSzPts val="1100"/>
              <a:buFont typeface="Arial"/>
              <a:buNone/>
            </a:pPr>
            <a:endParaRPr/>
          </a:p>
          <a:p>
            <a:pPr marL="177800" lvl="0" indent="0" algn="l" rtl="0">
              <a:spcBef>
                <a:spcPts val="600"/>
              </a:spcBef>
              <a:spcAft>
                <a:spcPts val="0"/>
              </a:spcAft>
              <a:buNone/>
            </a:pPr>
            <a:endParaRPr/>
          </a:p>
        </p:txBody>
      </p:sp>
      <p:sp>
        <p:nvSpPr>
          <p:cNvPr id="821" name="Google Shape;821;p96"/>
          <p:cNvSpPr txBox="1">
            <a:spLocks noGrp="1"/>
          </p:cNvSpPr>
          <p:nvPr>
            <p:ph type="title" idx="4294967295"/>
          </p:nvPr>
        </p:nvSpPr>
        <p:spPr>
          <a:xfrm>
            <a:off x="507875" y="254300"/>
            <a:ext cx="39690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 por defecto</a:t>
            </a:r>
            <a:endParaRPr b="1"/>
          </a:p>
        </p:txBody>
      </p:sp>
      <p:sp>
        <p:nvSpPr>
          <p:cNvPr id="822" name="Google Shape;822;p9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97"/>
          <p:cNvSpPr txBox="1">
            <a:spLocks noGrp="1"/>
          </p:cNvSpPr>
          <p:nvPr>
            <p:ph type="title" idx="4294967295"/>
          </p:nvPr>
        </p:nvSpPr>
        <p:spPr>
          <a:xfrm>
            <a:off x="259220" y="171029"/>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Constructor </a:t>
            </a:r>
            <a:endParaRPr b="1"/>
          </a:p>
          <a:p>
            <a:pPr marL="0" lvl="0" indent="0" algn="l" rtl="0">
              <a:spcBef>
                <a:spcPts val="0"/>
              </a:spcBef>
              <a:spcAft>
                <a:spcPts val="0"/>
              </a:spcAft>
              <a:buNone/>
            </a:pPr>
            <a:r>
              <a:rPr lang="en" b="1"/>
              <a:t>parametrizado</a:t>
            </a:r>
            <a:endParaRPr b="1"/>
          </a:p>
        </p:txBody>
      </p:sp>
      <p:sp>
        <p:nvSpPr>
          <p:cNvPr id="829" name="Google Shape;829;p97"/>
          <p:cNvSpPr txBox="1">
            <a:spLocks noGrp="1"/>
          </p:cNvSpPr>
          <p:nvPr>
            <p:ph type="body" idx="4294967295"/>
          </p:nvPr>
        </p:nvSpPr>
        <p:spPr>
          <a:xfrm>
            <a:off x="507876" y="1620544"/>
            <a:ext cx="81756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Constructores con parámetros.</a:t>
            </a:r>
            <a:endParaRPr/>
          </a:p>
          <a:p>
            <a:pPr marL="457200" lvl="0" indent="-381000" algn="just" rtl="0">
              <a:spcBef>
                <a:spcPts val="0"/>
              </a:spcBef>
              <a:spcAft>
                <a:spcPts val="0"/>
              </a:spcAft>
              <a:buSzPts val="2400"/>
              <a:buChar char="▰"/>
            </a:pPr>
            <a:r>
              <a:rPr lang="en"/>
              <a:t>Se pueden sobrecargar los constructores, ofreciendo distintas alternativas de inicialización.</a:t>
            </a:r>
            <a:endParaRPr/>
          </a:p>
          <a:p>
            <a:pPr marL="0" lvl="0" indent="0" algn="just" rtl="0">
              <a:spcBef>
                <a:spcPts val="600"/>
              </a:spcBef>
              <a:spcAft>
                <a:spcPts val="0"/>
              </a:spcAft>
              <a:buNone/>
            </a:pPr>
            <a:endParaRPr/>
          </a:p>
          <a:p>
            <a:pPr marL="685800" lvl="0" indent="-50800" algn="l" rtl="0">
              <a:spcBef>
                <a:spcPts val="600"/>
              </a:spcBef>
              <a:spcAft>
                <a:spcPts val="0"/>
              </a:spcAft>
              <a:buNone/>
            </a:pPr>
            <a:r>
              <a:rPr lang="en" sz="1800"/>
              <a:t>public Coche(int potencia, String color){}</a:t>
            </a:r>
            <a:endParaRPr sz="1800"/>
          </a:p>
          <a:p>
            <a:pPr marL="685800" lvl="0" indent="-50800" algn="l" rtl="0">
              <a:spcBef>
                <a:spcPts val="600"/>
              </a:spcBef>
              <a:spcAft>
                <a:spcPts val="0"/>
              </a:spcAft>
              <a:buNone/>
            </a:pPr>
            <a:endParaRPr sz="1800"/>
          </a:p>
          <a:p>
            <a:pPr marL="685800" lvl="0" indent="-50800" algn="l" rtl="0">
              <a:spcBef>
                <a:spcPts val="600"/>
              </a:spcBef>
              <a:spcAft>
                <a:spcPts val="0"/>
              </a:spcAft>
              <a:buClr>
                <a:schemeClr val="dk1"/>
              </a:buClr>
              <a:buSzPts val="1100"/>
              <a:buFont typeface="Arial"/>
              <a:buNone/>
            </a:pPr>
            <a:r>
              <a:rPr lang="en" sz="1800"/>
              <a:t>public Coche(int potencia) {}</a:t>
            </a:r>
            <a:endParaRPr sz="1800"/>
          </a:p>
          <a:p>
            <a:pPr marL="0" lvl="0" indent="0" algn="just" rtl="0">
              <a:spcBef>
                <a:spcPts val="600"/>
              </a:spcBef>
              <a:spcAft>
                <a:spcPts val="0"/>
              </a:spcAft>
              <a:buNone/>
            </a:pPr>
            <a:endParaRPr/>
          </a:p>
          <a:p>
            <a:pPr marL="0" lvl="0" indent="0" algn="just" rtl="0">
              <a:spcBef>
                <a:spcPts val="600"/>
              </a:spcBef>
              <a:spcAft>
                <a:spcPts val="0"/>
              </a:spcAft>
              <a:buNone/>
            </a:pPr>
            <a:endParaRPr/>
          </a:p>
        </p:txBody>
      </p:sp>
      <p:sp>
        <p:nvSpPr>
          <p:cNvPr id="830" name="Google Shape;830;p9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98"/>
          <p:cNvSpPr txBox="1">
            <a:spLocks noGrp="1"/>
          </p:cNvSpPr>
          <p:nvPr>
            <p:ph type="title" idx="4294967295"/>
          </p:nvPr>
        </p:nvSpPr>
        <p:spPr>
          <a:xfrm>
            <a:off x="492845" y="24302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3600" b="1"/>
              <a:t>this</a:t>
            </a:r>
            <a:endParaRPr sz="3600" b="1"/>
          </a:p>
        </p:txBody>
      </p:sp>
      <p:sp>
        <p:nvSpPr>
          <p:cNvPr id="837" name="Google Shape;837;p98"/>
          <p:cNvSpPr txBox="1">
            <a:spLocks noGrp="1"/>
          </p:cNvSpPr>
          <p:nvPr>
            <p:ph type="body" idx="4294967295"/>
          </p:nvPr>
        </p:nvSpPr>
        <p:spPr>
          <a:xfrm>
            <a:off x="628650" y="1388269"/>
            <a:ext cx="78867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Referencia al objeto actual</a:t>
            </a:r>
            <a:endParaRPr sz="2400"/>
          </a:p>
          <a:p>
            <a:pPr marL="0" lvl="0" indent="0" algn="l" rtl="0">
              <a:spcBef>
                <a:spcPts val="600"/>
              </a:spcBef>
              <a:spcAft>
                <a:spcPts val="0"/>
              </a:spcAft>
              <a:buClr>
                <a:schemeClr val="dk1"/>
              </a:buClr>
              <a:buSzPts val="1100"/>
              <a:buFont typeface="Arial"/>
              <a:buNone/>
            </a:pPr>
            <a:r>
              <a:rPr lang="en" sz="1400"/>
              <a:t>public class Coche {</a:t>
            </a:r>
            <a:endParaRPr sz="1400"/>
          </a:p>
          <a:p>
            <a:pPr marL="685800" lvl="0" indent="-50800" algn="l" rtl="0">
              <a:spcBef>
                <a:spcPts val="600"/>
              </a:spcBef>
              <a:spcAft>
                <a:spcPts val="0"/>
              </a:spcAft>
              <a:buClr>
                <a:schemeClr val="dk1"/>
              </a:buClr>
              <a:buSzPts val="1100"/>
              <a:buFont typeface="Arial"/>
              <a:buNone/>
            </a:pPr>
            <a:r>
              <a:rPr lang="en" sz="1400"/>
              <a:t>private String color;</a:t>
            </a:r>
            <a:endParaRPr sz="1400"/>
          </a:p>
          <a:p>
            <a:pPr marL="685800" lvl="0" indent="-50800" algn="l" rtl="0">
              <a:spcBef>
                <a:spcPts val="600"/>
              </a:spcBef>
              <a:spcAft>
                <a:spcPts val="0"/>
              </a:spcAft>
              <a:buClr>
                <a:schemeClr val="dk1"/>
              </a:buClr>
              <a:buSzPts val="1100"/>
              <a:buFont typeface="Arial"/>
              <a:buNone/>
            </a:pPr>
            <a:r>
              <a:rPr lang="en" sz="1400"/>
              <a:t>private int potencia;</a:t>
            </a:r>
            <a:endParaRPr sz="1400"/>
          </a:p>
          <a:p>
            <a:pPr marL="685800" lvl="0" indent="-50800" algn="l" rtl="0">
              <a:spcBef>
                <a:spcPts val="600"/>
              </a:spcBef>
              <a:spcAft>
                <a:spcPts val="0"/>
              </a:spcAft>
              <a:buClr>
                <a:schemeClr val="dk1"/>
              </a:buClr>
              <a:buSzPts val="1100"/>
              <a:buFont typeface="Arial"/>
              <a:buNone/>
            </a:pPr>
            <a:r>
              <a:rPr lang="en" sz="1400"/>
              <a:t>public Coche(int potencia, String color)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1143000" lvl="0" indent="-50800" algn="l" rtl="0">
              <a:spcBef>
                <a:spcPts val="600"/>
              </a:spcBef>
              <a:spcAft>
                <a:spcPts val="0"/>
              </a:spcAft>
              <a:buClr>
                <a:schemeClr val="dk1"/>
              </a:buClr>
              <a:buSzPts val="1100"/>
              <a:buFont typeface="Arial"/>
              <a:buNone/>
            </a:pPr>
            <a:r>
              <a:rPr lang="en" sz="1400"/>
              <a:t>this.color = color;</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685800" lvl="0" indent="-50800" algn="l" rtl="0">
              <a:spcBef>
                <a:spcPts val="600"/>
              </a:spcBef>
              <a:spcAft>
                <a:spcPts val="0"/>
              </a:spcAft>
              <a:buClr>
                <a:schemeClr val="dk1"/>
              </a:buClr>
              <a:buSzPts val="1100"/>
              <a:buFont typeface="Arial"/>
              <a:buNone/>
            </a:pPr>
            <a:r>
              <a:rPr lang="en" sz="1400"/>
              <a:t>public Coche(int potencia) {</a:t>
            </a:r>
            <a:endParaRPr sz="1400"/>
          </a:p>
          <a:p>
            <a:pPr marL="1143000" lvl="0" indent="-50800" algn="l" rtl="0">
              <a:spcBef>
                <a:spcPts val="600"/>
              </a:spcBef>
              <a:spcAft>
                <a:spcPts val="0"/>
              </a:spcAft>
              <a:buClr>
                <a:schemeClr val="dk1"/>
              </a:buClr>
              <a:buSzPts val="1100"/>
              <a:buFont typeface="Arial"/>
              <a:buNone/>
            </a:pPr>
            <a:r>
              <a:rPr lang="en" sz="1400"/>
              <a:t>this(potencia, “Rojo”);</a:t>
            </a:r>
            <a:endParaRPr sz="1400"/>
          </a:p>
          <a:p>
            <a:pPr marL="685800" lvl="0" indent="-50800" algn="l" rtl="0">
              <a:spcBef>
                <a:spcPts val="600"/>
              </a:spcBef>
              <a:spcAft>
                <a:spcPts val="0"/>
              </a:spcAft>
              <a:buNone/>
            </a:pPr>
            <a:r>
              <a:rPr lang="en" sz="1400"/>
              <a:t>}</a:t>
            </a:r>
            <a:endParaRPr sz="1400"/>
          </a:p>
          <a:p>
            <a:pPr marL="0" lvl="0" indent="0" algn="l" rtl="0">
              <a:spcBef>
                <a:spcPts val="600"/>
              </a:spcBef>
              <a:spcAft>
                <a:spcPts val="0"/>
              </a:spcAft>
              <a:buClr>
                <a:schemeClr val="dk1"/>
              </a:buClr>
              <a:buSzPts val="1100"/>
              <a:buFont typeface="Arial"/>
              <a:buNone/>
            </a:pPr>
            <a:r>
              <a:rPr lang="en" sz="1400"/>
              <a:t>  }</a:t>
            </a: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a:p>
        </p:txBody>
      </p:sp>
      <p:sp>
        <p:nvSpPr>
          <p:cNvPr id="838" name="Google Shape;838;p9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Proceso de compilación e interpretación</a:t>
            </a:r>
            <a:endParaRPr/>
          </a:p>
        </p:txBody>
      </p:sp>
      <p:sp>
        <p:nvSpPr>
          <p:cNvPr id="209" name="Google Shape;209;p2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a:t>
            </a:fld>
            <a:endParaRPr/>
          </a:p>
        </p:txBody>
      </p:sp>
      <p:pic>
        <p:nvPicPr>
          <p:cNvPr id="210" name="Google Shape;210;p22"/>
          <p:cNvPicPr preferRelativeResize="0"/>
          <p:nvPr/>
        </p:nvPicPr>
        <p:blipFill>
          <a:blip r:embed="rId3">
            <a:alphaModFix/>
          </a:blip>
          <a:stretch>
            <a:fillRect/>
          </a:stretch>
        </p:blipFill>
        <p:spPr>
          <a:xfrm>
            <a:off x="6921900" y="978300"/>
            <a:ext cx="1913925" cy="1071800"/>
          </a:xfrm>
          <a:prstGeom prst="rect">
            <a:avLst/>
          </a:prstGeom>
          <a:noFill/>
          <a:ln>
            <a:noFill/>
          </a:ln>
        </p:spPr>
      </p:pic>
      <p:pic>
        <p:nvPicPr>
          <p:cNvPr id="211" name="Google Shape;211;p22"/>
          <p:cNvPicPr preferRelativeResize="0"/>
          <p:nvPr/>
        </p:nvPicPr>
        <p:blipFill>
          <a:blip r:embed="rId4">
            <a:alphaModFix/>
          </a:blip>
          <a:stretch>
            <a:fillRect/>
          </a:stretch>
        </p:blipFill>
        <p:spPr>
          <a:xfrm>
            <a:off x="259225" y="2202500"/>
            <a:ext cx="4504849" cy="2592625"/>
          </a:xfrm>
          <a:prstGeom prst="rect">
            <a:avLst/>
          </a:prstGeom>
          <a:noFill/>
          <a:ln>
            <a:noFill/>
          </a:ln>
        </p:spPr>
      </p:pic>
      <p:pic>
        <p:nvPicPr>
          <p:cNvPr id="212" name="Google Shape;212;p22"/>
          <p:cNvPicPr preferRelativeResize="0"/>
          <p:nvPr/>
        </p:nvPicPr>
        <p:blipFill>
          <a:blip r:embed="rId5">
            <a:alphaModFix/>
          </a:blip>
          <a:stretch>
            <a:fillRect/>
          </a:stretch>
        </p:blipFill>
        <p:spPr>
          <a:xfrm>
            <a:off x="5028999" y="2202500"/>
            <a:ext cx="3581675" cy="2376875"/>
          </a:xfrm>
          <a:prstGeom prst="rect">
            <a:avLst/>
          </a:prstGeom>
          <a:noFill/>
          <a:ln>
            <a:noFill/>
          </a:ln>
        </p:spPr>
      </p:pic>
      <p:sp>
        <p:nvSpPr>
          <p:cNvPr id="213" name="Google Shape;213;p22"/>
          <p:cNvSpPr txBox="1"/>
          <p:nvPr/>
        </p:nvSpPr>
        <p:spPr>
          <a:xfrm>
            <a:off x="3668350" y="4820850"/>
            <a:ext cx="2125800" cy="2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hivo"/>
                <a:ea typeface="Chivo"/>
                <a:cs typeface="Chivo"/>
                <a:sym typeface="Chivo"/>
              </a:rPr>
              <a:t>Fuente: Oracle Academy</a:t>
            </a:r>
            <a:endParaRPr sz="800">
              <a:latin typeface="Chivo"/>
              <a:ea typeface="Chivo"/>
              <a:cs typeface="Chivo"/>
              <a:sym typeface="Chiv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99"/>
          <p:cNvSpPr txBox="1">
            <a:spLocks noGrp="1"/>
          </p:cNvSpPr>
          <p:nvPr>
            <p:ph type="title" idx="4294967295"/>
          </p:nvPr>
        </p:nvSpPr>
        <p:spPr>
          <a:xfrm>
            <a:off x="259225" y="194900"/>
            <a:ext cx="66735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Sobrecarga de </a:t>
            </a:r>
            <a:endParaRPr b="1"/>
          </a:p>
          <a:p>
            <a:pPr marL="0" lvl="0" indent="0" algn="l" rtl="0">
              <a:spcBef>
                <a:spcPts val="0"/>
              </a:spcBef>
              <a:spcAft>
                <a:spcPts val="0"/>
              </a:spcAft>
              <a:buNone/>
            </a:pPr>
            <a:r>
              <a:rPr lang="en" b="1"/>
              <a:t>constructores</a:t>
            </a:r>
            <a:endParaRPr b="1"/>
          </a:p>
        </p:txBody>
      </p:sp>
      <p:sp>
        <p:nvSpPr>
          <p:cNvPr id="845" name="Google Shape;845;p99"/>
          <p:cNvSpPr txBox="1">
            <a:spLocks noGrp="1"/>
          </p:cNvSpPr>
          <p:nvPr>
            <p:ph type="body" idx="4294967295"/>
          </p:nvPr>
        </p:nvSpPr>
        <p:spPr>
          <a:xfrm>
            <a:off x="628650" y="1083469"/>
            <a:ext cx="7886700" cy="32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sz="2400"/>
          </a:p>
          <a:p>
            <a:pPr marL="0" lvl="0" indent="0" algn="l" rtl="0">
              <a:spcBef>
                <a:spcPts val="600"/>
              </a:spcBef>
              <a:spcAft>
                <a:spcPts val="0"/>
              </a:spcAft>
              <a:buNone/>
            </a:pPr>
            <a:r>
              <a:rPr lang="en" sz="1400"/>
              <a:t>public class Coche {</a:t>
            </a:r>
            <a:endParaRPr sz="1400"/>
          </a:p>
          <a:p>
            <a:pPr marL="685800" lvl="0" indent="-50800" algn="l" rtl="0">
              <a:spcBef>
                <a:spcPts val="600"/>
              </a:spcBef>
              <a:spcAft>
                <a:spcPts val="0"/>
              </a:spcAft>
              <a:buNone/>
            </a:pPr>
            <a:r>
              <a:rPr lang="en" sz="1400"/>
              <a:t>private String color;</a:t>
            </a:r>
            <a:endParaRPr sz="1400"/>
          </a:p>
          <a:p>
            <a:pPr marL="685800" lvl="0" indent="-50800" algn="l" rtl="0">
              <a:spcBef>
                <a:spcPts val="600"/>
              </a:spcBef>
              <a:spcAft>
                <a:spcPts val="0"/>
              </a:spcAft>
              <a:buNone/>
            </a:pPr>
            <a:r>
              <a:rPr lang="en" sz="1400"/>
              <a:t>private int potencia;</a:t>
            </a:r>
            <a:endParaRPr sz="1400"/>
          </a:p>
          <a:p>
            <a:pPr marL="685800" lvl="0" indent="-50800" algn="l" rtl="0">
              <a:spcBef>
                <a:spcPts val="600"/>
              </a:spcBef>
              <a:spcAft>
                <a:spcPts val="0"/>
              </a:spcAft>
              <a:buNone/>
            </a:pPr>
            <a:r>
              <a:rPr lang="en" sz="1400">
                <a:solidFill>
                  <a:schemeClr val="accent6"/>
                </a:solidFill>
              </a:rPr>
              <a:t>public Coche(int potencia, String color) </a:t>
            </a:r>
            <a:r>
              <a:rPr lang="en" sz="1400"/>
              <a:t>{</a:t>
            </a:r>
            <a:endParaRPr sz="1400"/>
          </a:p>
          <a:p>
            <a:pPr marL="1143000" lvl="0" indent="-50800" algn="l" rtl="0">
              <a:spcBef>
                <a:spcPts val="600"/>
              </a:spcBef>
              <a:spcAft>
                <a:spcPts val="0"/>
              </a:spcAft>
              <a:buNone/>
            </a:pPr>
            <a:r>
              <a:rPr lang="en" sz="1400"/>
              <a:t>this.potencia = potencia;</a:t>
            </a:r>
            <a:endParaRPr sz="1400"/>
          </a:p>
          <a:p>
            <a:pPr marL="1143000" lvl="0" indent="-50800" algn="l" rtl="0">
              <a:spcBef>
                <a:spcPts val="600"/>
              </a:spcBef>
              <a:spcAft>
                <a:spcPts val="0"/>
              </a:spcAft>
              <a:buNone/>
            </a:pPr>
            <a:r>
              <a:rPr lang="en" sz="1400"/>
              <a:t>this.color = color;</a:t>
            </a:r>
            <a:endParaRPr sz="1400"/>
          </a:p>
          <a:p>
            <a:pPr marL="685800" lvl="0" indent="-50800" algn="l" rtl="0">
              <a:spcBef>
                <a:spcPts val="600"/>
              </a:spcBef>
              <a:spcAft>
                <a:spcPts val="0"/>
              </a:spcAft>
              <a:buNone/>
            </a:pPr>
            <a:r>
              <a:rPr lang="en" sz="1400"/>
              <a:t>}</a:t>
            </a:r>
            <a:endParaRPr sz="1400"/>
          </a:p>
          <a:p>
            <a:pPr marL="685800" lvl="0" indent="-50800" algn="l" rtl="0">
              <a:spcBef>
                <a:spcPts val="600"/>
              </a:spcBef>
              <a:spcAft>
                <a:spcPts val="0"/>
              </a:spcAft>
              <a:buNone/>
            </a:pPr>
            <a:r>
              <a:rPr lang="en" sz="1400">
                <a:solidFill>
                  <a:schemeClr val="accent6"/>
                </a:solidFill>
              </a:rPr>
              <a:t>public Coche(int potencia)</a:t>
            </a:r>
            <a:r>
              <a:rPr lang="en" sz="1400"/>
              <a:t> {</a:t>
            </a:r>
            <a:endParaRPr sz="1400"/>
          </a:p>
          <a:p>
            <a:pPr marL="1143000" lvl="0" indent="-50800" algn="l" rtl="0">
              <a:spcBef>
                <a:spcPts val="600"/>
              </a:spcBef>
              <a:spcAft>
                <a:spcPts val="0"/>
              </a:spcAft>
              <a:buNone/>
            </a:pPr>
            <a:r>
              <a:rPr lang="en" sz="1400"/>
              <a:t>this(potencia, “Rojo”);</a:t>
            </a:r>
            <a:endParaRPr sz="1400"/>
          </a:p>
          <a:p>
            <a:pPr marL="685800" lvl="0" indent="-50800" algn="l" rtl="0">
              <a:spcBef>
                <a:spcPts val="600"/>
              </a:spcBef>
              <a:spcAft>
                <a:spcPts val="0"/>
              </a:spcAft>
              <a:buNone/>
            </a:pPr>
            <a:r>
              <a:rPr lang="en" sz="1400"/>
              <a:t>}</a:t>
            </a:r>
            <a:endParaRPr sz="1400"/>
          </a:p>
          <a:p>
            <a:pPr marL="0" lvl="0" indent="0" algn="l" rtl="0">
              <a:spcBef>
                <a:spcPts val="600"/>
              </a:spcBef>
              <a:spcAft>
                <a:spcPts val="0"/>
              </a:spcAft>
              <a:buNone/>
            </a:pPr>
            <a:r>
              <a:rPr lang="en" sz="1400"/>
              <a:t>  }</a:t>
            </a:r>
            <a:endParaRPr sz="1400"/>
          </a:p>
          <a:p>
            <a:pPr marL="0" lvl="0" indent="0" algn="l" rtl="0">
              <a:spcBef>
                <a:spcPts val="600"/>
              </a:spcBef>
              <a:spcAft>
                <a:spcPts val="0"/>
              </a:spcAft>
              <a:buNone/>
            </a:pPr>
            <a:endParaRPr sz="1400"/>
          </a:p>
          <a:p>
            <a:pPr marL="0" lvl="0" indent="0" algn="l" rtl="0">
              <a:spcBef>
                <a:spcPts val="600"/>
              </a:spcBef>
              <a:spcAft>
                <a:spcPts val="0"/>
              </a:spcAft>
              <a:buNone/>
            </a:pPr>
            <a:endParaRPr/>
          </a:p>
        </p:txBody>
      </p:sp>
      <p:sp>
        <p:nvSpPr>
          <p:cNvPr id="846" name="Google Shape;846;p9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00"/>
          <p:cNvSpPr txBox="1">
            <a:spLocks noGrp="1"/>
          </p:cNvSpPr>
          <p:nvPr>
            <p:ph type="title" idx="4294967295"/>
          </p:nvPr>
        </p:nvSpPr>
        <p:spPr>
          <a:xfrm>
            <a:off x="620550" y="31875"/>
            <a:ext cx="3988500" cy="130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a:t>
            </a:r>
            <a:endParaRPr b="1"/>
          </a:p>
          <a:p>
            <a:pPr marL="0" lvl="0" indent="0" algn="l" rtl="0">
              <a:spcBef>
                <a:spcPts val="0"/>
              </a:spcBef>
              <a:spcAft>
                <a:spcPts val="0"/>
              </a:spcAft>
              <a:buClr>
                <a:schemeClr val="dk1"/>
              </a:buClr>
              <a:buSzPts val="1100"/>
              <a:buFont typeface="Arial"/>
              <a:buNone/>
            </a:pPr>
            <a:r>
              <a:rPr lang="en" b="1"/>
              <a:t>de métodos</a:t>
            </a:r>
            <a:endParaRPr b="1"/>
          </a:p>
        </p:txBody>
      </p:sp>
      <p:sp>
        <p:nvSpPr>
          <p:cNvPr id="853" name="Google Shape;853;p100"/>
          <p:cNvSpPr txBox="1">
            <a:spLocks noGrp="1"/>
          </p:cNvSpPr>
          <p:nvPr>
            <p:ph type="body" idx="4294967295"/>
          </p:nvPr>
        </p:nvSpPr>
        <p:spPr>
          <a:xfrm>
            <a:off x="507876" y="1620544"/>
            <a:ext cx="77472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Una de las maneras para soportar polimorfismo.</a:t>
            </a:r>
            <a:endParaRPr/>
          </a:p>
          <a:p>
            <a:pPr marL="457200" lvl="0" indent="-381000" algn="just" rtl="0">
              <a:spcBef>
                <a:spcPts val="0"/>
              </a:spcBef>
              <a:spcAft>
                <a:spcPts val="0"/>
              </a:spcAft>
              <a:buSzPts val="2400"/>
              <a:buChar char="▰"/>
            </a:pPr>
            <a:r>
              <a:rPr lang="en"/>
              <a:t>Definir dos o más métodos dentro de la misma clase con el mismo nombre con parámetros diferentes</a:t>
            </a:r>
            <a:endParaRPr/>
          </a:p>
          <a:p>
            <a:pPr marL="0" lvl="0" indent="0" algn="l" rtl="0">
              <a:spcBef>
                <a:spcPts val="600"/>
              </a:spcBef>
              <a:spcAft>
                <a:spcPts val="0"/>
              </a:spcAft>
              <a:buNone/>
            </a:pPr>
            <a:endParaRPr/>
          </a:p>
        </p:txBody>
      </p:sp>
      <p:pic>
        <p:nvPicPr>
          <p:cNvPr id="854" name="Google Shape;854;p100"/>
          <p:cNvPicPr preferRelativeResize="0"/>
          <p:nvPr/>
        </p:nvPicPr>
        <p:blipFill>
          <a:blip r:embed="rId3">
            <a:alphaModFix/>
          </a:blip>
          <a:stretch>
            <a:fillRect/>
          </a:stretch>
        </p:blipFill>
        <p:spPr>
          <a:xfrm>
            <a:off x="2616425" y="3290269"/>
            <a:ext cx="4257225" cy="1433775"/>
          </a:xfrm>
          <a:prstGeom prst="rect">
            <a:avLst/>
          </a:prstGeom>
          <a:noFill/>
          <a:ln>
            <a:noFill/>
          </a:ln>
        </p:spPr>
      </p:pic>
      <p:sp>
        <p:nvSpPr>
          <p:cNvPr id="855" name="Google Shape;855;p10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1"/>
          <p:cNvSpPr txBox="1">
            <a:spLocks noGrp="1"/>
          </p:cNvSpPr>
          <p:nvPr>
            <p:ph type="title" idx="4294967295"/>
          </p:nvPr>
        </p:nvSpPr>
        <p:spPr>
          <a:xfrm>
            <a:off x="87025" y="0"/>
            <a:ext cx="8213100" cy="1182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de métodos </a:t>
            </a:r>
            <a:r>
              <a:rPr lang="en"/>
              <a:t>y</a:t>
            </a:r>
            <a:endParaRPr/>
          </a:p>
          <a:p>
            <a:pPr marL="0" lvl="0" indent="0" algn="l" rtl="0">
              <a:spcBef>
                <a:spcPts val="0"/>
              </a:spcBef>
              <a:spcAft>
                <a:spcPts val="0"/>
              </a:spcAft>
              <a:buClr>
                <a:schemeClr val="dk1"/>
              </a:buClr>
              <a:buSzPts val="1100"/>
              <a:buFont typeface="Arial"/>
              <a:buNone/>
            </a:pPr>
            <a:r>
              <a:rPr lang="en" b="1"/>
              <a:t>promoción de tipos</a:t>
            </a:r>
            <a:endParaRPr b="1"/>
          </a:p>
        </p:txBody>
      </p:sp>
      <p:sp>
        <p:nvSpPr>
          <p:cNvPr id="862" name="Google Shape;862;p101"/>
          <p:cNvSpPr txBox="1">
            <a:spLocks noGrp="1"/>
          </p:cNvSpPr>
          <p:nvPr>
            <p:ph type="body" idx="4294967295"/>
          </p:nvPr>
        </p:nvSpPr>
        <p:spPr>
          <a:xfrm>
            <a:off x="507875" y="1411369"/>
            <a:ext cx="8213100" cy="3348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Promoción es conversión de tipos automática de un tipo “menor” a uno “mayor”</a:t>
            </a:r>
            <a:endParaRPr/>
          </a:p>
        </p:txBody>
      </p:sp>
      <p:pic>
        <p:nvPicPr>
          <p:cNvPr id="863" name="Google Shape;863;p101"/>
          <p:cNvPicPr preferRelativeResize="0"/>
          <p:nvPr/>
        </p:nvPicPr>
        <p:blipFill>
          <a:blip r:embed="rId3">
            <a:alphaModFix/>
          </a:blip>
          <a:stretch>
            <a:fillRect/>
          </a:stretch>
        </p:blipFill>
        <p:spPr>
          <a:xfrm>
            <a:off x="2741925" y="2205094"/>
            <a:ext cx="3247932" cy="2427525"/>
          </a:xfrm>
          <a:prstGeom prst="rect">
            <a:avLst/>
          </a:prstGeom>
          <a:noFill/>
          <a:ln>
            <a:noFill/>
          </a:ln>
        </p:spPr>
      </p:pic>
      <p:sp>
        <p:nvSpPr>
          <p:cNvPr id="864" name="Google Shape;864;p101"/>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02"/>
          <p:cNvSpPr txBox="1">
            <a:spLocks noGrp="1"/>
          </p:cNvSpPr>
          <p:nvPr>
            <p:ph type="body" idx="4294967295"/>
          </p:nvPr>
        </p:nvSpPr>
        <p:spPr>
          <a:xfrm>
            <a:off x="507870" y="1620540"/>
            <a:ext cx="6447300" cy="29103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
              <a:t>Se realiza la promoción implícitamente si no coincide ningún tipo de datos.</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sz="1200"/>
              <a:t>Salida:</a:t>
            </a:r>
            <a:r>
              <a:rPr lang="en"/>
              <a:t> </a:t>
            </a:r>
            <a:r>
              <a:rPr lang="en" sz="1000">
                <a:solidFill>
                  <a:srgbClr val="333333"/>
                </a:solidFill>
                <a:highlight>
                  <a:srgbClr val="F5F5F5"/>
                </a:highlight>
                <a:latin typeface="Consolas"/>
                <a:ea typeface="Consolas"/>
                <a:cs typeface="Consolas"/>
                <a:sym typeface="Consolas"/>
              </a:rPr>
              <a:t>42 long</a:t>
            </a:r>
            <a:endParaRPr sz="1000">
              <a:solidFill>
                <a:srgbClr val="333333"/>
              </a:solidFill>
              <a:highlight>
                <a:srgbClr val="F5F5F5"/>
              </a:highlight>
              <a:latin typeface="Consolas"/>
              <a:ea typeface="Consolas"/>
              <a:cs typeface="Consolas"/>
              <a:sym typeface="Consolas"/>
            </a:endParaRPr>
          </a:p>
          <a:p>
            <a:pPr marL="0" lvl="0" indent="0" algn="l" rtl="0">
              <a:spcBef>
                <a:spcPts val="600"/>
              </a:spcBef>
              <a:spcAft>
                <a:spcPts val="0"/>
              </a:spcAft>
              <a:buNone/>
            </a:pPr>
            <a:endParaRPr/>
          </a:p>
        </p:txBody>
      </p:sp>
      <p:pic>
        <p:nvPicPr>
          <p:cNvPr id="871" name="Google Shape;871;p102"/>
          <p:cNvPicPr preferRelativeResize="0"/>
          <p:nvPr/>
        </p:nvPicPr>
        <p:blipFill>
          <a:blip r:embed="rId3">
            <a:alphaModFix/>
          </a:blip>
          <a:stretch>
            <a:fillRect/>
          </a:stretch>
        </p:blipFill>
        <p:spPr>
          <a:xfrm>
            <a:off x="4098175" y="2451107"/>
            <a:ext cx="3753694" cy="2222981"/>
          </a:xfrm>
          <a:prstGeom prst="rect">
            <a:avLst/>
          </a:prstGeom>
          <a:noFill/>
          <a:ln>
            <a:noFill/>
          </a:ln>
        </p:spPr>
      </p:pic>
      <p:sp>
        <p:nvSpPr>
          <p:cNvPr id="872" name="Google Shape;872;p10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93</a:t>
            </a:fld>
            <a:endParaRPr/>
          </a:p>
        </p:txBody>
      </p:sp>
      <p:sp>
        <p:nvSpPr>
          <p:cNvPr id="873" name="Google Shape;873;p102"/>
          <p:cNvSpPr txBox="1">
            <a:spLocks noGrp="1"/>
          </p:cNvSpPr>
          <p:nvPr>
            <p:ph type="title" idx="4294967295"/>
          </p:nvPr>
        </p:nvSpPr>
        <p:spPr>
          <a:xfrm>
            <a:off x="87025" y="0"/>
            <a:ext cx="8213100" cy="1182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Sobrecarga de métodos </a:t>
            </a:r>
            <a:r>
              <a:rPr lang="en"/>
              <a:t>y</a:t>
            </a:r>
            <a:endParaRPr/>
          </a:p>
          <a:p>
            <a:pPr marL="0" lvl="0" indent="0" algn="l" rtl="0">
              <a:spcBef>
                <a:spcPts val="0"/>
              </a:spcBef>
              <a:spcAft>
                <a:spcPts val="0"/>
              </a:spcAft>
              <a:buClr>
                <a:schemeClr val="dk1"/>
              </a:buClr>
              <a:buSzPts val="1100"/>
              <a:buFont typeface="Arial"/>
              <a:buNone/>
            </a:pPr>
            <a:r>
              <a:rPr lang="en" b="1"/>
              <a:t>promoción de tipos</a:t>
            </a:r>
            <a:endParaRPr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03"/>
          <p:cNvSpPr txBox="1">
            <a:spLocks noGrp="1"/>
          </p:cNvSpPr>
          <p:nvPr>
            <p:ph type="title" idx="4294967295"/>
          </p:nvPr>
        </p:nvSpPr>
        <p:spPr>
          <a:xfrm>
            <a:off x="374970" y="181872"/>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Getters and setters</a:t>
            </a:r>
            <a:endParaRPr b="1"/>
          </a:p>
        </p:txBody>
      </p:sp>
      <p:sp>
        <p:nvSpPr>
          <p:cNvPr id="880" name="Google Shape;880;p103"/>
          <p:cNvSpPr txBox="1">
            <a:spLocks noGrp="1"/>
          </p:cNvSpPr>
          <p:nvPr>
            <p:ph type="body" idx="4294967295"/>
          </p:nvPr>
        </p:nvSpPr>
        <p:spPr>
          <a:xfrm>
            <a:off x="507876" y="1620544"/>
            <a:ext cx="7935000" cy="291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sz="2400"/>
              <a:t>Setters: </a:t>
            </a:r>
            <a:endParaRPr sz="2400"/>
          </a:p>
          <a:p>
            <a:pPr marL="914400" lvl="1" indent="-381000" algn="l" rtl="0">
              <a:spcBef>
                <a:spcPts val="0"/>
              </a:spcBef>
              <a:spcAft>
                <a:spcPts val="0"/>
              </a:spcAft>
              <a:buSzPts val="2400"/>
              <a:buChar char="▰"/>
            </a:pPr>
            <a:r>
              <a:rPr lang="en" sz="2400"/>
              <a:t>asignar un valor a un atributo</a:t>
            </a:r>
            <a:endParaRPr sz="2400"/>
          </a:p>
          <a:p>
            <a:pPr marL="914400" lvl="1" indent="-381000" algn="l" rtl="0">
              <a:spcBef>
                <a:spcPts val="0"/>
              </a:spcBef>
              <a:spcAft>
                <a:spcPts val="0"/>
              </a:spcAft>
              <a:buSzPts val="2400"/>
              <a:buChar char="▰"/>
            </a:pPr>
            <a:r>
              <a:rPr lang="en"/>
              <a:t>P</a:t>
            </a:r>
            <a:r>
              <a:rPr lang="en" sz="2400"/>
              <a:t>ermite dar acceso público a ciertos atributos que deseemos el usuario pueda modificar. </a:t>
            </a:r>
            <a:endParaRPr sz="2400"/>
          </a:p>
          <a:p>
            <a:pPr marL="457200" lvl="0" indent="0" algn="l" rtl="0">
              <a:spcBef>
                <a:spcPts val="600"/>
              </a:spcBef>
              <a:spcAft>
                <a:spcPts val="0"/>
              </a:spcAft>
              <a:buNone/>
            </a:pPr>
            <a:endParaRPr/>
          </a:p>
          <a:p>
            <a:pPr marL="457200" lvl="0" indent="-381000" algn="l" rtl="0">
              <a:spcBef>
                <a:spcPts val="600"/>
              </a:spcBef>
              <a:spcAft>
                <a:spcPts val="0"/>
              </a:spcAft>
              <a:buSzPts val="2400"/>
              <a:buChar char="▰"/>
            </a:pPr>
            <a:r>
              <a:rPr lang="en" sz="2400"/>
              <a:t>Getters:</a:t>
            </a:r>
            <a:endParaRPr sz="2400"/>
          </a:p>
          <a:p>
            <a:pPr marL="1371600" lvl="1" indent="-381000" algn="l" rtl="0">
              <a:spcBef>
                <a:spcPts val="0"/>
              </a:spcBef>
              <a:spcAft>
                <a:spcPts val="0"/>
              </a:spcAft>
              <a:buSzPts val="2400"/>
              <a:buChar char="▰"/>
            </a:pPr>
            <a:r>
              <a:rPr lang="en" sz="2400"/>
              <a:t>obtener (recuperar o acceder) el valor ya asignado a un atributo</a:t>
            </a:r>
            <a:endParaRPr sz="2400"/>
          </a:p>
        </p:txBody>
      </p:sp>
      <p:sp>
        <p:nvSpPr>
          <p:cNvPr id="881" name="Google Shape;881;p103"/>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4"/>
          <p:cNvSpPr txBox="1">
            <a:spLocks noGrp="1"/>
          </p:cNvSpPr>
          <p:nvPr>
            <p:ph type="body" idx="4294967295"/>
          </p:nvPr>
        </p:nvSpPr>
        <p:spPr>
          <a:xfrm>
            <a:off x="4341300" y="940050"/>
            <a:ext cx="4390200" cy="32634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400"/>
              <a:t>public class Coche {</a:t>
            </a:r>
            <a:endParaRPr sz="1400"/>
          </a:p>
          <a:p>
            <a:pPr marL="685800" lvl="0" indent="-50800" algn="l" rtl="0">
              <a:spcBef>
                <a:spcPts val="600"/>
              </a:spcBef>
              <a:spcAft>
                <a:spcPts val="0"/>
              </a:spcAft>
              <a:buClr>
                <a:schemeClr val="dk1"/>
              </a:buClr>
              <a:buSzPts val="1100"/>
              <a:buFont typeface="Arial"/>
              <a:buNone/>
            </a:pPr>
            <a:r>
              <a:rPr lang="en" sz="1400"/>
              <a:t>private String color;</a:t>
            </a:r>
            <a:endParaRPr sz="1400"/>
          </a:p>
          <a:p>
            <a:pPr marL="685800" lvl="0" indent="-50800" algn="l" rtl="0">
              <a:spcBef>
                <a:spcPts val="600"/>
              </a:spcBef>
              <a:spcAft>
                <a:spcPts val="0"/>
              </a:spcAft>
              <a:buClr>
                <a:schemeClr val="dk1"/>
              </a:buClr>
              <a:buSzPts val="1100"/>
              <a:buFont typeface="Arial"/>
              <a:buNone/>
            </a:pPr>
            <a:r>
              <a:rPr lang="en" sz="1400"/>
              <a:t>private int potencia;</a:t>
            </a:r>
            <a:endParaRPr sz="1400"/>
          </a:p>
          <a:p>
            <a:pPr marL="685800" lvl="0" indent="-50800" algn="l" rtl="0">
              <a:spcBef>
                <a:spcPts val="600"/>
              </a:spcBef>
              <a:spcAft>
                <a:spcPts val="0"/>
              </a:spcAft>
              <a:buClr>
                <a:schemeClr val="dk1"/>
              </a:buClr>
              <a:buSzPts val="1100"/>
              <a:buFont typeface="Arial"/>
              <a:buNone/>
            </a:pPr>
            <a:r>
              <a:rPr lang="en" sz="1400"/>
              <a:t>public Coche(int potencia, String color)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1143000" lvl="0" indent="-50800" algn="l" rtl="0">
              <a:spcBef>
                <a:spcPts val="600"/>
              </a:spcBef>
              <a:spcAft>
                <a:spcPts val="0"/>
              </a:spcAft>
              <a:buClr>
                <a:schemeClr val="dk1"/>
              </a:buClr>
              <a:buSzPts val="1100"/>
              <a:buFont typeface="Arial"/>
              <a:buNone/>
            </a:pPr>
            <a:r>
              <a:rPr lang="en" sz="1400"/>
              <a:t>this.color = color;</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685800" lvl="0" indent="-50800" algn="l" rtl="0">
              <a:spcBef>
                <a:spcPts val="600"/>
              </a:spcBef>
              <a:spcAft>
                <a:spcPts val="0"/>
              </a:spcAft>
              <a:buClr>
                <a:schemeClr val="dk1"/>
              </a:buClr>
              <a:buSzPts val="1100"/>
              <a:buFont typeface="Arial"/>
              <a:buNone/>
            </a:pPr>
            <a:r>
              <a:rPr lang="en" sz="1400"/>
              <a:t>public void setPotencia(int potencia) {</a:t>
            </a:r>
            <a:endParaRPr sz="1400"/>
          </a:p>
          <a:p>
            <a:pPr marL="1143000" lvl="0" indent="-50800" algn="l" rtl="0">
              <a:spcBef>
                <a:spcPts val="600"/>
              </a:spcBef>
              <a:spcAft>
                <a:spcPts val="0"/>
              </a:spcAft>
              <a:buClr>
                <a:schemeClr val="dk1"/>
              </a:buClr>
              <a:buSzPts val="1100"/>
              <a:buFont typeface="Arial"/>
              <a:buNone/>
            </a:pPr>
            <a:r>
              <a:rPr lang="en" sz="1400"/>
              <a:t>this.potencia = potencia;</a:t>
            </a:r>
            <a:endParaRPr sz="1400"/>
          </a:p>
          <a:p>
            <a:pPr marL="685800" lvl="0" indent="-50800" algn="l" rtl="0">
              <a:spcBef>
                <a:spcPts val="600"/>
              </a:spcBef>
              <a:spcAft>
                <a:spcPts val="0"/>
              </a:spcAft>
              <a:buNone/>
            </a:pPr>
            <a:r>
              <a:rPr lang="en" sz="1400"/>
              <a:t>}</a:t>
            </a:r>
            <a:endParaRPr sz="1400"/>
          </a:p>
          <a:p>
            <a:pPr marL="685800" lvl="0" indent="-50800" algn="l" rtl="0">
              <a:spcBef>
                <a:spcPts val="600"/>
              </a:spcBef>
              <a:spcAft>
                <a:spcPts val="0"/>
              </a:spcAft>
              <a:buNone/>
            </a:pPr>
            <a:r>
              <a:rPr lang="en" sz="1400"/>
              <a:t>public int getPotencia() {</a:t>
            </a:r>
            <a:endParaRPr sz="1400"/>
          </a:p>
          <a:p>
            <a:pPr marL="1143000" lvl="0" indent="-50800" algn="l" rtl="0">
              <a:spcBef>
                <a:spcPts val="600"/>
              </a:spcBef>
              <a:spcAft>
                <a:spcPts val="0"/>
              </a:spcAft>
              <a:buNone/>
            </a:pPr>
            <a:r>
              <a:rPr lang="en" sz="1400"/>
              <a:t>return potencia;</a:t>
            </a:r>
            <a:endParaRPr sz="1400"/>
          </a:p>
          <a:p>
            <a:pPr marL="685800" lvl="0" indent="-50800" algn="l" rtl="0">
              <a:spcBef>
                <a:spcPts val="600"/>
              </a:spcBef>
              <a:spcAft>
                <a:spcPts val="0"/>
              </a:spcAft>
              <a:buClr>
                <a:schemeClr val="dk1"/>
              </a:buClr>
              <a:buSzPts val="1100"/>
              <a:buFont typeface="Arial"/>
              <a:buNone/>
            </a:pPr>
            <a:r>
              <a:rPr lang="en" sz="1400"/>
              <a:t>}</a:t>
            </a:r>
            <a:endParaRPr sz="1400"/>
          </a:p>
          <a:p>
            <a:pPr marL="0" lvl="0" indent="0" algn="l" rtl="0">
              <a:spcBef>
                <a:spcPts val="600"/>
              </a:spcBef>
              <a:spcAft>
                <a:spcPts val="0"/>
              </a:spcAft>
              <a:buClr>
                <a:schemeClr val="dk1"/>
              </a:buClr>
              <a:buSzPts val="1100"/>
              <a:buFont typeface="Arial"/>
              <a:buNone/>
            </a:pPr>
            <a:r>
              <a:rPr lang="en" sz="1400"/>
              <a:t>  }</a:t>
            </a:r>
            <a:endParaRPr/>
          </a:p>
        </p:txBody>
      </p:sp>
      <p:sp>
        <p:nvSpPr>
          <p:cNvPr id="888" name="Google Shape;888;p10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95</a:t>
            </a:fld>
            <a:endParaRPr/>
          </a:p>
        </p:txBody>
      </p:sp>
      <p:sp>
        <p:nvSpPr>
          <p:cNvPr id="889" name="Google Shape;889;p104"/>
          <p:cNvSpPr txBox="1">
            <a:spLocks noGrp="1"/>
          </p:cNvSpPr>
          <p:nvPr>
            <p:ph type="title" idx="4294967295"/>
          </p:nvPr>
        </p:nvSpPr>
        <p:spPr>
          <a:xfrm>
            <a:off x="386370" y="136441"/>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b="1"/>
              <a:t>Getters and setters</a:t>
            </a:r>
            <a:endParaRPr b="1"/>
          </a:p>
        </p:txBody>
      </p:sp>
      <p:pic>
        <p:nvPicPr>
          <p:cNvPr id="890" name="Google Shape;890;p104"/>
          <p:cNvPicPr preferRelativeResize="0"/>
          <p:nvPr/>
        </p:nvPicPr>
        <p:blipFill>
          <a:blip r:embed="rId3">
            <a:alphaModFix/>
          </a:blip>
          <a:stretch>
            <a:fillRect/>
          </a:stretch>
        </p:blipFill>
        <p:spPr>
          <a:xfrm>
            <a:off x="193125" y="1626807"/>
            <a:ext cx="4624012" cy="289771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05"/>
          <p:cNvSpPr txBox="1">
            <a:spLocks noGrp="1"/>
          </p:cNvSpPr>
          <p:nvPr>
            <p:ph type="title" idx="4294967295"/>
          </p:nvPr>
        </p:nvSpPr>
        <p:spPr>
          <a:xfrm>
            <a:off x="620570" y="248685"/>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b="1"/>
              <a:t>Ejercicio</a:t>
            </a:r>
            <a:endParaRPr sz="3000" b="1"/>
          </a:p>
        </p:txBody>
      </p:sp>
      <p:sp>
        <p:nvSpPr>
          <p:cNvPr id="897" name="Google Shape;897;p105"/>
          <p:cNvSpPr txBox="1">
            <a:spLocks noGrp="1"/>
          </p:cNvSpPr>
          <p:nvPr>
            <p:ph type="body" idx="4294967295"/>
          </p:nvPr>
        </p:nvSpPr>
        <p:spPr>
          <a:xfrm>
            <a:off x="462800" y="1239131"/>
            <a:ext cx="8370900" cy="2910300"/>
          </a:xfrm>
          <a:prstGeom prst="rect">
            <a:avLst/>
          </a:prstGeom>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Defina una clase Profesor considerando los siguientes atributos: nombres, apellidos, número de horas de trabajo por semana</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Defina 2 constructores diferentes: </a:t>
            </a:r>
            <a:endParaRPr sz="1200">
              <a:solidFill>
                <a:srgbClr val="333333"/>
              </a:solidFill>
              <a:highlight>
                <a:srgbClr val="FFFFFF"/>
              </a:highlight>
              <a:latin typeface="Trebuchet MS"/>
              <a:ea typeface="Trebuchet MS"/>
              <a:cs typeface="Trebuchet MS"/>
              <a:sym typeface="Trebuchet MS"/>
            </a:endParaRPr>
          </a:p>
          <a:p>
            <a:pPr marL="457200" lvl="0" indent="-304800" algn="just" rtl="0">
              <a:lnSpc>
                <a:spcPct val="115000"/>
              </a:lnSpc>
              <a:spcBef>
                <a:spcPts val="1500"/>
              </a:spcBef>
              <a:spcAft>
                <a:spcPts val="0"/>
              </a:spcAft>
              <a:buClr>
                <a:srgbClr val="333333"/>
              </a:buClr>
              <a:buSzPts val="1200"/>
              <a:buFont typeface="Trebuchet MS"/>
              <a:buChar char="●"/>
            </a:pPr>
            <a:r>
              <a:rPr lang="en" sz="1200">
                <a:solidFill>
                  <a:srgbClr val="333333"/>
                </a:solidFill>
                <a:highlight>
                  <a:srgbClr val="FFFFFF"/>
                </a:highlight>
                <a:latin typeface="Trebuchet MS"/>
                <a:ea typeface="Trebuchet MS"/>
                <a:cs typeface="Trebuchet MS"/>
                <a:sym typeface="Trebuchet MS"/>
              </a:rPr>
              <a:t>Constructor para todos los atributos</a:t>
            </a:r>
            <a:endParaRPr sz="1200">
              <a:solidFill>
                <a:srgbClr val="333333"/>
              </a:solidFill>
              <a:highlight>
                <a:srgbClr val="FFFFFF"/>
              </a:highlight>
              <a:latin typeface="Trebuchet MS"/>
              <a:ea typeface="Trebuchet MS"/>
              <a:cs typeface="Trebuchet MS"/>
              <a:sym typeface="Trebuchet MS"/>
            </a:endParaRPr>
          </a:p>
          <a:p>
            <a:pPr marL="457200" lvl="0" indent="-304800" algn="just" rtl="0">
              <a:lnSpc>
                <a:spcPct val="115000"/>
              </a:lnSpc>
              <a:spcBef>
                <a:spcPts val="0"/>
              </a:spcBef>
              <a:spcAft>
                <a:spcPts val="0"/>
              </a:spcAft>
              <a:buClr>
                <a:srgbClr val="333333"/>
              </a:buClr>
              <a:buSzPts val="1200"/>
              <a:buFont typeface="Trebuchet MS"/>
              <a:buChar char="●"/>
            </a:pPr>
            <a:r>
              <a:rPr lang="en" sz="1200">
                <a:solidFill>
                  <a:srgbClr val="333333"/>
                </a:solidFill>
                <a:highlight>
                  <a:srgbClr val="FFFFFF"/>
                </a:highlight>
                <a:latin typeface="Trebuchet MS"/>
                <a:ea typeface="Trebuchet MS"/>
                <a:cs typeface="Trebuchet MS"/>
                <a:sym typeface="Trebuchet MS"/>
              </a:rPr>
              <a:t>Constructor para los atributos nombres, apellidos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0"/>
              </a:spcBef>
              <a:spcAft>
                <a:spcPts val="0"/>
              </a:spcAft>
              <a:buNone/>
            </a:pP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Los valores por defecto para las horas será 40</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Crear los métodos para poder establecer y obtener los valores de los atributos.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Compilar el código para comprobar que no presenta errores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r>
              <a:rPr lang="en" sz="1200">
                <a:solidFill>
                  <a:srgbClr val="333333"/>
                </a:solidFill>
                <a:highlight>
                  <a:srgbClr val="FFFFFF"/>
                </a:highlight>
                <a:latin typeface="Trebuchet MS"/>
                <a:ea typeface="Trebuchet MS"/>
                <a:cs typeface="Trebuchet MS"/>
                <a:sym typeface="Trebuchet MS"/>
              </a:rPr>
              <a:t>-- Crear objetos con cada uno de los constructores, comprobar que se inicializan correctamente consultando el valor de sus atributos después de haber creado los objetos.</a:t>
            </a:r>
            <a:endParaRPr sz="1200">
              <a:solidFill>
                <a:srgbClr val="333333"/>
              </a:solidFill>
              <a:highlight>
                <a:srgbClr val="FFFFFF"/>
              </a:highlight>
              <a:latin typeface="Trebuchet MS"/>
              <a:ea typeface="Trebuchet MS"/>
              <a:cs typeface="Trebuchet MS"/>
              <a:sym typeface="Trebuchet MS"/>
            </a:endParaRPr>
          </a:p>
          <a:p>
            <a:pPr marL="0" lvl="0" indent="0" algn="just" rtl="0">
              <a:lnSpc>
                <a:spcPct val="115000"/>
              </a:lnSpc>
              <a:spcBef>
                <a:spcPts val="1500"/>
              </a:spcBef>
              <a:spcAft>
                <a:spcPts val="0"/>
              </a:spcAft>
              <a:buClr>
                <a:schemeClr val="dk1"/>
              </a:buClr>
              <a:buSzPts val="1100"/>
              <a:buFont typeface="Arial"/>
              <a:buNone/>
            </a:pPr>
            <a:endParaRPr sz="900" b="1">
              <a:solidFill>
                <a:srgbClr val="41423D"/>
              </a:solidFill>
              <a:highlight>
                <a:srgbClr val="FFFFFF"/>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endParaRPr sz="900">
              <a:solidFill>
                <a:srgbClr val="41423D"/>
              </a:solidFill>
              <a:highlight>
                <a:srgbClr val="FFFFFF"/>
              </a:highlight>
              <a:latin typeface="Arial"/>
              <a:ea typeface="Arial"/>
              <a:cs typeface="Arial"/>
              <a:sym typeface="Arial"/>
            </a:endParaRPr>
          </a:p>
          <a:p>
            <a:pPr marL="0" lvl="0" indent="0" algn="l" rtl="0">
              <a:spcBef>
                <a:spcPts val="600"/>
              </a:spcBef>
              <a:spcAft>
                <a:spcPts val="0"/>
              </a:spcAft>
              <a:buNone/>
            </a:pPr>
            <a:endParaRPr/>
          </a:p>
        </p:txBody>
      </p:sp>
      <p:sp>
        <p:nvSpPr>
          <p:cNvPr id="898" name="Google Shape;898;p10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06"/>
          <p:cNvSpPr txBox="1">
            <a:spLocks noGrp="1"/>
          </p:cNvSpPr>
          <p:nvPr>
            <p:ph type="title" idx="4294967295"/>
          </p:nvPr>
        </p:nvSpPr>
        <p:spPr>
          <a:xfrm>
            <a:off x="575470" y="254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a:t>
            </a:r>
            <a:endParaRPr b="1"/>
          </a:p>
        </p:txBody>
      </p:sp>
      <p:sp>
        <p:nvSpPr>
          <p:cNvPr id="905" name="Google Shape;905;p106"/>
          <p:cNvSpPr txBox="1">
            <a:spLocks noGrp="1"/>
          </p:cNvSpPr>
          <p:nvPr>
            <p:ph type="body" idx="4294967295"/>
          </p:nvPr>
        </p:nvSpPr>
        <p:spPr>
          <a:xfrm>
            <a:off x="507876" y="1620544"/>
            <a:ext cx="79875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Permite almacenar datos en memoria de forma similar a los arrays, con la ventaja de que el número de elementos que almacena, lo hace de forma dinámica.</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import java.util.ArrayList;</a:t>
            </a:r>
            <a:endParaRPr dirty="0"/>
          </a:p>
        </p:txBody>
      </p:sp>
      <p:sp>
        <p:nvSpPr>
          <p:cNvPr id="906" name="Google Shape;906;p10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07"/>
          <p:cNvSpPr txBox="1">
            <a:spLocks noGrp="1"/>
          </p:cNvSpPr>
          <p:nvPr>
            <p:ph type="title" idx="4294967295"/>
          </p:nvPr>
        </p:nvSpPr>
        <p:spPr>
          <a:xfrm>
            <a:off x="470295" y="135997"/>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 - Creación</a:t>
            </a:r>
            <a:endParaRPr b="1"/>
          </a:p>
        </p:txBody>
      </p:sp>
      <p:sp>
        <p:nvSpPr>
          <p:cNvPr id="913" name="Google Shape;913;p107"/>
          <p:cNvSpPr txBox="1">
            <a:spLocks noGrp="1"/>
          </p:cNvSpPr>
          <p:nvPr>
            <p:ph type="body" idx="4294967295"/>
          </p:nvPr>
        </p:nvSpPr>
        <p:spPr>
          <a:xfrm>
            <a:off x="507876" y="1620544"/>
            <a:ext cx="8047800" cy="291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ArrayList&lt;tipo&gt; nombreArray = new ArrayList&lt;tipo&gt;();</a:t>
            </a:r>
            <a:endParaRPr sz="2400"/>
          </a:p>
          <a:p>
            <a:pPr marL="0" lvl="0" indent="0" algn="l" rtl="0">
              <a:spcBef>
                <a:spcPts val="600"/>
              </a:spcBef>
              <a:spcAft>
                <a:spcPts val="0"/>
              </a:spcAft>
              <a:buNone/>
            </a:pPr>
            <a:r>
              <a:rPr lang="en" sz="2400"/>
              <a:t>tipo debe ser una clase.  Ej.</a:t>
            </a:r>
            <a:endParaRPr sz="2400"/>
          </a:p>
          <a:p>
            <a:pPr marL="0" lvl="0" indent="0" algn="l" rtl="0">
              <a:spcBef>
                <a:spcPts val="600"/>
              </a:spcBef>
              <a:spcAft>
                <a:spcPts val="0"/>
              </a:spcAft>
              <a:buNone/>
            </a:pPr>
            <a:endParaRPr sz="2400"/>
          </a:p>
          <a:p>
            <a:pPr marL="0" lvl="0" indent="0" algn="l" rtl="0">
              <a:spcBef>
                <a:spcPts val="600"/>
              </a:spcBef>
              <a:spcAft>
                <a:spcPts val="0"/>
              </a:spcAft>
              <a:buClr>
                <a:schemeClr val="dk1"/>
              </a:buClr>
              <a:buSzPts val="1100"/>
              <a:buFont typeface="Arial"/>
              <a:buNone/>
            </a:pPr>
            <a:r>
              <a:rPr lang="en" sz="2200"/>
              <a:t>ArrayList&lt;Profesor&gt; listaProfesor = new ArrayList&lt;Profesor&gt;();</a:t>
            </a:r>
            <a:endParaRPr sz="2200"/>
          </a:p>
        </p:txBody>
      </p:sp>
      <p:sp>
        <p:nvSpPr>
          <p:cNvPr id="914" name="Google Shape;914;p10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108"/>
          <p:cNvPicPr preferRelativeResize="0"/>
          <p:nvPr/>
        </p:nvPicPr>
        <p:blipFill>
          <a:blip r:embed="rId3">
            <a:alphaModFix/>
          </a:blip>
          <a:stretch>
            <a:fillRect/>
          </a:stretch>
        </p:blipFill>
        <p:spPr>
          <a:xfrm>
            <a:off x="1438050" y="1672444"/>
            <a:ext cx="4812311" cy="2828288"/>
          </a:xfrm>
          <a:prstGeom prst="rect">
            <a:avLst/>
          </a:prstGeom>
          <a:noFill/>
          <a:ln>
            <a:noFill/>
          </a:ln>
        </p:spPr>
      </p:pic>
      <p:sp>
        <p:nvSpPr>
          <p:cNvPr id="921" name="Google Shape;921;p108"/>
          <p:cNvSpPr txBox="1">
            <a:spLocks noGrp="1"/>
          </p:cNvSpPr>
          <p:nvPr>
            <p:ph type="title" idx="4294967295"/>
          </p:nvPr>
        </p:nvSpPr>
        <p:spPr>
          <a:xfrm>
            <a:off x="575470" y="254310"/>
            <a:ext cx="6447300" cy="990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t>ArrayList</a:t>
            </a:r>
            <a:endParaRPr b="1"/>
          </a:p>
        </p:txBody>
      </p:sp>
      <p:sp>
        <p:nvSpPr>
          <p:cNvPr id="922" name="Google Shape;922;p10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99</a:t>
            </a:fld>
            <a:endParaRPr/>
          </a:p>
        </p:txBody>
      </p:sp>
    </p:spTree>
  </p:cSld>
  <p:clrMapOvr>
    <a:masterClrMapping/>
  </p:clrMapOvr>
</p:sld>
</file>

<file path=ppt/theme/theme1.xml><?xml version="1.0" encoding="utf-8"?>
<a:theme xmlns:a="http://schemas.openxmlformats.org/drawingml/2006/main"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2486</TotalTime>
  <Words>11406</Words>
  <Application>Microsoft Office PowerPoint</Application>
  <PresentationFormat>On-screen Show (16:9)</PresentationFormat>
  <Paragraphs>2035</Paragraphs>
  <Slides>227</Slides>
  <Notes>227</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227</vt:i4>
      </vt:variant>
    </vt:vector>
  </HeadingPairs>
  <TitlesOfParts>
    <vt:vector size="241" baseType="lpstr">
      <vt:lpstr>Arial</vt:lpstr>
      <vt:lpstr>Cambria</vt:lpstr>
      <vt:lpstr>Verdana</vt:lpstr>
      <vt:lpstr>Courier New</vt:lpstr>
      <vt:lpstr>Ubuntu</vt:lpstr>
      <vt:lpstr>Roboto Slab</vt:lpstr>
      <vt:lpstr>Trebuchet MS</vt:lpstr>
      <vt:lpstr>Chivo</vt:lpstr>
      <vt:lpstr>Source Sans Pro</vt:lpstr>
      <vt:lpstr>Calibri</vt:lpstr>
      <vt:lpstr>Consolas</vt:lpstr>
      <vt:lpstr>Quattrocento Sans</vt:lpstr>
      <vt:lpstr>Times New Roman</vt:lpstr>
      <vt:lpstr>Macmorris template</vt:lpstr>
      <vt:lpstr>Curso Básico JAVA</vt:lpstr>
      <vt:lpstr>1. Sintaxis del Lenguaje de Programación</vt:lpstr>
      <vt:lpstr>Contenido</vt:lpstr>
      <vt:lpstr>Introducción a JAVA</vt:lpstr>
      <vt:lpstr>Introducción a JAVA</vt:lpstr>
      <vt:lpstr>Grupo de productos Tecnología JAVA</vt:lpstr>
      <vt:lpstr>Grupo de productos Tecnología JAVA</vt:lpstr>
      <vt:lpstr>Proceso de compilación e interpretación</vt:lpstr>
      <vt:lpstr>Proceso de compilación e interpretación</vt:lpstr>
      <vt:lpstr>Proceso de compilación e interpretación</vt:lpstr>
      <vt:lpstr>JRE y JDK</vt:lpstr>
      <vt:lpstr>Mi primer programa en  JAVA</vt:lpstr>
      <vt:lpstr>Mi primer programa en  JAVA</vt:lpstr>
      <vt:lpstr>Mi primer programa en  JAVA</vt:lpstr>
      <vt:lpstr>Sintaxis del lenguaje</vt:lpstr>
      <vt:lpstr>Sintaxis del lenguaje</vt:lpstr>
      <vt:lpstr>Tipos de datos</vt:lpstr>
      <vt:lpstr>Tipos de datos primitivos</vt:lpstr>
      <vt:lpstr>Tipos de datos compuestos</vt:lpstr>
      <vt:lpstr>Identificadores</vt:lpstr>
      <vt:lpstr>Variables y asignación</vt:lpstr>
      <vt:lpstr>Variables y asignación</vt:lpstr>
      <vt:lpstr>Precedencia de operadores</vt:lpstr>
      <vt:lpstr>Operadores relacionales y lógicos</vt:lpstr>
      <vt:lpstr>Estructuras de control</vt:lpstr>
      <vt:lpstr>Estructuras de control condicionales</vt:lpstr>
      <vt:lpstr>Estructuras de control iterativas</vt:lpstr>
      <vt:lpstr>API de JAVA</vt:lpstr>
      <vt:lpstr>API de JAVA</vt:lpstr>
      <vt:lpstr>Clase Scanner</vt:lpstr>
      <vt:lpstr>Clase String</vt:lpstr>
      <vt:lpstr>Clase String</vt:lpstr>
      <vt:lpstr>Clase String  - métodos</vt:lpstr>
      <vt:lpstr>Arreglos (arrays)</vt:lpstr>
      <vt:lpstr>Arreglos (arrays)</vt:lpstr>
      <vt:lpstr>Arreglos (arrays)</vt:lpstr>
      <vt:lpstr>Arreglos (arrays)</vt:lpstr>
      <vt:lpstr>2. Conceptos de la Programación Orientada a Objetos</vt:lpstr>
      <vt:lpstr>Contenido</vt:lpstr>
      <vt:lpstr>Paradigma orientado a objetos</vt:lpstr>
      <vt:lpstr>Paradigma orientado a objetos</vt:lpstr>
      <vt:lpstr>Pilares de la programación orientada a objetos</vt:lpstr>
      <vt:lpstr>PowerPoint Presentation</vt:lpstr>
      <vt:lpstr>Abstracción  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Representación  gráfica de una clase</vt:lpstr>
      <vt:lpstr>UML: Representación  gráfica de una clase</vt:lpstr>
      <vt:lpstr>Declaración y creación de un objeto</vt:lpstr>
      <vt:lpstr>Declaración y creación de un objeto</vt:lpstr>
      <vt:lpstr>Declaración y creación de un objeto: Cláusula new</vt:lpstr>
      <vt:lpstr>Declaración y creación de un objeto: Cláusula new</vt:lpstr>
      <vt:lpstr>Distribución de memoria</vt:lpstr>
      <vt:lpstr>Distribución de memoria</vt:lpstr>
      <vt:lpstr>Null Pointer  exceptions</vt:lpstr>
      <vt:lpstr>Null Pointer  exceptions</vt:lpstr>
      <vt:lpstr>Paquetes en JAVA</vt:lpstr>
      <vt:lpstr>Paquetes en JAVA</vt:lpstr>
      <vt:lpstr>Paquetes en JAVA</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Modificadores de acceso</vt:lpstr>
      <vt:lpstr>static y final</vt:lpstr>
      <vt:lpstr>static y final</vt:lpstr>
      <vt:lpstr>Alcance de las variables</vt:lpstr>
      <vt:lpstr>Paso de argumentos:  valor y referencia</vt:lpstr>
      <vt:lpstr>Paso de argumentos:  valor y referencia</vt:lpstr>
      <vt:lpstr>Paso de parámetros  por valor</vt:lpstr>
      <vt:lpstr>Paso de parámetros "por referencia": referencia de objetos</vt:lpstr>
      <vt:lpstr>Paso de parámetros "por referencia": referencia de objetos</vt:lpstr>
      <vt:lpstr>Constructor</vt:lpstr>
      <vt:lpstr>Constructor</vt:lpstr>
      <vt:lpstr>Constructor por defecto</vt:lpstr>
      <vt:lpstr>Constructor  parametrizado</vt:lpstr>
      <vt:lpstr>this</vt:lpstr>
      <vt:lpstr>Sobrecarga de  constructores</vt:lpstr>
      <vt:lpstr>Sobrecarga  de métodos</vt:lpstr>
      <vt:lpstr>Sobrecarga de métodos y promoción de tipos</vt:lpstr>
      <vt:lpstr>Sobrecarga de métodos y promoción de tipos</vt:lpstr>
      <vt:lpstr>Getters and setters</vt:lpstr>
      <vt:lpstr>Getters and setters</vt:lpstr>
      <vt:lpstr>Ejercicio</vt:lpstr>
      <vt:lpstr>ArrayList</vt:lpstr>
      <vt:lpstr>ArrayList - Creación</vt:lpstr>
      <vt:lpstr>ArrayList</vt:lpstr>
      <vt:lpstr>Métodos del ArrayList</vt:lpstr>
      <vt:lpstr>Métodos del ArrayList</vt:lpstr>
      <vt:lpstr>Métodos del ArrayList</vt:lpstr>
      <vt:lpstr>Métodos del ArrayList</vt:lpstr>
      <vt:lpstr>Recorrer un ArrayList</vt:lpstr>
      <vt:lpstr>Objeto Iterator</vt:lpstr>
      <vt:lpstr>Objeto Iterator</vt:lpstr>
      <vt:lpstr>Ejercicio ArrayList</vt:lpstr>
      <vt:lpstr>Herencia</vt:lpstr>
      <vt:lpstr>Herencia  -Ejemplo</vt:lpstr>
      <vt:lpstr>Herencia</vt:lpstr>
      <vt:lpstr>Constructores y Herencia</vt:lpstr>
      <vt:lpstr>Sobreescritura</vt:lpstr>
      <vt:lpstr>Sobreescritura Reglas</vt:lpstr>
      <vt:lpstr>Sobreescritura Reglas</vt:lpstr>
      <vt:lpstr>Clases abstractas</vt:lpstr>
      <vt:lpstr>Métodos abstractos</vt:lpstr>
      <vt:lpstr>Clases abstractas</vt:lpstr>
      <vt:lpstr>Interfaces</vt:lpstr>
      <vt:lpstr>Interfaces</vt:lpstr>
      <vt:lpstr>Interfaces</vt:lpstr>
      <vt:lpstr>Interface  Comparable</vt:lpstr>
      <vt:lpstr>Interface  Comparable</vt:lpstr>
      <vt:lpstr>Interface Comparable</vt:lpstr>
      <vt:lpstr>Polimorfismo</vt:lpstr>
      <vt:lpstr>Enlace dinámico</vt:lpstr>
      <vt:lpstr>Limitaciones del enlace dinámico</vt:lpstr>
      <vt:lpstr>Enlace dinámico y casting</vt:lpstr>
      <vt:lpstr>Upcasting y Downcasting</vt:lpstr>
      <vt:lpstr>Clases Wrapper</vt:lpstr>
      <vt:lpstr>Clases Wrapper</vt:lpstr>
      <vt:lpstr>Clases Wrapper de tipo numérico</vt:lpstr>
      <vt:lpstr>Clases Wrapper de tipo numérico</vt:lpstr>
      <vt:lpstr>Clases Wrapper</vt:lpstr>
      <vt:lpstr>Clases Wrapper - Constructores</vt:lpstr>
      <vt:lpstr>Clases Wrapper</vt:lpstr>
      <vt:lpstr>3. Manejo de archivos y excepciones</vt:lpstr>
      <vt:lpstr>Archivos</vt:lpstr>
      <vt:lpstr>Clases de archivos</vt:lpstr>
      <vt:lpstr>Steam</vt:lpstr>
      <vt:lpstr>java.io -FileReader</vt:lpstr>
      <vt:lpstr>Java.io  -BufferedReader</vt:lpstr>
      <vt:lpstr>java.io -FileWriter</vt:lpstr>
      <vt:lpstr>Java.io  -BufferedWriter</vt:lpstr>
      <vt:lpstr>Excepciones</vt:lpstr>
      <vt:lpstr>Excepciones</vt:lpstr>
      <vt:lpstr>Excepciones</vt:lpstr>
      <vt:lpstr>Tipos de excepciones</vt:lpstr>
      <vt:lpstr>Checked y Unchecked Exceptions</vt:lpstr>
      <vt:lpstr>Checked y Unchecked Exceptions</vt:lpstr>
      <vt:lpstr>Checked Exceptions</vt:lpstr>
      <vt:lpstr>Checked Exceptions</vt:lpstr>
      <vt:lpstr>Unchecked Exceptions </vt:lpstr>
      <vt:lpstr>Manejo de excepciones</vt:lpstr>
      <vt:lpstr>Anunciar que una excepción se produce</vt:lpstr>
      <vt:lpstr>Bloque try-catch</vt:lpstr>
      <vt:lpstr>Bloque try-catch</vt:lpstr>
      <vt:lpstr>Bloque try-catch</vt:lpstr>
      <vt:lpstr>Bloque try-catch</vt:lpstr>
      <vt:lpstr>Bloque try-catch</vt:lpstr>
      <vt:lpstr>Bloque try-catch</vt:lpstr>
      <vt:lpstr>Bloque finally</vt:lpstr>
      <vt:lpstr>Bloque finally</vt:lpstr>
      <vt:lpstr>Construcción de un Objeto Exception y la Instrucción throw</vt:lpstr>
      <vt:lpstr>Construcción de un Objeto Exception y la Instrucción throw </vt:lpstr>
      <vt:lpstr>Clase Exception</vt:lpstr>
      <vt:lpstr>Java Collection Framework</vt:lpstr>
      <vt:lpstr>Java Collection  Framework</vt:lpstr>
      <vt:lpstr>Jerarquía del  Framework</vt:lpstr>
      <vt:lpstr>Interfaz Collection&lt;T&gt;</vt:lpstr>
      <vt:lpstr>Interfaz Collection&lt;T&gt;</vt:lpstr>
      <vt:lpstr>Interfaz  Collection&lt;T&gt;</vt:lpstr>
      <vt:lpstr>Interfaz List&lt;T&gt;</vt:lpstr>
      <vt:lpstr>Interfaz List&lt;T&gt;</vt:lpstr>
      <vt:lpstr>Clases que implementan List&lt;T&gt;</vt:lpstr>
      <vt:lpstr>Ejemplo List</vt:lpstr>
      <vt:lpstr>Interfaz Set&lt;T&gt;</vt:lpstr>
      <vt:lpstr>SortedSet&lt;T&gt;</vt:lpstr>
      <vt:lpstr>TreeSet&lt;T&gt;</vt:lpstr>
      <vt:lpstr>TreeSet&lt;T&gt;</vt:lpstr>
      <vt:lpstr>TreeSet&lt;T&gt;</vt:lpstr>
      <vt:lpstr>TreeSet&lt;T&gt; - Constructores</vt:lpstr>
      <vt:lpstr>TreeSet&lt;T&gt; - Ejemplo</vt:lpstr>
      <vt:lpstr>HashSet&lt;T&gt;</vt:lpstr>
      <vt:lpstr>HashSet&lt;T&gt;</vt:lpstr>
      <vt:lpstr>HashSet&lt;T&gt; - Constructores</vt:lpstr>
      <vt:lpstr>HashSet&lt;T&gt; - Métodos</vt:lpstr>
      <vt:lpstr>HashSet&lt;T&gt; - Ejemplo</vt:lpstr>
      <vt:lpstr>HashSet vs  TreeSet</vt:lpstr>
      <vt:lpstr>HashSet vs  TreeSet</vt:lpstr>
      <vt:lpstr>Interfaz Map&lt;K,V&gt;</vt:lpstr>
      <vt:lpstr>Interfaz Map&lt;K,V&gt;</vt:lpstr>
      <vt:lpstr>Interfaz Map&lt;K,V&gt;</vt:lpstr>
      <vt:lpstr>SortedMap&lt;K,V&gt;</vt:lpstr>
      <vt:lpstr>SortedMap&lt;K,V&gt; - métodos</vt:lpstr>
      <vt:lpstr>HashMap&lt;K,V&gt;</vt:lpstr>
      <vt:lpstr>HashMap&lt;K,V&gt; -  métodos</vt:lpstr>
      <vt:lpstr>HashMap&lt;K,V&gt; - Ejemplo</vt:lpstr>
      <vt:lpstr>TreeMap&lt;K,V&gt;</vt:lpstr>
      <vt:lpstr>TreeMap - Ejemplo </vt:lpstr>
      <vt:lpstr>PowerPoint Presentation</vt:lpstr>
      <vt:lpstr>Orden de los objetos </vt:lpstr>
      <vt:lpstr>Interfaz Comparable</vt:lpstr>
      <vt:lpstr>Interfaz Comparable - Ejemplo</vt:lpstr>
      <vt:lpstr>Comparable Interface - Ejemplo</vt:lpstr>
      <vt:lpstr>Ejemplo Treeset con  orden natural</vt:lpstr>
      <vt:lpstr>Interfaz Comparator</vt:lpstr>
      <vt:lpstr>Interfaz Comparator - Ejemplo</vt:lpstr>
      <vt:lpstr>Interfaz Comparator - Ejemplo</vt:lpstr>
      <vt:lpstr>Treeset con criterio de ordenamiento</vt:lpstr>
      <vt:lpstr>Iteradores</vt:lpstr>
      <vt:lpstr>Interfaces Iterable e Iterator</vt:lpstr>
      <vt:lpstr>Interfaz Iterator</vt:lpstr>
      <vt:lpstr>Interfaz Iterator</vt:lpstr>
      <vt:lpstr>Interfaz Iterator - Ejemplo</vt:lpstr>
      <vt:lpstr>Interfaz Iterator - Ejemplo</vt:lpstr>
      <vt:lpstr>Iterando con foreach</vt:lpstr>
      <vt:lpstr>Iterando con foreach - ejemplo</vt:lpstr>
      <vt:lpstr>PowerPoint Presentation</vt:lpstr>
      <vt:lpstr>Comparando  objetos</vt:lpstr>
      <vt:lpstr>Comparando objetos</vt:lpstr>
      <vt:lpstr>Comparando  objetos</vt:lpstr>
      <vt:lpstr>Comparando objetos</vt:lpstr>
      <vt:lpstr>Métodos Equals y hashCode</vt:lpstr>
      <vt:lpstr>Método equals</vt:lpstr>
      <vt:lpstr>Método hashCode</vt:lpstr>
      <vt:lpstr>equals y hashCode</vt:lpstr>
      <vt:lpstr>equals y  hashCode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Básico JAVA</dc:title>
  <cp:lastModifiedBy>Gladys Eliana Carrillo Bastidas</cp:lastModifiedBy>
  <cp:revision>48</cp:revision>
  <dcterms:modified xsi:type="dcterms:W3CDTF">2019-08-06T19:07:14Z</dcterms:modified>
</cp:coreProperties>
</file>